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9" r:id="rId37"/>
    <p:sldId id="298" r:id="rId38"/>
    <p:sldId id="300" r:id="rId39"/>
    <p:sldId id="301" r:id="rId40"/>
    <p:sldId id="303" r:id="rId41"/>
    <p:sldId id="304" r:id="rId42"/>
    <p:sldId id="305" r:id="rId43"/>
    <p:sldId id="306" r:id="rId44"/>
    <p:sldId id="307"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6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EAAC9-C33E-4522-A8B1-3A17964283DE}" type="datetimeFigureOut">
              <a:rPr lang="fr-FR" smtClean="0"/>
              <a:pPr/>
              <a:t>29/03/2014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143D-ECB5-4948-8694-95157E8F3503}" type="slidenum">
              <a:rPr lang="fr-FR" smtClean="0"/>
              <a:pPr/>
              <a:t>‹N°›</a:t>
            </a:fld>
            <a:endParaRPr lang="fr-FR"/>
          </a:p>
        </p:txBody>
      </p:sp>
    </p:spTree>
    <p:extLst>
      <p:ext uri="{BB962C8B-B14F-4D97-AF65-F5344CB8AC3E}">
        <p14:creationId xmlns="" xmlns:p14="http://schemas.microsoft.com/office/powerpoint/2010/main" val="250774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43000" y="695325"/>
            <a:ext cx="4570413" cy="3427413"/>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003786" y="695134"/>
            <a:ext cx="4848989" cy="3428152"/>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a:xfrm>
            <a:off x="685800" y="4343400"/>
            <a:ext cx="5486400" cy="276999"/>
          </a:xfrm>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915E00E-918D-4D5F-A699-5A4F3B47F32F}" type="datetimeFigureOut">
              <a:rPr lang="fr-FR" smtClean="0"/>
              <a:pPr/>
              <a:t>29/03/2014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FB375C-ECDE-45BD-B959-05C96B024A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5E00E-918D-4D5F-A699-5A4F3B47F32F}" type="datetimeFigureOut">
              <a:rPr lang="fr-FR" smtClean="0"/>
              <a:pPr/>
              <a:t>29/03/2014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B375C-ECDE-45BD-B959-05C96B024A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education.gouv.fr/bo/2006/32/MENE0602187C.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60648"/>
            <a:ext cx="8458200" cy="1512167"/>
          </a:xfrm>
        </p:spPr>
        <p:txBody>
          <a:bodyPr>
            <a:normAutofit/>
          </a:bodyPr>
          <a:lstStyle/>
          <a:p>
            <a:r>
              <a:rPr lang="fr-FR" sz="1800" dirty="0" smtClean="0"/>
              <a:t>PLANNING DU STAGE ACADEMIQUE FPC</a:t>
            </a:r>
            <a:br>
              <a:rPr lang="fr-FR" sz="1800" dirty="0" smtClean="0"/>
            </a:br>
            <a:r>
              <a:rPr lang="fr-FR" sz="1800" dirty="0" smtClean="0"/>
              <a:t>DU 20 ET 21 MARS 2014</a:t>
            </a:r>
            <a:br>
              <a:rPr lang="fr-FR" sz="1800" dirty="0" smtClean="0"/>
            </a:br>
            <a:r>
              <a:rPr lang="fr-FR" sz="1800" dirty="0" smtClean="0"/>
              <a:t>HANDICAP-EPS ADAPTE-</a:t>
            </a:r>
            <a:br>
              <a:rPr lang="fr-FR" sz="1800" dirty="0" smtClean="0"/>
            </a:br>
            <a:r>
              <a:rPr lang="fr-FR" sz="1800" dirty="0" smtClean="0"/>
              <a:t>JOUR 1</a:t>
            </a:r>
            <a:br>
              <a:rPr lang="fr-FR" sz="1800" dirty="0" smtClean="0"/>
            </a:br>
            <a:endParaRPr lang="fr-FR" sz="1800" dirty="0"/>
          </a:p>
        </p:txBody>
      </p:sp>
      <p:sp>
        <p:nvSpPr>
          <p:cNvPr id="3" name="Sous-titre 2"/>
          <p:cNvSpPr>
            <a:spLocks noGrp="1"/>
          </p:cNvSpPr>
          <p:nvPr>
            <p:ph type="subTitle" idx="1"/>
          </p:nvPr>
        </p:nvSpPr>
        <p:spPr>
          <a:xfrm>
            <a:off x="395536" y="1628800"/>
            <a:ext cx="8352928" cy="4896544"/>
          </a:xfr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endParaRPr lang="fr-FR" dirty="0" smtClean="0"/>
          </a:p>
          <a:p>
            <a:r>
              <a:rPr lang="fr-FR" sz="6400" dirty="0" smtClean="0">
                <a:solidFill>
                  <a:schemeClr val="tx1"/>
                </a:solidFill>
                <a:latin typeface="Calibri" pitchFamily="34" charset="0"/>
              </a:rPr>
              <a:t>9h-9h30 Accueil stagiaires au Collège </a:t>
            </a:r>
            <a:r>
              <a:rPr lang="fr-FR" sz="6400" dirty="0" err="1" smtClean="0">
                <a:solidFill>
                  <a:schemeClr val="tx1"/>
                </a:solidFill>
                <a:latin typeface="Calibri" pitchFamily="34" charset="0"/>
              </a:rPr>
              <a:t>Biguglia</a:t>
            </a:r>
            <a:endParaRPr lang="fr-FR" sz="6400" dirty="0" smtClean="0">
              <a:solidFill>
                <a:schemeClr val="tx1"/>
              </a:solidFill>
              <a:latin typeface="Calibri" pitchFamily="34" charset="0"/>
            </a:endParaRPr>
          </a:p>
          <a:p>
            <a:r>
              <a:rPr lang="fr-FR" sz="6400" dirty="0" smtClean="0">
                <a:solidFill>
                  <a:schemeClr val="tx1"/>
                </a:solidFill>
                <a:latin typeface="Calibri" pitchFamily="34" charset="0"/>
              </a:rPr>
              <a:t>9h30-10h30 Présentation des intervenants et du contenu du stage</a:t>
            </a:r>
          </a:p>
          <a:p>
            <a:r>
              <a:rPr lang="fr-FR" sz="6400" dirty="0" smtClean="0">
                <a:solidFill>
                  <a:schemeClr val="tx1"/>
                </a:solidFill>
                <a:latin typeface="Calibri" pitchFamily="34" charset="0"/>
              </a:rPr>
              <a:t>Tour de table des attentes</a:t>
            </a:r>
          </a:p>
          <a:p>
            <a:r>
              <a:rPr lang="fr-FR" sz="6400" dirty="0" smtClean="0">
                <a:solidFill>
                  <a:schemeClr val="tx1"/>
                </a:solidFill>
                <a:latin typeface="Calibri" pitchFamily="34" charset="0"/>
              </a:rPr>
              <a:t>10h30-12h Place du handicap dans les EPLE en Corse </a:t>
            </a:r>
          </a:p>
          <a:p>
            <a:r>
              <a:rPr lang="fr-FR" sz="6400" dirty="0" smtClean="0">
                <a:solidFill>
                  <a:schemeClr val="tx1"/>
                </a:solidFill>
                <a:latin typeface="Calibri" pitchFamily="34" charset="0"/>
              </a:rPr>
              <a:t>-Structures, personnels, PAI, PPS,ESS…</a:t>
            </a:r>
          </a:p>
          <a:p>
            <a:pPr>
              <a:buFontTx/>
              <a:buChar char="-"/>
            </a:pPr>
            <a:r>
              <a:rPr lang="fr-FR" sz="6400" dirty="0" smtClean="0">
                <a:solidFill>
                  <a:schemeClr val="tx1"/>
                </a:solidFill>
                <a:latin typeface="Calibri" pitchFamily="34" charset="0"/>
              </a:rPr>
              <a:t>Personnes ressources au sein des EPLE (collèges , lycées et </a:t>
            </a:r>
            <a:r>
              <a:rPr lang="fr-FR" sz="6400" dirty="0" err="1" smtClean="0">
                <a:solidFill>
                  <a:schemeClr val="tx1"/>
                </a:solidFill>
                <a:latin typeface="Calibri" pitchFamily="34" charset="0"/>
              </a:rPr>
              <a:t>Erea</a:t>
            </a:r>
            <a:r>
              <a:rPr lang="fr-FR" sz="6400" dirty="0" smtClean="0">
                <a:solidFill>
                  <a:schemeClr val="tx1"/>
                </a:solidFill>
                <a:latin typeface="Calibri" pitchFamily="34" charset="0"/>
              </a:rPr>
              <a:t>, Ime) </a:t>
            </a:r>
          </a:p>
          <a:p>
            <a:pPr>
              <a:buFontTx/>
              <a:buChar char="-"/>
            </a:pPr>
            <a:r>
              <a:rPr lang="fr-FR" sz="6400" dirty="0" smtClean="0">
                <a:solidFill>
                  <a:schemeClr val="tx1"/>
                </a:solidFill>
                <a:latin typeface="Calibri" pitchFamily="34" charset="0"/>
              </a:rPr>
              <a:t>Information équipe</a:t>
            </a:r>
          </a:p>
          <a:p>
            <a:r>
              <a:rPr lang="fr-FR" sz="6400" dirty="0" smtClean="0">
                <a:solidFill>
                  <a:schemeClr val="tx1"/>
                </a:solidFill>
                <a:latin typeface="Calibri" pitchFamily="34" charset="0"/>
              </a:rPr>
              <a:t>- Chemins de l’élève en situation de handicap à l’EN (rôle du projet établissement)</a:t>
            </a:r>
          </a:p>
          <a:p>
            <a:r>
              <a:rPr lang="fr-FR" sz="6400" dirty="0" smtClean="0">
                <a:solidFill>
                  <a:schemeClr val="tx1"/>
                </a:solidFill>
                <a:latin typeface="Calibri" pitchFamily="34" charset="0"/>
              </a:rPr>
              <a:t>(Liaison cm2-6eme, RASED pour les élèves de </a:t>
            </a:r>
            <a:r>
              <a:rPr lang="fr-FR" sz="6400" dirty="0" err="1" smtClean="0">
                <a:solidFill>
                  <a:schemeClr val="tx1"/>
                </a:solidFill>
                <a:latin typeface="Calibri" pitchFamily="34" charset="0"/>
              </a:rPr>
              <a:t>Clis</a:t>
            </a:r>
            <a:r>
              <a:rPr lang="fr-FR" sz="6400" dirty="0" smtClean="0">
                <a:solidFill>
                  <a:schemeClr val="tx1"/>
                </a:solidFill>
                <a:latin typeface="Calibri" pitchFamily="34" charset="0"/>
              </a:rPr>
              <a:t>, </a:t>
            </a:r>
            <a:r>
              <a:rPr lang="fr-FR" sz="6400" dirty="0" err="1" smtClean="0">
                <a:solidFill>
                  <a:schemeClr val="tx1"/>
                </a:solidFill>
                <a:latin typeface="Calibri" pitchFamily="34" charset="0"/>
              </a:rPr>
              <a:t>Sessad</a:t>
            </a:r>
            <a:r>
              <a:rPr lang="fr-FR" sz="6400" dirty="0" smtClean="0">
                <a:solidFill>
                  <a:schemeClr val="tx1"/>
                </a:solidFill>
                <a:latin typeface="Calibri" pitchFamily="34" charset="0"/>
              </a:rPr>
              <a:t>, enseignant référent, compte rendu ESS)</a:t>
            </a:r>
          </a:p>
          <a:p>
            <a:r>
              <a:rPr lang="fr-FR" sz="6400" dirty="0" smtClean="0">
                <a:solidFill>
                  <a:schemeClr val="tx1"/>
                </a:solidFill>
                <a:latin typeface="Calibri" pitchFamily="34" charset="0"/>
              </a:rPr>
              <a:t>-L’ECOLE un espace d’accueil pour tous avec la même porte d’entrée mais pas le même bagage :</a:t>
            </a:r>
          </a:p>
          <a:p>
            <a:r>
              <a:rPr lang="fr-FR" sz="6400" dirty="0" smtClean="0">
                <a:solidFill>
                  <a:schemeClr val="tx1"/>
                </a:solidFill>
                <a:latin typeface="Calibri" pitchFamily="34" charset="0"/>
              </a:rPr>
              <a:t>Les  différents handicaps (autisme, dyslexie, dyspraxie, autisme, trisomie 21,hémiplégie)</a:t>
            </a:r>
          </a:p>
          <a:p>
            <a:endParaRPr lang="fr-FR" sz="6400" u="sng" dirty="0" smtClean="0">
              <a:solidFill>
                <a:schemeClr val="tx1"/>
              </a:solidFill>
              <a:latin typeface="Calibri" pitchFamily="34" charset="0"/>
            </a:endParaRPr>
          </a:p>
          <a:p>
            <a:r>
              <a:rPr lang="fr-FR" sz="6400" u="sng" dirty="0" smtClean="0">
                <a:solidFill>
                  <a:schemeClr val="tx1"/>
                </a:solidFill>
                <a:latin typeface="Calibri" pitchFamily="34" charset="0"/>
              </a:rPr>
              <a:t>12-13h30 Pause méridienne</a:t>
            </a:r>
          </a:p>
          <a:p>
            <a:endParaRPr lang="fr-FR" sz="6400" u="sng" dirty="0" smtClean="0">
              <a:solidFill>
                <a:schemeClr val="tx1"/>
              </a:solidFill>
              <a:latin typeface="Calibri" pitchFamily="34" charset="0"/>
            </a:endParaRPr>
          </a:p>
          <a:p>
            <a:r>
              <a:rPr lang="fr-FR" sz="6400" dirty="0" smtClean="0">
                <a:solidFill>
                  <a:schemeClr val="tx1"/>
                </a:solidFill>
                <a:latin typeface="Calibri" pitchFamily="34" charset="0"/>
              </a:rPr>
              <a:t>13h30-16h00 Intervention  du médecin scolaire Mme </a:t>
            </a:r>
            <a:r>
              <a:rPr lang="fr-FR" sz="6400" dirty="0" err="1" smtClean="0">
                <a:solidFill>
                  <a:schemeClr val="tx1"/>
                </a:solidFill>
                <a:latin typeface="Calibri" pitchFamily="34" charset="0"/>
              </a:rPr>
              <a:t>Viard</a:t>
            </a:r>
            <a:r>
              <a:rPr lang="fr-FR" sz="6400" dirty="0" smtClean="0">
                <a:solidFill>
                  <a:schemeClr val="tx1"/>
                </a:solidFill>
                <a:latin typeface="Calibri" pitchFamily="34" charset="0"/>
              </a:rPr>
              <a:t> sur la politique actuelle du handicap en Corse, décryptage du certificat médical d’inaptitude en EPS, les épreuves adaptées en collège et lycée</a:t>
            </a:r>
          </a:p>
          <a:p>
            <a:r>
              <a:rPr lang="fr-FR" sz="6400" dirty="0" smtClean="0">
                <a:solidFill>
                  <a:schemeClr val="tx1"/>
                </a:solidFill>
                <a:latin typeface="Calibri" pitchFamily="34" charset="0"/>
              </a:rPr>
              <a:t>16-16h30 Questions - réponses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625" t="24444" r="17687" b="15444"/>
          <a:stretch/>
        </p:blipFill>
        <p:spPr bwMode="auto">
          <a:xfrm>
            <a:off x="107504" y="332656"/>
            <a:ext cx="8888529" cy="60486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73967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415" t="22764" r="17244" b="17398"/>
          <a:stretch/>
        </p:blipFill>
        <p:spPr bwMode="auto">
          <a:xfrm>
            <a:off x="0" y="24272"/>
            <a:ext cx="9077146" cy="60690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1893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634" t="27058" r="17463" b="28975"/>
          <a:stretch/>
        </p:blipFill>
        <p:spPr bwMode="auto">
          <a:xfrm>
            <a:off x="103423" y="908720"/>
            <a:ext cx="9040577" cy="4480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53657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5292" t="22894" r="29757" b="13366"/>
          <a:stretch/>
        </p:blipFill>
        <p:spPr bwMode="auto">
          <a:xfrm>
            <a:off x="2267744" y="13159"/>
            <a:ext cx="4680520" cy="67256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6340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6605" t="12358" r="43249" b="11837"/>
          <a:stretch/>
        </p:blipFill>
        <p:spPr bwMode="auto">
          <a:xfrm>
            <a:off x="2123728" y="0"/>
            <a:ext cx="4752528" cy="67221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93440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073" t="10286" r="41464" b="4390"/>
          <a:stretch/>
        </p:blipFill>
        <p:spPr bwMode="auto">
          <a:xfrm>
            <a:off x="2339752" y="44998"/>
            <a:ext cx="4892185" cy="6813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8990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246"/>
            <a:ext cx="8496944" cy="5786199"/>
          </a:xfrm>
          <a:prstGeom prst="rect">
            <a:avLst/>
          </a:prstGeom>
        </p:spPr>
        <p:txBody>
          <a:bodyPr wrap="square">
            <a:spAutoFit/>
          </a:bodyPr>
          <a:lstStyle/>
          <a:p>
            <a:pPr algn="ctr">
              <a:spcAft>
                <a:spcPts val="0"/>
              </a:spcAft>
            </a:pPr>
            <a:r>
              <a:rPr lang="fr-FR" sz="1400" b="1" u="sng" dirty="0">
                <a:latin typeface="Times New Roman"/>
                <a:ea typeface="Calibri"/>
                <a:cs typeface="Times New Roman"/>
              </a:rPr>
              <a:t>Comment inscrire un enfant en situation de handicap à l'école, au collège ou au lycée ?</a:t>
            </a:r>
            <a:endParaRPr lang="fr-FR" sz="1400" dirty="0">
              <a:ea typeface="Calibri"/>
              <a:cs typeface="Times New Roman"/>
            </a:endParaRPr>
          </a:p>
          <a:p>
            <a:pPr algn="ctr">
              <a:spcAft>
                <a:spcPts val="0"/>
              </a:spcAft>
            </a:pPr>
            <a:r>
              <a:rPr lang="fr-FR" sz="800" b="1" dirty="0">
                <a:latin typeface="Times New Roman"/>
                <a:ea typeface="Calibri"/>
                <a:cs typeface="Times New Roman"/>
              </a:rPr>
              <a:t> </a:t>
            </a:r>
            <a:endParaRPr lang="fr-FR" sz="800" dirty="0">
              <a:ea typeface="Calibri"/>
              <a:cs typeface="Times New Roman"/>
            </a:endParaRPr>
          </a:p>
          <a:p>
            <a:pPr>
              <a:spcAft>
                <a:spcPts val="0"/>
              </a:spcAft>
            </a:pPr>
            <a:r>
              <a:rPr lang="fr-FR" sz="1200" dirty="0">
                <a:latin typeface="Times New Roman"/>
                <a:ea typeface="Calibri"/>
                <a:cs typeface="Times New Roman"/>
              </a:rPr>
              <a:t>Comme pour n'importe quel enfant, il faut s'adresser à l'établissement du quartier.</a:t>
            </a:r>
            <a:br>
              <a:rPr lang="fr-FR" sz="1200" dirty="0">
                <a:latin typeface="Times New Roman"/>
                <a:ea typeface="Calibri"/>
                <a:cs typeface="Times New Roman"/>
              </a:rPr>
            </a:br>
            <a:r>
              <a:rPr lang="fr-FR" sz="800" dirty="0">
                <a:latin typeface="Times New Roman"/>
                <a:ea typeface="Calibri"/>
                <a:cs typeface="Times New Roman"/>
              </a:rPr>
              <a:t/>
            </a:r>
            <a:br>
              <a:rPr lang="fr-FR" sz="800" dirty="0">
                <a:latin typeface="Times New Roman"/>
                <a:ea typeface="Calibri"/>
                <a:cs typeface="Times New Roman"/>
              </a:rPr>
            </a:br>
            <a:r>
              <a:rPr lang="fr-FR" sz="1200" dirty="0">
                <a:latin typeface="Times New Roman"/>
                <a:ea typeface="Calibri"/>
                <a:cs typeface="Times New Roman"/>
              </a:rPr>
              <a:t>À l'école maternelle ou élémentaire, c'est normalement le maire de la commune qui reçoit les inscriptions. Cependant, dans les faits, c'est le plus souvent le directeur de l'école qui reçoit les demandes des familles.</a:t>
            </a:r>
            <a:br>
              <a:rPr lang="fr-FR" sz="1200" dirty="0">
                <a:latin typeface="Times New Roman"/>
                <a:ea typeface="Calibri"/>
                <a:cs typeface="Times New Roman"/>
              </a:rPr>
            </a:br>
            <a:r>
              <a:rPr lang="fr-FR" sz="800" dirty="0">
                <a:latin typeface="Times New Roman"/>
                <a:ea typeface="Calibri"/>
                <a:cs typeface="Times New Roman"/>
              </a:rPr>
              <a:t/>
            </a:r>
            <a:br>
              <a:rPr lang="fr-FR" sz="800" dirty="0">
                <a:latin typeface="Times New Roman"/>
                <a:ea typeface="Calibri"/>
                <a:cs typeface="Times New Roman"/>
              </a:rPr>
            </a:br>
            <a:r>
              <a:rPr lang="fr-FR" sz="1200" dirty="0">
                <a:latin typeface="Times New Roman"/>
                <a:ea typeface="Calibri"/>
                <a:cs typeface="Times New Roman"/>
              </a:rPr>
              <a:t>Pour le second degré, c'est au chef d'établissement (le principal du collège ou le proviseur du lycée) qu'il faut s'adresser.</a:t>
            </a:r>
            <a:br>
              <a:rPr lang="fr-FR" sz="1200" dirty="0">
                <a:latin typeface="Times New Roman"/>
                <a:ea typeface="Calibri"/>
                <a:cs typeface="Times New Roman"/>
              </a:rPr>
            </a:br>
            <a:r>
              <a:rPr lang="fr-FR" sz="800" dirty="0">
                <a:latin typeface="Times New Roman"/>
                <a:ea typeface="Calibri"/>
                <a:cs typeface="Times New Roman"/>
              </a:rPr>
              <a:t/>
            </a:r>
            <a:br>
              <a:rPr lang="fr-FR" sz="800" dirty="0">
                <a:latin typeface="Times New Roman"/>
                <a:ea typeface="Calibri"/>
                <a:cs typeface="Times New Roman"/>
              </a:rPr>
            </a:br>
            <a:r>
              <a:rPr lang="fr-FR" sz="1200" dirty="0">
                <a:latin typeface="Times New Roman"/>
                <a:ea typeface="Calibri"/>
                <a:cs typeface="Times New Roman"/>
              </a:rPr>
              <a:t>Lors de la première scolarisation, le plus souvent en école maternelle, avant toute évaluation des besoins en situation scolaire par l'équipe de suivi de la scolarisation et avant toute décision de la commission des droits et de l'autonomie, l'élève en situation de handicap est accueilli dans les mêmes conditions que les autres élèves sous réserve des aménagements spécifiques nécessaires. </a:t>
            </a:r>
            <a:br>
              <a:rPr lang="fr-FR" sz="1200" dirty="0">
                <a:latin typeface="Times New Roman"/>
                <a:ea typeface="Calibri"/>
                <a:cs typeface="Times New Roman"/>
              </a:rPr>
            </a:br>
            <a:r>
              <a:rPr lang="fr-FR" sz="1200" dirty="0">
                <a:latin typeface="Times New Roman"/>
                <a:ea typeface="Calibri"/>
                <a:cs typeface="Times New Roman"/>
              </a:rPr>
              <a:t>Deux cas de figure peuvent alors se présenter : </a:t>
            </a:r>
            <a:endParaRPr lang="fr-FR" sz="1200" dirty="0">
              <a:ea typeface="Calibri"/>
              <a:cs typeface="Times New Roman"/>
            </a:endParaRPr>
          </a:p>
          <a:p>
            <a:pPr algn="ctr">
              <a:spcAft>
                <a:spcPts val="0"/>
              </a:spcAft>
            </a:pPr>
            <a:r>
              <a:rPr lang="fr-FR" sz="1200" b="1" dirty="0">
                <a:latin typeface="Times New Roman"/>
                <a:ea typeface="Calibri"/>
                <a:cs typeface="Times New Roman"/>
              </a:rPr>
              <a:t>Saisine de la MDPH par la famille</a:t>
            </a:r>
            <a:endParaRPr lang="fr-FR" sz="1200" dirty="0">
              <a:ea typeface="Calibri"/>
              <a:cs typeface="Times New Roman"/>
            </a:endParaRPr>
          </a:p>
          <a:p>
            <a:pPr>
              <a:spcAft>
                <a:spcPts val="0"/>
              </a:spcAft>
            </a:pPr>
            <a:r>
              <a:rPr lang="fr-FR" sz="1200" dirty="0">
                <a:latin typeface="Times New Roman"/>
                <a:ea typeface="Calibri"/>
                <a:cs typeface="Times New Roman"/>
              </a:rPr>
              <a:t>La famille a saisi la maison départementale des personnes handicapées (MDPH), préalablement à l'inscription, les besoins de l'enfant hors de toute situation scolaire ont été évalués, un plan de compensation initial sans projet personnalisé de scolarisation (PPS) existe et l'école en a été informée. </a:t>
            </a:r>
            <a:br>
              <a:rPr lang="fr-FR" sz="1200" dirty="0">
                <a:latin typeface="Times New Roman"/>
                <a:ea typeface="Calibri"/>
                <a:cs typeface="Times New Roman"/>
              </a:rPr>
            </a:br>
            <a:r>
              <a:rPr lang="fr-FR" sz="1200" dirty="0">
                <a:latin typeface="Times New Roman"/>
                <a:ea typeface="Calibri"/>
                <a:cs typeface="Times New Roman"/>
              </a:rPr>
              <a:t>L'équipe éducative est réunie par anticipation, dès après l'inscription en mairie et avant la fin de l'année scolaire qui précède l'entrée à l'école de l'enfant. L'objet de cette réunion est de concevoir les éléments précurseurs d'un projet personnalisé de scolarisation, puis de les communiquer à l'équipe pluridisciplinaire de la MDPH par l'intermédiaire de l'enseignant référent, afin que celle-ci puisse les valider ou les amender, de sorte que le projet personnalisé de scolarisation soit mis en œuvre dès la rentrée scolaire. </a:t>
            </a:r>
            <a:br>
              <a:rPr lang="fr-FR" sz="1200" dirty="0">
                <a:latin typeface="Times New Roman"/>
                <a:ea typeface="Calibri"/>
                <a:cs typeface="Times New Roman"/>
              </a:rPr>
            </a:br>
            <a:r>
              <a:rPr lang="fr-FR" sz="1200" dirty="0">
                <a:latin typeface="Times New Roman"/>
                <a:ea typeface="Calibri"/>
                <a:cs typeface="Times New Roman"/>
              </a:rPr>
              <a:t>À l'issue d'une période initialement convenue, l'équipe de suivi de la scolarisation pourra proposer la pérennisation du PPS ou suggérer des évolutions.</a:t>
            </a:r>
            <a:endParaRPr lang="fr-FR" sz="1200" dirty="0">
              <a:ea typeface="Calibri"/>
              <a:cs typeface="Times New Roman"/>
            </a:endParaRPr>
          </a:p>
          <a:p>
            <a:pPr algn="ctr">
              <a:spcAft>
                <a:spcPts val="0"/>
              </a:spcAft>
            </a:pPr>
            <a:r>
              <a:rPr lang="fr-FR" sz="1200" b="1" dirty="0">
                <a:latin typeface="Times New Roman"/>
                <a:ea typeface="Calibri"/>
                <a:cs typeface="Times New Roman"/>
              </a:rPr>
              <a:t>Aucune démarche n'a été entreprise avant la rentrée scolaire</a:t>
            </a:r>
            <a:endParaRPr lang="fr-FR" sz="1200" dirty="0">
              <a:ea typeface="Calibri"/>
              <a:cs typeface="Times New Roman"/>
            </a:endParaRPr>
          </a:p>
          <a:p>
            <a:pPr>
              <a:spcAft>
                <a:spcPts val="0"/>
              </a:spcAft>
            </a:pPr>
            <a:r>
              <a:rPr lang="fr-FR" sz="1200" dirty="0">
                <a:latin typeface="Times New Roman"/>
                <a:ea typeface="Calibri"/>
                <a:cs typeface="Times New Roman"/>
              </a:rPr>
              <a:t>L'équipe éducative est réunie par le directeur de l'école dès lors que lui est signalée une situation préoccupante méritant un examen approfondi. L'équipe éducative procède de la même façon que dans le cas A. </a:t>
            </a:r>
            <a:br>
              <a:rPr lang="fr-FR" sz="1200" dirty="0">
                <a:latin typeface="Times New Roman"/>
                <a:ea typeface="Calibri"/>
                <a:cs typeface="Times New Roman"/>
              </a:rPr>
            </a:br>
            <a:r>
              <a:rPr lang="fr-FR" sz="1200" dirty="0">
                <a:latin typeface="Times New Roman"/>
                <a:ea typeface="Calibri"/>
                <a:cs typeface="Times New Roman"/>
              </a:rPr>
              <a:t>Le directeur de l'école communique aux parents les coordonnées de l'enseignant référent et les informe du rôle que celui-ci est appelé à jouer. De même, il informe sans délai l'enseignant référent qui entre alors en contact avec les parents et se met à leur disposition en vue de les accompagner, si besoin est, dans la saisine de la maison départementale des personnes handicapées. </a:t>
            </a:r>
            <a:br>
              <a:rPr lang="fr-FR" sz="1200" dirty="0">
                <a:latin typeface="Times New Roman"/>
                <a:ea typeface="Calibri"/>
                <a:cs typeface="Times New Roman"/>
              </a:rPr>
            </a:br>
            <a:r>
              <a:rPr lang="fr-FR" sz="1200" dirty="0">
                <a:latin typeface="Times New Roman"/>
                <a:ea typeface="Calibri"/>
                <a:cs typeface="Times New Roman"/>
              </a:rPr>
              <a:t>Les parents ou les responsables légaux sont informés par écrit du fait que l'équipe éducative souhaite qu'un projet personnalisé de scolarisation soit élaboré. </a:t>
            </a:r>
            <a:endParaRPr lang="fr-FR" sz="1200" dirty="0" smtClean="0">
              <a:latin typeface="Times New Roman"/>
              <a:ea typeface="Calibri"/>
              <a:cs typeface="Times New Roman"/>
            </a:endParaRPr>
          </a:p>
          <a:p>
            <a:pPr algn="just"/>
            <a:r>
              <a:rPr lang="fr-FR" sz="1200" dirty="0">
                <a:latin typeface="Times New Roman"/>
                <a:ea typeface="Calibri"/>
                <a:cs typeface="Times New Roman"/>
              </a:rPr>
              <a:t> </a:t>
            </a:r>
          </a:p>
        </p:txBody>
      </p:sp>
    </p:spTree>
    <p:extLst>
      <p:ext uri="{BB962C8B-B14F-4D97-AF65-F5344CB8AC3E}">
        <p14:creationId xmlns="" xmlns:p14="http://schemas.microsoft.com/office/powerpoint/2010/main" val="236628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560840" cy="6647974"/>
          </a:xfrm>
          <a:prstGeom prst="rect">
            <a:avLst/>
          </a:prstGeom>
        </p:spPr>
        <p:txBody>
          <a:bodyPr wrap="square">
            <a:spAutoFit/>
          </a:bodyPr>
          <a:lstStyle/>
          <a:p>
            <a:pPr algn="just"/>
            <a:r>
              <a:rPr lang="fr-FR" sz="1200" dirty="0">
                <a:latin typeface="Times New Roman" panose="02020603050405020304" pitchFamily="18" charset="0"/>
                <a:cs typeface="Times New Roman" panose="02020603050405020304" pitchFamily="18" charset="0"/>
              </a:rPr>
              <a:t>Beaucoup d’</a:t>
            </a:r>
            <a:r>
              <a:rPr lang="fr-FR" sz="1200" b="1" dirty="0">
                <a:latin typeface="Times New Roman" panose="02020603050405020304" pitchFamily="18" charset="0"/>
                <a:cs typeface="Times New Roman" panose="02020603050405020304" pitchFamily="18" charset="0"/>
              </a:rPr>
              <a:t>enseignants</a:t>
            </a:r>
            <a:r>
              <a:rPr lang="fr-FR" sz="1200" dirty="0">
                <a:latin typeface="Times New Roman" panose="02020603050405020304" pitchFamily="18" charset="0"/>
                <a:cs typeface="Times New Roman" panose="02020603050405020304" pitchFamily="18" charset="0"/>
              </a:rPr>
              <a:t> sont réellement désireux d'aider des enfants auxquels ils voudraient bien enfin comprendre quelque chose.</a:t>
            </a:r>
          </a:p>
          <a:p>
            <a:pPr algn="just"/>
            <a:r>
              <a:rPr lang="fr-FR" sz="1200" b="1" dirty="0">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a:p>
            <a:pPr algn="ctr"/>
            <a:r>
              <a:rPr lang="fr-FR" sz="1200" b="1" dirty="0">
                <a:latin typeface="Times New Roman" panose="02020603050405020304" pitchFamily="18" charset="0"/>
                <a:cs typeface="Times New Roman" panose="02020603050405020304" pitchFamily="18" charset="0"/>
              </a:rPr>
              <a:t>Le pari c'est de dépasser l'incompréhension mutuelle.</a:t>
            </a:r>
            <a:endParaRPr lang="fr-FR" sz="1200" dirty="0">
              <a:latin typeface="Times New Roman" panose="02020603050405020304" pitchFamily="18" charset="0"/>
              <a:cs typeface="Times New Roman" panose="02020603050405020304" pitchFamily="18" charset="0"/>
            </a:endParaRPr>
          </a:p>
          <a:p>
            <a:pPr algn="ctr"/>
            <a:r>
              <a:rPr lang="fr-FR" sz="1200" b="1" dirty="0">
                <a:latin typeface="Times New Roman" panose="02020603050405020304" pitchFamily="18" charset="0"/>
                <a:cs typeface="Times New Roman" panose="02020603050405020304" pitchFamily="18" charset="0"/>
              </a:rPr>
              <a:t>Comprendre permet d'aider efficacement et d'accompagner.</a:t>
            </a:r>
            <a:endParaRPr lang="fr-FR" sz="1200" dirty="0">
              <a:latin typeface="Times New Roman" panose="02020603050405020304" pitchFamily="18" charset="0"/>
              <a:cs typeface="Times New Roman" panose="02020603050405020304" pitchFamily="18" charset="0"/>
            </a:endParaRPr>
          </a:p>
          <a:p>
            <a:pPr algn="ctr"/>
            <a:r>
              <a:rPr lang="fr-FR" sz="1200" dirty="0">
                <a:latin typeface="Times New Roman" panose="02020603050405020304" pitchFamily="18" charset="0"/>
                <a:cs typeface="Times New Roman" panose="02020603050405020304" pitchFamily="18" charset="0"/>
              </a:rPr>
              <a:t>Cela en vaut la peine.</a:t>
            </a:r>
          </a:p>
          <a:p>
            <a:pPr algn="just"/>
            <a:r>
              <a:rPr lang="fr-FR" sz="1200" dirty="0">
                <a:latin typeface="Times New Roman" panose="02020603050405020304" pitchFamily="18" charset="0"/>
                <a:cs typeface="Times New Roman" panose="02020603050405020304" pitchFamily="18" charset="0"/>
              </a:rPr>
              <a:t> </a:t>
            </a:r>
          </a:p>
          <a:p>
            <a:pPr algn="just"/>
            <a:r>
              <a:rPr lang="fr-FR" sz="1200" dirty="0">
                <a:latin typeface="Times New Roman" panose="02020603050405020304" pitchFamily="18" charset="0"/>
                <a:cs typeface="Times New Roman" panose="02020603050405020304" pitchFamily="18" charset="0"/>
              </a:rPr>
              <a:t> </a:t>
            </a:r>
          </a:p>
          <a:p>
            <a:pPr algn="just"/>
            <a:r>
              <a:rPr lang="fr-FR" sz="1200" dirty="0">
                <a:latin typeface="Times New Roman" panose="02020603050405020304" pitchFamily="18" charset="0"/>
                <a:cs typeface="Times New Roman" panose="02020603050405020304" pitchFamily="18" charset="0"/>
              </a:rPr>
              <a:t>A l'origine se trouve une déficience, c'est-à-dire la perte ou l'altération d'une fonction anatomique, physiologique ou psychologique. Elle peut être mentale, sensorielle, motrice. Elle est soit d'origine génétique ou accidentelle. On se situe sur le plan des organes et des fonctions. Cette déficience va entraîner une incapacité, le fait de ne pouvoir réaliser telle ou telle chose. On est ici dans le domaine des activités intentionnelles de la personne. L'incapacité engendre, dans celui des rôles sociaux, un ou des désavantages. Autrement dit elle met la personne dans une situation de difficulté, d'iniquité. Le handicap est donc à distinguer de la déficience. Il est en fait la conséquence de l'incapacité qu'elle entraîne et de ses répercussions sur le vécu de la personne et plus particulièrement sur son rapport aux autres et au monde</a:t>
            </a:r>
            <a:r>
              <a:rPr lang="fr-FR" sz="1200" dirty="0" smtClean="0">
                <a:latin typeface="Times New Roman" panose="02020603050405020304" pitchFamily="18" charset="0"/>
                <a:cs typeface="Times New Roman" panose="02020603050405020304" pitchFamily="18" charset="0"/>
              </a:rPr>
              <a:t>.</a:t>
            </a:r>
          </a:p>
          <a:p>
            <a:pPr algn="just"/>
            <a:endParaRPr lang="fr-FR" sz="1400" dirty="0"/>
          </a:p>
          <a:p>
            <a:pPr lvl="0" algn="ctr"/>
            <a:r>
              <a:rPr lang="fr-FR" sz="1200" b="1" dirty="0">
                <a:solidFill>
                  <a:prstClr val="black"/>
                </a:solidFill>
                <a:latin typeface="Times New Roman"/>
                <a:ea typeface="Calibri"/>
                <a:cs typeface="Times New Roman"/>
              </a:rPr>
              <a:t>Les </a:t>
            </a:r>
            <a:r>
              <a:rPr lang="fr-FR" sz="1200" b="1" dirty="0" err="1">
                <a:solidFill>
                  <a:prstClr val="black"/>
                </a:solidFill>
                <a:latin typeface="Times New Roman"/>
                <a:ea typeface="Calibri"/>
                <a:cs typeface="Times New Roman"/>
              </a:rPr>
              <a:t>dys</a:t>
            </a:r>
            <a:endParaRPr lang="fr-FR" sz="1200" b="1" dirty="0">
              <a:solidFill>
                <a:prstClr val="black"/>
              </a:solidFill>
              <a:latin typeface="Times New Roman"/>
              <a:ea typeface="Calibri"/>
              <a:cs typeface="Times New Roman"/>
            </a:endParaRPr>
          </a:p>
          <a:p>
            <a:pPr lvl="0" algn="just"/>
            <a:r>
              <a:rPr lang="fr-FR" sz="1200" dirty="0">
                <a:solidFill>
                  <a:prstClr val="black"/>
                </a:solidFill>
                <a:latin typeface="Times New Roman"/>
                <a:ea typeface="Calibri"/>
                <a:cs typeface="Times New Roman"/>
              </a:rPr>
              <a:t>Quand on naît DYS on reste DYS toute sa vie. Mais ces enfants DYS courageux et attachants, sont pleins de ressources. Beaucoup seront des adultes enthousiastes et dynamiques, il faut donc tenir compte de leur pathologie DYS le plus précocement possible.</a:t>
            </a:r>
          </a:p>
          <a:p>
            <a:pPr lvl="0" algn="just"/>
            <a:r>
              <a:rPr lang="fr-FR" sz="1200" dirty="0">
                <a:solidFill>
                  <a:prstClr val="black"/>
                </a:solidFill>
                <a:latin typeface="Times New Roman"/>
                <a:ea typeface="Calibri"/>
                <a:cs typeface="Times New Roman"/>
              </a:rPr>
              <a:t> </a:t>
            </a:r>
            <a:endParaRPr lang="fr-FR" sz="800" dirty="0">
              <a:solidFill>
                <a:prstClr val="black"/>
              </a:solidFill>
              <a:latin typeface="Times New Roman"/>
              <a:ea typeface="Calibri"/>
              <a:cs typeface="Times New Roman"/>
            </a:endParaRPr>
          </a:p>
          <a:p>
            <a:pPr lvl="0" algn="just"/>
            <a:r>
              <a:rPr lang="fr-FR" sz="1200" dirty="0">
                <a:solidFill>
                  <a:prstClr val="black"/>
                </a:solidFill>
                <a:latin typeface="Times New Roman"/>
                <a:ea typeface="Calibri"/>
                <a:cs typeface="Times New Roman"/>
              </a:rPr>
              <a:t>Il faut différencier les DYS qui alertent par des signes précoces habituellement signalés (par exemple les troubles du langage : dyslexie) et les DYS plus rarement évoquées car les signes qui pourraient alerter incitent plutôt à évoquer un dysfonctionnement psychologique ou  psycho dynamique de l'enfant dans son milieu (maladresse considérée comme bizarrerie...dyspraxie) </a:t>
            </a:r>
          </a:p>
          <a:p>
            <a:pPr algn="just"/>
            <a:endParaRPr lang="fr-FR" sz="1400" dirty="0" smtClean="0"/>
          </a:p>
          <a:p>
            <a:pPr lvl="0" algn="just"/>
            <a:r>
              <a:rPr lang="fr-FR" sz="1200" dirty="0">
                <a:solidFill>
                  <a:prstClr val="black"/>
                </a:solidFill>
                <a:latin typeface="Times New Roman"/>
                <a:ea typeface="Calibri"/>
                <a:cs typeface="Times New Roman"/>
              </a:rPr>
              <a:t>Beaucoup d’enfants DYS sont perdus, mal organisés, très peu sûrs d'eux-mêmes, ils ont besoin d'aide mais surtout d'étayage, de réassurance, de reformulation, d'un séquençage des activités... et tout cela ne va pas dans le sens de cette toujours exigée « autonomie de l'enfant » !</a:t>
            </a:r>
          </a:p>
          <a:p>
            <a:pPr lvl="0" algn="just"/>
            <a:r>
              <a:rPr lang="fr-FR" sz="1200" dirty="0">
                <a:solidFill>
                  <a:prstClr val="black"/>
                </a:solidFill>
                <a:latin typeface="Times New Roman"/>
                <a:ea typeface="Calibri"/>
                <a:cs typeface="Times New Roman"/>
              </a:rPr>
              <a:t>L'enfant qui ne peut pas a besoin d'aide pour apprendre à pouvoir ! Avec l’aide humaine, il va apprendre comment faire avec ce qu’il est, comment contourner ses difficultés, faire autrement…</a:t>
            </a:r>
          </a:p>
          <a:p>
            <a:pPr lvl="0" algn="just"/>
            <a:r>
              <a:rPr lang="fr-FR" sz="1200" dirty="0">
                <a:solidFill>
                  <a:prstClr val="black"/>
                </a:solidFill>
                <a:latin typeface="Times New Roman"/>
                <a:ea typeface="Calibri"/>
                <a:cs typeface="Times New Roman"/>
              </a:rPr>
              <a:t>Lorsqu'il aura automatisé tout cela, lorsqu'il aura pris confiance en lui, alors on pourra discuter de son autonomisation en classe</a:t>
            </a:r>
          </a:p>
          <a:p>
            <a:pPr lvl="0"/>
            <a:endParaRPr lang="fr-FR" sz="1200" dirty="0">
              <a:solidFill>
                <a:prstClr val="black"/>
              </a:solidFill>
              <a:ea typeface="Calibri"/>
              <a:cs typeface="Times New Roman"/>
            </a:endParaRPr>
          </a:p>
          <a:p>
            <a:pPr algn="just"/>
            <a:endParaRPr lang="fr-FR" sz="1400" dirty="0"/>
          </a:p>
        </p:txBody>
      </p:sp>
    </p:spTree>
    <p:extLst>
      <p:ext uri="{BB962C8B-B14F-4D97-AF65-F5344CB8AC3E}">
        <p14:creationId xmlns="" xmlns:p14="http://schemas.microsoft.com/office/powerpoint/2010/main" val="228631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65" y="0"/>
            <a:ext cx="9036496" cy="5816977"/>
          </a:xfrm>
          <a:prstGeom prst="rect">
            <a:avLst/>
          </a:prstGeom>
        </p:spPr>
        <p:txBody>
          <a:bodyPr wrap="square">
            <a:spAutoFit/>
          </a:bodyPr>
          <a:lstStyle/>
          <a:p>
            <a:pPr algn="just"/>
            <a:r>
              <a:rPr lang="fr-FR" sz="1200" dirty="0"/>
              <a:t> </a:t>
            </a:r>
            <a:endParaRPr lang="fr-FR" sz="800" dirty="0"/>
          </a:p>
          <a:p>
            <a:pPr algn="just"/>
            <a:r>
              <a:rPr lang="fr-FR" sz="1200" dirty="0"/>
              <a:t>Il est très important de savoir que l'erreur est presque toujours incomprise par l'enfant car jugée "bête", "illogique". Elle sera psychologiquement tellement gênante que l'élève la mettra au rebut" sans chercher à la comprendre, donc sans possibilité de lutter contre elle.</a:t>
            </a:r>
          </a:p>
          <a:p>
            <a:pPr algn="just"/>
            <a:r>
              <a:rPr lang="fr-FR" sz="1200" dirty="0"/>
              <a:t>Chez les enseignants, elle entraîne souvent un jugement peu favorable ; chez les parents, il y a en plus de la colère et de l'angoisse ; chez les copains, de la moquerie et chez le dyslexique un profond sentiment de dévalorisation.</a:t>
            </a:r>
          </a:p>
          <a:p>
            <a:pPr algn="just"/>
            <a:r>
              <a:rPr lang="fr-FR" sz="1200" dirty="0"/>
              <a:t>N'oublions pas que la plupart des dyslexiques subissent leur trouble, sans le comprendre, et se rejettent, acceptant le jugement de "nul" porté par l'extérieur. Il n'y aura aucune argumentation possible puisqu'il y aura une méconnaissance totale de ce qui a provoqué les erreurs.</a:t>
            </a:r>
          </a:p>
          <a:p>
            <a:pPr algn="just"/>
            <a:r>
              <a:rPr lang="fr-FR" sz="1200" dirty="0"/>
              <a:t> </a:t>
            </a:r>
            <a:endParaRPr lang="fr-FR" sz="800" dirty="0"/>
          </a:p>
          <a:p>
            <a:pPr algn="just"/>
            <a:r>
              <a:rPr lang="fr-FR" sz="1200" dirty="0"/>
              <a:t>Tout enfant DYS, quelle que soit cette DYS, est toujours plus ou moins en souffrance en classe. On doit donc doper ce qui va bien et favoriser la scolarité pour ce qui va moins bien.</a:t>
            </a:r>
          </a:p>
          <a:p>
            <a:pPr algn="just"/>
            <a:r>
              <a:rPr lang="fr-FR" sz="1200" dirty="0"/>
              <a:t>Ainsi on se donnera la possibilité de valoriser l’enfant, de restaurer sa confiance en lui… et en l’adulte !</a:t>
            </a:r>
          </a:p>
          <a:p>
            <a:pPr algn="just"/>
            <a:r>
              <a:rPr lang="fr-FR" sz="1200" dirty="0"/>
              <a:t>  </a:t>
            </a:r>
            <a:endParaRPr lang="fr-FR" sz="800" dirty="0"/>
          </a:p>
          <a:p>
            <a:pPr algn="just"/>
            <a:r>
              <a:rPr lang="fr-FR" sz="1200" dirty="0"/>
              <a:t>Tenir compte </a:t>
            </a:r>
            <a:r>
              <a:rPr lang="fr-FR" sz="1200" i="1" dirty="0"/>
              <a:t>surtout </a:t>
            </a:r>
            <a:r>
              <a:rPr lang="fr-FR" sz="1200" dirty="0"/>
              <a:t>des secteurs préservés :</a:t>
            </a:r>
          </a:p>
          <a:p>
            <a:pPr algn="just"/>
            <a:r>
              <a:rPr lang="fr-FR" sz="1200" dirty="0"/>
              <a:t>Un échec peut être sanctionné par une note en rapport, à condition que l’on se soit donné les moyens de mettre l’enfant en situation de réussir : adaptations, contournements…</a:t>
            </a:r>
          </a:p>
          <a:p>
            <a:pPr algn="just"/>
            <a:r>
              <a:rPr lang="fr-FR" sz="1200" dirty="0"/>
              <a:t> </a:t>
            </a:r>
            <a:endParaRPr lang="fr-FR" sz="800" dirty="0"/>
          </a:p>
          <a:p>
            <a:pPr algn="just"/>
            <a:r>
              <a:rPr lang="fr-FR" sz="1200" dirty="0"/>
              <a:t>Il ne s'agit pas de faire preuve d'une bienveillance exagérée vis-à-vis des enfants DYS. Il n'y a aucune raison qu'ils bénéficient d'un traitement de faveur pour leur notation au contraire, il est important de pouvoir valider quelles sont leurs connaissances et quelles sont leurs performances par rapport aux enfants d'une même tranche d'âge. Mais, pour que cette notation soit juste, il est indispensable que les enseignants adaptent précisément leur pédagogie et le contrôle des connaissances à la pathologie de ces enfants</a:t>
            </a:r>
          </a:p>
          <a:p>
            <a:pPr algn="just"/>
            <a:r>
              <a:rPr lang="fr-FR" sz="1200" dirty="0"/>
              <a:t> </a:t>
            </a:r>
            <a:endParaRPr lang="fr-FR" sz="800" dirty="0"/>
          </a:p>
          <a:p>
            <a:pPr algn="just"/>
            <a:r>
              <a:rPr lang="fr-FR" sz="1200" i="1" dirty="0"/>
              <a:t>Passant de l'incompréhension à la compréhension mutuelle, les appréciations qui accompagneront les notes seront alors justifiées et motivées, elles apprécieront les efforts, l’investissement d'un enfant compris, pour lequel on essaye dans toute la mesure du possible de faciliter la scolarité en rapport avec ses difficultés spécifiques. Elles peuvent aussi qualifier les progrès.</a:t>
            </a:r>
            <a:endParaRPr lang="fr-FR" sz="1200" dirty="0"/>
          </a:p>
          <a:p>
            <a:pPr algn="just"/>
            <a:r>
              <a:rPr lang="fr-FR" sz="1200" i="1" dirty="0"/>
              <a:t> </a:t>
            </a:r>
            <a:endParaRPr lang="fr-FR" sz="800" dirty="0"/>
          </a:p>
          <a:p>
            <a:pPr algn="just"/>
            <a:r>
              <a:rPr lang="fr-FR" sz="1200" dirty="0"/>
              <a:t>Beaucoup d’enfants DYS sont perdus, mal organisés, très peu sûrs d'eux-mêmes, ils ont besoin d'aide mais surtout d'étayage, de réassurance, de reformulation, d'un séquençage des activités... et tout cela ne va pas dans le sens de cette toujours exigée « autonomie de l'enfant » !</a:t>
            </a:r>
          </a:p>
          <a:p>
            <a:pPr algn="just"/>
            <a:r>
              <a:rPr lang="fr-FR" sz="1200" dirty="0"/>
              <a:t>L'enfant qui ne </a:t>
            </a:r>
            <a:r>
              <a:rPr lang="fr-FR" sz="1200" i="1" dirty="0"/>
              <a:t>peut </a:t>
            </a:r>
            <a:r>
              <a:rPr lang="fr-FR" sz="1200" dirty="0"/>
              <a:t>pas a besoin d'aide pour apprendre à </a:t>
            </a:r>
            <a:r>
              <a:rPr lang="fr-FR" sz="1200" i="1" dirty="0"/>
              <a:t>pouvoir </a:t>
            </a:r>
            <a:r>
              <a:rPr lang="fr-FR" sz="1200" dirty="0"/>
              <a:t>! Avec l’aide humaine, il va apprendre </a:t>
            </a:r>
            <a:r>
              <a:rPr lang="fr-FR" sz="1200" b="1" i="1" dirty="0"/>
              <a:t>comment faire avec ce qu’il est</a:t>
            </a:r>
            <a:r>
              <a:rPr lang="fr-FR" sz="1200" dirty="0"/>
              <a:t>, comment contourner ses difficultés, faire autrement…</a:t>
            </a:r>
          </a:p>
          <a:p>
            <a:pPr algn="just"/>
            <a:r>
              <a:rPr lang="fr-FR" sz="1200" dirty="0"/>
              <a:t>Lorsqu'il aura automatisé tout cela, lorsqu'il aura pris confiance en lui, alors on pourra discuter de son autonomisation en classe</a:t>
            </a:r>
          </a:p>
        </p:txBody>
      </p:sp>
    </p:spTree>
    <p:extLst>
      <p:ext uri="{BB962C8B-B14F-4D97-AF65-F5344CB8AC3E}">
        <p14:creationId xmlns="" xmlns:p14="http://schemas.microsoft.com/office/powerpoint/2010/main" val="294598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8" y="620688"/>
            <a:ext cx="9144000" cy="5078313"/>
          </a:xfrm>
          <a:prstGeom prst="rect">
            <a:avLst/>
          </a:prstGeom>
        </p:spPr>
        <p:txBody>
          <a:bodyPr wrap="square">
            <a:spAutoFit/>
          </a:bodyPr>
          <a:lstStyle/>
          <a:p>
            <a:pPr algn="ctr">
              <a:spcAft>
                <a:spcPts val="0"/>
              </a:spcAft>
            </a:pPr>
            <a:r>
              <a:rPr lang="fr-FR" sz="2000" b="1" u="sng" dirty="0">
                <a:solidFill>
                  <a:srgbClr val="000000"/>
                </a:solidFill>
                <a:latin typeface="Times New Roman"/>
                <a:ea typeface="Calibri"/>
              </a:rPr>
              <a:t>La dyslexie</a:t>
            </a:r>
            <a:endParaRPr lang="fr-FR" dirty="0">
              <a:solidFill>
                <a:srgbClr val="000000"/>
              </a:solidFill>
              <a:latin typeface="Arial"/>
              <a:ea typeface="Calibri"/>
            </a:endParaRPr>
          </a:p>
          <a:p>
            <a:pPr algn="ctr">
              <a:spcAft>
                <a:spcPts val="0"/>
              </a:spcAft>
            </a:pPr>
            <a:r>
              <a:rPr lang="fr-FR" dirty="0">
                <a:solidFill>
                  <a:srgbClr val="000000"/>
                </a:solidFill>
                <a:latin typeface="Times New Roman"/>
                <a:ea typeface="Calibri"/>
              </a:rPr>
              <a:t> </a:t>
            </a:r>
            <a:endParaRPr lang="fr-FR" dirty="0">
              <a:solidFill>
                <a:srgbClr val="000000"/>
              </a:solidFill>
              <a:latin typeface="Arial"/>
              <a:ea typeface="Calibri"/>
            </a:endParaRPr>
          </a:p>
          <a:p>
            <a:pPr>
              <a:spcAft>
                <a:spcPts val="0"/>
              </a:spcAft>
            </a:pPr>
            <a:r>
              <a:rPr lang="fr-FR" dirty="0">
                <a:solidFill>
                  <a:srgbClr val="000000"/>
                </a:solidFill>
                <a:latin typeface="Times New Roman"/>
                <a:ea typeface="Calibri"/>
              </a:rPr>
              <a:t>C’est un trouble d'apprentissage spécifique d’origine neurobiologique. Elle se caractérise par des difficultés à reconnaître les mots lors de la lecture, ce qui entraîne des inexactitudes dans la restitution de la lecture et/ou un manque de fluidité. Ce déficit de décodage entraîne une difficulté de compréhension des textes lus. </a:t>
            </a:r>
            <a:endParaRPr lang="fr-FR" dirty="0" smtClean="0">
              <a:solidFill>
                <a:srgbClr val="000000"/>
              </a:solidFill>
              <a:latin typeface="Times New Roman"/>
              <a:ea typeface="Calibri"/>
            </a:endParaRPr>
          </a:p>
          <a:p>
            <a:pPr>
              <a:spcAft>
                <a:spcPts val="0"/>
              </a:spcAft>
            </a:pPr>
            <a:endParaRPr lang="fr-FR" dirty="0">
              <a:solidFill>
                <a:srgbClr val="000000"/>
              </a:solidFill>
              <a:latin typeface="Arial"/>
              <a:ea typeface="Calibri"/>
            </a:endParaRPr>
          </a:p>
          <a:p>
            <a:pPr>
              <a:spcAft>
                <a:spcPts val="0"/>
              </a:spcAft>
            </a:pPr>
            <a:r>
              <a:rPr lang="fr-FR" dirty="0">
                <a:solidFill>
                  <a:srgbClr val="000000"/>
                </a:solidFill>
                <a:latin typeface="Times New Roman"/>
                <a:ea typeface="Calibri"/>
              </a:rPr>
              <a:t>La dyslexie n’est pas le résultat d’un manque de motivation, d’anomalies sensorielles, les élèves ayant des capacités intellectuelles normales. </a:t>
            </a:r>
            <a:endParaRPr lang="fr-FR" dirty="0" smtClean="0">
              <a:solidFill>
                <a:srgbClr val="000000"/>
              </a:solidFill>
              <a:latin typeface="Times New Roman"/>
              <a:ea typeface="Calibri"/>
            </a:endParaRPr>
          </a:p>
          <a:p>
            <a:pPr>
              <a:spcAft>
                <a:spcPts val="0"/>
              </a:spcAft>
            </a:pPr>
            <a:endParaRPr lang="fr-FR" dirty="0">
              <a:solidFill>
                <a:srgbClr val="000000"/>
              </a:solidFill>
              <a:latin typeface="Arial"/>
              <a:ea typeface="Calibri"/>
            </a:endParaRPr>
          </a:p>
          <a:p>
            <a:pPr>
              <a:spcAft>
                <a:spcPts val="0"/>
              </a:spcAft>
            </a:pPr>
            <a:r>
              <a:rPr lang="fr-FR" dirty="0">
                <a:latin typeface="Times New Roman"/>
                <a:ea typeface="Calibri"/>
                <a:cs typeface="Times New Roman"/>
              </a:rPr>
              <a:t>Le profil des enfants dyslexiques varie en fonction de la présence ou non de troubles associés.</a:t>
            </a:r>
            <a:endParaRPr lang="fr-FR" sz="1600" dirty="0">
              <a:ea typeface="Calibri"/>
              <a:cs typeface="Times New Roman"/>
            </a:endParaRPr>
          </a:p>
          <a:p>
            <a:pPr>
              <a:spcAft>
                <a:spcPts val="0"/>
              </a:spcAft>
            </a:pPr>
            <a:r>
              <a:rPr lang="fr-FR" dirty="0">
                <a:latin typeface="Times New Roman"/>
                <a:ea typeface="Calibri"/>
                <a:cs typeface="Times New Roman"/>
              </a:rPr>
              <a:t>Le dyslexique est un élève qui va devoir, sans arrêt, compenser, parfois à son insu, parfois en recherchant activement des moyens, afin d'avoir le même rendement que les autres élèves. La rééducation orthophonique sera sa principale </a:t>
            </a:r>
            <a:r>
              <a:rPr lang="fr-FR" i="1" dirty="0">
                <a:latin typeface="Times New Roman"/>
                <a:ea typeface="Calibri"/>
                <a:cs typeface="Times New Roman"/>
              </a:rPr>
              <a:t>"arme"</a:t>
            </a:r>
            <a:r>
              <a:rPr lang="fr-FR" dirty="0">
                <a:latin typeface="Times New Roman"/>
                <a:ea typeface="Calibri"/>
                <a:cs typeface="Times New Roman"/>
              </a:rPr>
              <a:t>, mais il devra, lui aussi, mener son propre combat</a:t>
            </a:r>
            <a:r>
              <a:rPr lang="fr-FR" dirty="0" smtClean="0">
                <a:latin typeface="Times New Roman"/>
                <a:ea typeface="Calibri"/>
                <a:cs typeface="Times New Roman"/>
              </a:rPr>
              <a:t>.</a:t>
            </a:r>
          </a:p>
          <a:p>
            <a:pPr>
              <a:spcAft>
                <a:spcPts val="0"/>
              </a:spcAft>
            </a:pPr>
            <a:endParaRPr lang="fr-FR" sz="1600" dirty="0">
              <a:ea typeface="Calibri"/>
              <a:cs typeface="Times New Roman"/>
            </a:endParaRPr>
          </a:p>
          <a:p>
            <a:r>
              <a:rPr lang="fr-FR" dirty="0">
                <a:latin typeface="Times New Roman"/>
                <a:ea typeface="Calibri"/>
              </a:rPr>
              <a:t>Les troubles associés du langage oral et écrit pourront le perturber dans toutes les activités scolaires et pas seulement en français.</a:t>
            </a:r>
            <a:endParaRPr lang="fr-FR" dirty="0"/>
          </a:p>
        </p:txBody>
      </p:sp>
    </p:spTree>
    <p:extLst>
      <p:ext uri="{BB962C8B-B14F-4D97-AF65-F5344CB8AC3E}">
        <p14:creationId xmlns="" xmlns:p14="http://schemas.microsoft.com/office/powerpoint/2010/main" val="186457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80120"/>
          </a:xfrm>
        </p:spPr>
        <p:txBody>
          <a:bodyPr>
            <a:normAutofit fontScale="90000"/>
          </a:bodyPr>
          <a:lstStyle/>
          <a:p>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PLANNING DU STAGE ACADEMIQUE FPC</a:t>
            </a:r>
            <a:r>
              <a:rPr lang="fr-FR" dirty="0" smtClean="0"/>
              <a:t/>
            </a:r>
            <a:br>
              <a:rPr lang="fr-FR" dirty="0" smtClean="0"/>
            </a:br>
            <a:r>
              <a:rPr lang="fr-FR" sz="1800" dirty="0" smtClean="0"/>
              <a:t>DU 20 ET 21 MARS 2014</a:t>
            </a:r>
            <a:br>
              <a:rPr lang="fr-FR" sz="1800" dirty="0" smtClean="0"/>
            </a:br>
            <a:r>
              <a:rPr lang="fr-FR" sz="1800" dirty="0" smtClean="0"/>
              <a:t>HANDICAP-EPS ADAPTE-</a:t>
            </a:r>
            <a:r>
              <a:rPr lang="fr-FR" dirty="0" smtClean="0"/>
              <a:t/>
            </a:r>
            <a:br>
              <a:rPr lang="fr-FR" dirty="0" smtClean="0"/>
            </a:br>
            <a:r>
              <a:rPr lang="fr-FR" sz="1800" dirty="0" smtClean="0"/>
              <a:t>JOUR 2</a:t>
            </a:r>
            <a:r>
              <a:rPr lang="fr-FR" dirty="0" smtClean="0"/>
              <a:t/>
            </a:r>
            <a:br>
              <a:rPr lang="fr-FR" dirty="0" smtClean="0"/>
            </a:br>
            <a:endParaRPr lang="fr-FR" dirty="0"/>
          </a:p>
        </p:txBody>
      </p:sp>
      <p:sp>
        <p:nvSpPr>
          <p:cNvPr id="3" name="Espace réservé du contenu 2"/>
          <p:cNvSpPr>
            <a:spLocks noGrp="1"/>
          </p:cNvSpPr>
          <p:nvPr>
            <p:ph idx="1"/>
          </p:nvPr>
        </p:nvSpPr>
        <p:spPr>
          <a:xfrm>
            <a:off x="457200" y="1628800"/>
            <a:ext cx="8229600" cy="4680520"/>
          </a:xfr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pPr algn="ctr">
              <a:buNone/>
            </a:pPr>
            <a:r>
              <a:rPr lang="fr-FR" sz="1600" dirty="0" smtClean="0"/>
              <a:t>9h-9h30 Accueil stagiaires </a:t>
            </a:r>
          </a:p>
          <a:p>
            <a:pPr algn="ctr">
              <a:buNone/>
            </a:pPr>
            <a:r>
              <a:rPr lang="fr-FR" sz="1600" dirty="0" smtClean="0"/>
              <a:t>9h30 – 11h Adaptation EPS (exemples APSA, outils aménagés, numériques, ateliers bien être pour estime de soi, rotations enseignants…)</a:t>
            </a:r>
          </a:p>
          <a:p>
            <a:pPr algn="ctr">
              <a:buNone/>
            </a:pPr>
            <a:r>
              <a:rPr lang="fr-FR" sz="1600" dirty="0" smtClean="0"/>
              <a:t>Modélisation sur une fiche support</a:t>
            </a:r>
          </a:p>
          <a:p>
            <a:pPr algn="ctr">
              <a:buNone/>
            </a:pPr>
            <a:r>
              <a:rPr lang="fr-FR" sz="1600" dirty="0" smtClean="0"/>
              <a:t>Construction de fiches adaptées en commun</a:t>
            </a:r>
          </a:p>
          <a:p>
            <a:pPr algn="ctr">
              <a:buNone/>
            </a:pPr>
            <a:r>
              <a:rPr lang="fr-FR" sz="1600" dirty="0" smtClean="0"/>
              <a:t>Travail par ateliers et mise en commun</a:t>
            </a:r>
          </a:p>
          <a:p>
            <a:pPr algn="ctr">
              <a:buNone/>
            </a:pPr>
            <a:r>
              <a:rPr lang="fr-FR" sz="1600" dirty="0" smtClean="0"/>
              <a:t>11h-12h00 Tutorats élèves </a:t>
            </a:r>
          </a:p>
          <a:p>
            <a:pPr algn="ctr">
              <a:buNone/>
            </a:pPr>
            <a:r>
              <a:rPr lang="fr-FR" sz="1600" dirty="0" smtClean="0"/>
              <a:t>(Projet établissement, cas précis, aval de la famille, bénéfice réciproque)</a:t>
            </a:r>
          </a:p>
          <a:p>
            <a:pPr algn="ctr">
              <a:buNone/>
            </a:pPr>
            <a:endParaRPr lang="fr-FR" sz="1600" b="1" u="sng" dirty="0" smtClean="0"/>
          </a:p>
          <a:p>
            <a:pPr algn="ctr">
              <a:buNone/>
            </a:pPr>
            <a:r>
              <a:rPr lang="fr-FR" sz="1600" b="1" u="sng" dirty="0" smtClean="0"/>
              <a:t>12h30-13h30  Pause méridienne</a:t>
            </a:r>
          </a:p>
          <a:p>
            <a:pPr algn="ctr">
              <a:buNone/>
            </a:pPr>
            <a:endParaRPr lang="fr-FR" sz="1600" dirty="0" smtClean="0"/>
          </a:p>
          <a:p>
            <a:pPr algn="ctr">
              <a:buNone/>
            </a:pPr>
            <a:r>
              <a:rPr lang="fr-FR" sz="1600" dirty="0" smtClean="0"/>
              <a:t>13h30-16h00  Intervention Jérôme de l’IMPRO Borgo (éducateur spécialisé , sport)</a:t>
            </a:r>
          </a:p>
          <a:p>
            <a:pPr algn="ctr">
              <a:buNone/>
            </a:pPr>
            <a:r>
              <a:rPr lang="fr-FR" sz="1600" dirty="0" smtClean="0"/>
              <a:t>Paroles communes </a:t>
            </a:r>
          </a:p>
          <a:p>
            <a:pPr algn="ctr">
              <a:buNone/>
            </a:pPr>
            <a:r>
              <a:rPr lang="fr-FR" sz="1600" dirty="0" smtClean="0"/>
              <a:t>16h-16h30 Evaluation du stage</a:t>
            </a:r>
          </a:p>
          <a:p>
            <a:pPr algn="ctr">
              <a:buNone/>
            </a:pPr>
            <a:endParaRPr lang="fr-FR" sz="1600" dirty="0" smtClean="0"/>
          </a:p>
          <a:p>
            <a:pPr algn="ctr">
              <a:buNone/>
            </a:pPr>
            <a:r>
              <a:rPr lang="fr-FR" sz="1600" dirty="0" smtClean="0"/>
              <a:t>Fin du stage 16h30</a:t>
            </a:r>
            <a:endParaRPr lang="fr-F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464607958"/>
              </p:ext>
            </p:extLst>
          </p:nvPr>
        </p:nvGraphicFramePr>
        <p:xfrm>
          <a:off x="179512" y="224992"/>
          <a:ext cx="8856986" cy="6639104"/>
        </p:xfrm>
        <a:graphic>
          <a:graphicData uri="http://schemas.openxmlformats.org/drawingml/2006/table">
            <a:tbl>
              <a:tblPr/>
              <a:tblGrid>
                <a:gridCol w="2929764"/>
                <a:gridCol w="2963611"/>
                <a:gridCol w="2963611"/>
              </a:tblGrid>
              <a:tr h="228961">
                <a:tc>
                  <a:txBody>
                    <a:bodyPr/>
                    <a:lstStyle/>
                    <a:p>
                      <a:pPr algn="ctr">
                        <a:spcAft>
                          <a:spcPts val="0"/>
                        </a:spcAft>
                      </a:pPr>
                      <a:r>
                        <a:rPr lang="fr-FR" sz="1000" b="1" u="sng" dirty="0">
                          <a:solidFill>
                            <a:srgbClr val="000000"/>
                          </a:solidFill>
                          <a:effectLst/>
                          <a:latin typeface="Times New Roman"/>
                          <a:ea typeface="Calibri"/>
                        </a:rPr>
                        <a:t>Difficultés en général</a:t>
                      </a:r>
                      <a:endParaRPr lang="fr-FR" sz="1000" dirty="0">
                        <a:solidFill>
                          <a:srgbClr val="000000"/>
                        </a:solidFill>
                        <a:effectLst/>
                        <a:latin typeface="Arial"/>
                        <a:ea typeface="Calibri"/>
                      </a:endParaRPr>
                    </a:p>
                    <a:p>
                      <a:pPr>
                        <a:spcAft>
                          <a:spcPts val="0"/>
                        </a:spcAft>
                      </a:pPr>
                      <a:r>
                        <a:rPr lang="fr-FR" sz="1000" u="none" strike="noStrike" dirty="0">
                          <a:solidFill>
                            <a:srgbClr val="000000"/>
                          </a:solidFill>
                          <a:effectLst/>
                          <a:latin typeface="Times New Roman"/>
                          <a:ea typeface="Calibri"/>
                        </a:rPr>
                        <a:t>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000" b="1" u="sng">
                          <a:solidFill>
                            <a:srgbClr val="000000"/>
                          </a:solidFill>
                          <a:effectLst/>
                          <a:latin typeface="Times New Roman"/>
                          <a:ea typeface="Calibri"/>
                        </a:rPr>
                        <a:t>Difficultés en EPS</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1000" b="1" u="sng">
                          <a:solidFill>
                            <a:srgbClr val="000000"/>
                          </a:solidFill>
                          <a:effectLst/>
                          <a:latin typeface="Times New Roman"/>
                          <a:ea typeface="Calibri"/>
                        </a:rPr>
                        <a:t>Les points forts</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02715">
                <a:tc>
                  <a:txBody>
                    <a:bodyPr/>
                    <a:lstStyle/>
                    <a:p>
                      <a:pPr>
                        <a:spcAft>
                          <a:spcPts val="0"/>
                        </a:spcAft>
                      </a:pP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Lenteur dans la lecture</a:t>
                      </a:r>
                      <a:r>
                        <a:rPr lang="fr-FR" sz="1000" dirty="0">
                          <a:solidFill>
                            <a:srgbClr val="000000"/>
                          </a:solidFill>
                          <a:effectLst/>
                          <a:latin typeface="Times New Roman"/>
                          <a:ea typeface="Calibri"/>
                        </a:rPr>
                        <a:t> </a:t>
                      </a:r>
                      <a:endParaRPr lang="fr-FR" sz="1000" dirty="0">
                        <a:solidFill>
                          <a:srgbClr val="000000"/>
                        </a:solidFill>
                        <a:effectLst/>
                        <a:latin typeface="Arial"/>
                        <a:ea typeface="Calibri"/>
                      </a:endParaRPr>
                    </a:p>
                    <a:p>
                      <a:pPr>
                        <a:spcAft>
                          <a:spcPts val="0"/>
                        </a:spcAft>
                      </a:pPr>
                      <a:r>
                        <a:rPr lang="fr-FR" sz="1000" dirty="0">
                          <a:solidFill>
                            <a:srgbClr val="000000"/>
                          </a:solidFill>
                          <a:effectLst/>
                          <a:latin typeface="Times New Roman"/>
                          <a:ea typeface="Calibri"/>
                        </a:rPr>
                        <a:t>- Difficulté de </a:t>
                      </a:r>
                      <a:r>
                        <a:rPr lang="fr-FR" sz="1000" b="1" dirty="0">
                          <a:solidFill>
                            <a:srgbClr val="000000"/>
                          </a:solidFill>
                          <a:effectLst/>
                          <a:latin typeface="Times New Roman"/>
                          <a:ea typeface="Calibri"/>
                        </a:rPr>
                        <a:t>compréhension des énoncés longs </a:t>
                      </a:r>
                      <a:endParaRPr lang="fr-FR" sz="1000" dirty="0">
                        <a:solidFill>
                          <a:srgbClr val="000000"/>
                        </a:solidFill>
                        <a:effectLst/>
                        <a:latin typeface="Arial"/>
                        <a:ea typeface="Calibri"/>
                      </a:endParaRPr>
                    </a:p>
                    <a:p>
                      <a:pPr>
                        <a:spcAft>
                          <a:spcPts val="0"/>
                        </a:spcAft>
                      </a:pPr>
                      <a:r>
                        <a:rPr lang="fr-FR" sz="1000" dirty="0">
                          <a:solidFill>
                            <a:srgbClr val="000000"/>
                          </a:solidFill>
                          <a:effectLst/>
                          <a:latin typeface="Times New Roman"/>
                          <a:ea typeface="Calibri"/>
                        </a:rPr>
                        <a:t>- Difficulté à intégrer un </a:t>
                      </a:r>
                      <a:r>
                        <a:rPr lang="fr-FR" sz="1000" b="1" dirty="0">
                          <a:solidFill>
                            <a:srgbClr val="000000"/>
                          </a:solidFill>
                          <a:effectLst/>
                          <a:latin typeface="Times New Roman"/>
                          <a:ea typeface="Calibri"/>
                        </a:rPr>
                        <a:t>vocabulaire nouveau</a:t>
                      </a: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des mots longs </a:t>
                      </a:r>
                      <a:endParaRPr lang="fr-FR" sz="1000" dirty="0">
                        <a:solidFill>
                          <a:srgbClr val="000000"/>
                        </a:solidFill>
                        <a:effectLst/>
                        <a:latin typeface="Arial"/>
                        <a:ea typeface="Calibri"/>
                      </a:endParaRPr>
                    </a:p>
                    <a:p>
                      <a:pPr>
                        <a:spcAft>
                          <a:spcPts val="0"/>
                        </a:spcAft>
                      </a:pPr>
                      <a:r>
                        <a:rPr lang="fr-FR" sz="1000" dirty="0">
                          <a:solidFill>
                            <a:srgbClr val="000000"/>
                          </a:solidFill>
                          <a:effectLst/>
                          <a:latin typeface="Times New Roman"/>
                          <a:ea typeface="Calibri"/>
                        </a:rPr>
                        <a:t>- Difficulté à </a:t>
                      </a:r>
                      <a:r>
                        <a:rPr lang="fr-FR" sz="1000" b="1" dirty="0">
                          <a:solidFill>
                            <a:srgbClr val="000000"/>
                          </a:solidFill>
                          <a:effectLst/>
                          <a:latin typeface="Times New Roman"/>
                          <a:ea typeface="Calibri"/>
                        </a:rPr>
                        <a:t>discriminer les informations </a:t>
                      </a:r>
                      <a:r>
                        <a:rPr lang="fr-FR" sz="1000" dirty="0">
                          <a:solidFill>
                            <a:srgbClr val="000000"/>
                          </a:solidFill>
                          <a:effectLst/>
                          <a:latin typeface="Times New Roman"/>
                          <a:ea typeface="Calibri"/>
                        </a:rPr>
                        <a:t>: mauvaise capacité de hiérarchisation: </a:t>
                      </a:r>
                      <a:endParaRPr lang="fr-FR" sz="1000" dirty="0">
                        <a:solidFill>
                          <a:srgbClr val="000000"/>
                        </a:solidFill>
                        <a:effectLst/>
                        <a:latin typeface="Arial"/>
                        <a:ea typeface="Calibri"/>
                      </a:endParaRPr>
                    </a:p>
                    <a:p>
                      <a:pPr>
                        <a:spcAft>
                          <a:spcPts val="0"/>
                        </a:spcAft>
                      </a:pPr>
                      <a:r>
                        <a:rPr lang="fr-FR" sz="1000" dirty="0">
                          <a:solidFill>
                            <a:srgbClr val="000000"/>
                          </a:solidFill>
                          <a:effectLst/>
                          <a:latin typeface="Times New Roman"/>
                          <a:ea typeface="Calibri"/>
                        </a:rPr>
                        <a:t>- Problème de </a:t>
                      </a:r>
                      <a:r>
                        <a:rPr lang="fr-FR" sz="1000" b="1" dirty="0">
                          <a:solidFill>
                            <a:srgbClr val="000000"/>
                          </a:solidFill>
                          <a:effectLst/>
                          <a:latin typeface="Times New Roman"/>
                          <a:ea typeface="Calibri"/>
                        </a:rPr>
                        <a:t>mémorisation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La </a:t>
                      </a:r>
                      <a:r>
                        <a:rPr lang="fr-FR" sz="1000" b="1" dirty="0">
                          <a:solidFill>
                            <a:srgbClr val="000000"/>
                          </a:solidFill>
                          <a:effectLst/>
                          <a:latin typeface="Times New Roman"/>
                          <a:ea typeface="Calibri"/>
                        </a:rPr>
                        <a:t>mémoire de travail </a:t>
                      </a:r>
                      <a:r>
                        <a:rPr lang="fr-FR" sz="1000" dirty="0">
                          <a:solidFill>
                            <a:srgbClr val="000000"/>
                          </a:solidFill>
                          <a:effectLst/>
                          <a:latin typeface="Times New Roman"/>
                          <a:ea typeface="Calibri"/>
                        </a:rPr>
                        <a:t>est rapidement </a:t>
                      </a:r>
                      <a:r>
                        <a:rPr lang="fr-FR" sz="1000" b="1" dirty="0">
                          <a:solidFill>
                            <a:srgbClr val="000000"/>
                          </a:solidFill>
                          <a:effectLst/>
                          <a:latin typeface="Times New Roman"/>
                          <a:ea typeface="Calibri"/>
                        </a:rPr>
                        <a:t>saturée </a:t>
                      </a:r>
                      <a:r>
                        <a:rPr lang="fr-FR" sz="1000" dirty="0">
                          <a:solidFill>
                            <a:srgbClr val="000000"/>
                          </a:solidFill>
                          <a:effectLst/>
                          <a:latin typeface="Times New Roman"/>
                          <a:ea typeface="Calibri"/>
                        </a:rPr>
                        <a:t>: retenir les consignes orales, le n° d’atelier, ce qu’il faut faire, la durée, les partenaires,…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 Problème de </a:t>
                      </a:r>
                      <a:r>
                        <a:rPr lang="fr-FR" sz="1000" b="1" dirty="0">
                          <a:solidFill>
                            <a:srgbClr val="000000"/>
                          </a:solidFill>
                          <a:effectLst/>
                          <a:latin typeface="Times New Roman"/>
                          <a:ea typeface="Calibri"/>
                        </a:rPr>
                        <a:t>mémorisation </a:t>
                      </a:r>
                      <a:r>
                        <a:rPr lang="fr-FR" sz="1000" dirty="0">
                          <a:solidFill>
                            <a:srgbClr val="000000"/>
                          </a:solidFill>
                          <a:effectLst/>
                          <a:latin typeface="Times New Roman"/>
                          <a:ea typeface="Calibri"/>
                        </a:rPr>
                        <a:t>des </a:t>
                      </a:r>
                      <a:r>
                        <a:rPr lang="fr-FR" sz="1000" b="1" dirty="0">
                          <a:solidFill>
                            <a:srgbClr val="000000"/>
                          </a:solidFill>
                          <a:effectLst/>
                          <a:latin typeface="Times New Roman"/>
                          <a:ea typeface="Calibri"/>
                        </a:rPr>
                        <a:t>termes techniques</a:t>
                      </a:r>
                      <a:r>
                        <a:rPr lang="fr-FR" sz="1000" dirty="0">
                          <a:solidFill>
                            <a:srgbClr val="000000"/>
                          </a:solidFill>
                          <a:effectLst/>
                          <a:latin typeface="Times New Roman"/>
                          <a:ea typeface="Calibri"/>
                        </a:rPr>
                        <a:t>, du </a:t>
                      </a:r>
                      <a:r>
                        <a:rPr lang="fr-FR" sz="1000" b="1" dirty="0">
                          <a:solidFill>
                            <a:srgbClr val="000000"/>
                          </a:solidFill>
                          <a:effectLst/>
                          <a:latin typeface="Times New Roman"/>
                          <a:ea typeface="Calibri"/>
                        </a:rPr>
                        <a:t>nouveau vocabulaire </a:t>
                      </a:r>
                      <a:r>
                        <a:rPr lang="fr-FR" sz="1000" dirty="0">
                          <a:solidFill>
                            <a:srgbClr val="000000"/>
                          </a:solidFill>
                          <a:effectLst/>
                          <a:latin typeface="Times New Roman"/>
                          <a:ea typeface="Calibri"/>
                        </a:rPr>
                        <a:t>: comment retenir le terme ischio-jambiers ?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 Problème de la </a:t>
                      </a:r>
                      <a:r>
                        <a:rPr lang="fr-FR" sz="1000" b="1" dirty="0" err="1">
                          <a:solidFill>
                            <a:srgbClr val="000000"/>
                          </a:solidFill>
                          <a:effectLst/>
                          <a:latin typeface="Times New Roman"/>
                          <a:ea typeface="Calibri"/>
                        </a:rPr>
                        <a:t>multi-tâche</a:t>
                      </a:r>
                      <a:r>
                        <a:rPr lang="fr-FR" sz="1000" dirty="0">
                          <a:solidFill>
                            <a:srgbClr val="000000"/>
                          </a:solidFill>
                          <a:effectLst/>
                          <a:latin typeface="Times New Roman"/>
                          <a:ea typeface="Calibri"/>
                        </a:rPr>
                        <a:t>: difficulté de le faire arbitrer car il doit voir la faute, la siffler et l’expliquer donc lenteur parfois dans l’expression orale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solidFill>
                            <a:srgbClr val="000000"/>
                          </a:solidFill>
                          <a:effectLst/>
                          <a:latin typeface="Times New Roman"/>
                          <a:ea typeface="Calibri"/>
                        </a:rPr>
                        <a:t>- Peut avoir un </a:t>
                      </a:r>
                      <a:r>
                        <a:rPr lang="fr-FR" sz="1000" b="1" dirty="0">
                          <a:solidFill>
                            <a:srgbClr val="000000"/>
                          </a:solidFill>
                          <a:effectLst/>
                          <a:latin typeface="Times New Roman"/>
                          <a:ea typeface="Calibri"/>
                        </a:rPr>
                        <a:t>bon niveau de réflexion </a:t>
                      </a:r>
                      <a:endParaRPr lang="fr-FR" sz="1000" dirty="0">
                        <a:solidFill>
                          <a:srgbClr val="000000"/>
                        </a:solidFill>
                        <a:effectLst/>
                        <a:latin typeface="Arial"/>
                        <a:ea typeface="Calibri"/>
                      </a:endParaRPr>
                    </a:p>
                    <a:p>
                      <a:pPr>
                        <a:spcAft>
                          <a:spcPts val="0"/>
                        </a:spcAft>
                      </a:pPr>
                      <a:r>
                        <a:rPr lang="fr-FR" sz="1000" dirty="0">
                          <a:solidFill>
                            <a:srgbClr val="000000"/>
                          </a:solidFill>
                          <a:effectLst/>
                          <a:latin typeface="Times New Roman"/>
                          <a:ea typeface="Calibri"/>
                        </a:rPr>
                        <a:t>- Peut être capable </a:t>
                      </a:r>
                      <a:r>
                        <a:rPr lang="fr-FR" sz="1000" b="1" dirty="0">
                          <a:solidFill>
                            <a:srgbClr val="000000"/>
                          </a:solidFill>
                          <a:effectLst/>
                          <a:latin typeface="Times New Roman"/>
                          <a:ea typeface="Calibri"/>
                        </a:rPr>
                        <a:t>d'élaborer des stratégies pertinentes et personnelles </a:t>
                      </a:r>
                      <a:r>
                        <a:rPr lang="fr-FR" sz="1000" dirty="0">
                          <a:solidFill>
                            <a:srgbClr val="000000"/>
                          </a:solidFill>
                          <a:effectLst/>
                          <a:latin typeface="Times New Roman"/>
                          <a:ea typeface="Calibri"/>
                        </a:rPr>
                        <a:t>comme élaborer d’autres manières de faire pour réussir, par ex en fonctionnant par association d’images ou en s’exprimant par le mime </a:t>
                      </a:r>
                      <a:endParaRPr lang="fr-FR" sz="1000" dirty="0">
                        <a:solidFill>
                          <a:srgbClr val="000000"/>
                        </a:solidFill>
                        <a:effectLst/>
                        <a:latin typeface="Arial"/>
                        <a:ea typeface="Calibri"/>
                      </a:endParaRPr>
                    </a:p>
                    <a:p>
                      <a:pPr>
                        <a:spcAft>
                          <a:spcPts val="0"/>
                        </a:spcAft>
                      </a:pP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Apprend </a:t>
                      </a:r>
                      <a:r>
                        <a:rPr lang="fr-FR" sz="1000" dirty="0">
                          <a:solidFill>
                            <a:srgbClr val="000000"/>
                          </a:solidFill>
                          <a:effectLst/>
                          <a:latin typeface="Times New Roman"/>
                          <a:ea typeface="Calibri"/>
                        </a:rPr>
                        <a:t>bien à travers </a:t>
                      </a:r>
                      <a:r>
                        <a:rPr lang="fr-FR" sz="1000" b="1" dirty="0">
                          <a:solidFill>
                            <a:srgbClr val="000000"/>
                          </a:solidFill>
                          <a:effectLst/>
                          <a:latin typeface="Times New Roman"/>
                          <a:ea typeface="Calibri"/>
                        </a:rPr>
                        <a:t>l’observation, l’expérimentation </a:t>
                      </a:r>
                      <a:endParaRPr lang="fr-FR" sz="1000" dirty="0">
                        <a:solidFill>
                          <a:srgbClr val="000000"/>
                        </a:solidFill>
                        <a:effectLst/>
                        <a:latin typeface="Arial"/>
                        <a:ea typeface="Calibri"/>
                      </a:endParaRPr>
                    </a:p>
                    <a:p>
                      <a:pPr>
                        <a:spcAft>
                          <a:spcPts val="0"/>
                        </a:spcAft>
                      </a:pPr>
                      <a:r>
                        <a:rPr lang="fr-FR" sz="1000" b="1" dirty="0">
                          <a:solidFill>
                            <a:srgbClr val="000000"/>
                          </a:solidFill>
                          <a:effectLst/>
                          <a:latin typeface="Times New Roman"/>
                          <a:ea typeface="Calibri"/>
                        </a:rPr>
                        <a:t>- Progresse </a:t>
                      </a:r>
                      <a:r>
                        <a:rPr lang="fr-FR" sz="1000" dirty="0">
                          <a:solidFill>
                            <a:srgbClr val="000000"/>
                          </a:solidFill>
                          <a:effectLst/>
                          <a:latin typeface="Times New Roman"/>
                          <a:ea typeface="Calibri"/>
                        </a:rPr>
                        <a:t>rapidement dès qu’il </a:t>
                      </a:r>
                      <a:r>
                        <a:rPr lang="fr-FR" sz="1000" b="1" dirty="0">
                          <a:solidFill>
                            <a:srgbClr val="000000"/>
                          </a:solidFill>
                          <a:effectLst/>
                          <a:latin typeface="Times New Roman"/>
                          <a:ea typeface="Calibri"/>
                        </a:rPr>
                        <a:t>comprend </a:t>
                      </a:r>
                      <a:r>
                        <a:rPr lang="fr-FR" sz="1000" dirty="0">
                          <a:solidFill>
                            <a:srgbClr val="000000"/>
                          </a:solidFill>
                          <a:effectLst/>
                          <a:latin typeface="Times New Roman"/>
                          <a:ea typeface="Calibri"/>
                        </a:rPr>
                        <a:t>ce qu’il lui est demandé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73756">
                <a:tc>
                  <a:txBody>
                    <a:bodyPr/>
                    <a:lstStyle/>
                    <a:p>
                      <a:pPr>
                        <a:spcAft>
                          <a:spcPts val="0"/>
                        </a:spcAft>
                      </a:pP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Grande distractibilité</a:t>
                      </a:r>
                      <a:r>
                        <a:rPr lang="fr-FR" sz="1000" dirty="0">
                          <a:solidFill>
                            <a:srgbClr val="000000"/>
                          </a:solidFill>
                          <a:effectLst/>
                          <a:latin typeface="Times New Roman"/>
                          <a:ea typeface="Calibri"/>
                        </a:rPr>
                        <a:t>: manque d'attention et de concentration. </a:t>
                      </a:r>
                      <a:endParaRPr lang="fr-FR" sz="1000" dirty="0">
                        <a:solidFill>
                          <a:srgbClr val="000000"/>
                        </a:solidFill>
                        <a:effectLst/>
                        <a:latin typeface="Arial"/>
                        <a:ea typeface="Calibri"/>
                      </a:endParaRPr>
                    </a:p>
                    <a:p>
                      <a:pPr>
                        <a:spcAft>
                          <a:spcPts val="0"/>
                        </a:spcAft>
                      </a:pPr>
                      <a:r>
                        <a:rPr lang="fr-FR" sz="1000" b="1" dirty="0">
                          <a:solidFill>
                            <a:srgbClr val="000000"/>
                          </a:solidFill>
                          <a:effectLst/>
                          <a:latin typeface="Times New Roman"/>
                          <a:ea typeface="Calibri"/>
                        </a:rPr>
                        <a:t>- Fatigabilité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Se </a:t>
                      </a:r>
                      <a:r>
                        <a:rPr lang="fr-FR" sz="1000" b="1" dirty="0">
                          <a:solidFill>
                            <a:srgbClr val="000000"/>
                          </a:solidFill>
                          <a:effectLst/>
                          <a:latin typeface="Times New Roman"/>
                          <a:ea typeface="Calibri"/>
                        </a:rPr>
                        <a:t>concentrer dans un environnement bruyant </a:t>
                      </a:r>
                      <a:r>
                        <a:rPr lang="fr-FR" sz="1000" dirty="0">
                          <a:solidFill>
                            <a:srgbClr val="000000"/>
                          </a:solidFill>
                          <a:effectLst/>
                          <a:latin typeface="Times New Roman"/>
                          <a:ea typeface="Calibri"/>
                        </a:rPr>
                        <a:t>ou qui « bouge » : parce qu'il y a plusieurs cours en même temps dans une même salle ou au stade, parce que l’environnement résonne (salle de sports </a:t>
                      </a:r>
                      <a:r>
                        <a:rPr lang="fr-FR" sz="1000" dirty="0" err="1">
                          <a:solidFill>
                            <a:srgbClr val="000000"/>
                          </a:solidFill>
                          <a:effectLst/>
                          <a:latin typeface="Times New Roman"/>
                          <a:ea typeface="Calibri"/>
                        </a:rPr>
                        <a:t>co</a:t>
                      </a:r>
                      <a:r>
                        <a:rPr lang="fr-FR" sz="1000" dirty="0">
                          <a:solidFill>
                            <a:srgbClr val="000000"/>
                          </a:solidFill>
                          <a:effectLst/>
                          <a:latin typeface="Times New Roman"/>
                          <a:ea typeface="Calibri"/>
                        </a:rPr>
                        <a:t> ou piscine)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 Se </a:t>
                      </a:r>
                      <a:r>
                        <a:rPr lang="fr-FR" sz="1000" b="1" dirty="0">
                          <a:solidFill>
                            <a:srgbClr val="000000"/>
                          </a:solidFill>
                          <a:effectLst/>
                          <a:latin typeface="Times New Roman"/>
                          <a:ea typeface="Calibri"/>
                        </a:rPr>
                        <a:t>concentrer sur la durée du cours </a:t>
                      </a:r>
                      <a:r>
                        <a:rPr lang="fr-FR" sz="1000" dirty="0">
                          <a:solidFill>
                            <a:srgbClr val="000000"/>
                          </a:solidFill>
                          <a:effectLst/>
                          <a:latin typeface="Times New Roman"/>
                          <a:ea typeface="Calibri"/>
                        </a:rPr>
                        <a:t>= fatigabilité : les efforts à fournir lors de la prise d’informations écrites ou orales entraînent un « décrochage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797">
                <a:tc>
                  <a:txBody>
                    <a:bodyPr/>
                    <a:lstStyle/>
                    <a:p>
                      <a:pPr algn="just">
                        <a:spcAft>
                          <a:spcPts val="0"/>
                        </a:spcAft>
                      </a:pP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Mésestime de soi</a:t>
                      </a:r>
                      <a:r>
                        <a:rPr lang="fr-FR" sz="1000" dirty="0">
                          <a:solidFill>
                            <a:srgbClr val="000000"/>
                          </a:solidFill>
                          <a:effectLst/>
                          <a:latin typeface="Times New Roman"/>
                          <a:ea typeface="Calibri"/>
                        </a:rPr>
                        <a:t>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Élève qui peut être passif ou agressif en fonction des profils d’enfants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 Parfois des </a:t>
                      </a:r>
                      <a:r>
                        <a:rPr lang="fr-FR" sz="1000" b="1" dirty="0">
                          <a:solidFill>
                            <a:srgbClr val="000000"/>
                          </a:solidFill>
                          <a:effectLst/>
                          <a:latin typeface="Times New Roman"/>
                          <a:ea typeface="Calibri"/>
                        </a:rPr>
                        <a:t>difficultés avec son corps</a:t>
                      </a:r>
                      <a:r>
                        <a:rPr lang="fr-FR" sz="1000" dirty="0">
                          <a:solidFill>
                            <a:srgbClr val="000000"/>
                          </a:solidFill>
                          <a:effectLst/>
                          <a:latin typeface="Times New Roman"/>
                          <a:ea typeface="Calibri"/>
                        </a:rPr>
                        <a:t>, parfois peu débrouillard.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Ce n’est pas différent d’un autre élève qui serait mal à l’aise avec son corps mais pour le </a:t>
                      </a:r>
                      <a:r>
                        <a:rPr lang="fr-FR" sz="1000" dirty="0" err="1">
                          <a:solidFill>
                            <a:srgbClr val="000000"/>
                          </a:solidFill>
                          <a:effectLst/>
                          <a:latin typeface="Times New Roman"/>
                          <a:ea typeface="Calibri"/>
                        </a:rPr>
                        <a:t>dys</a:t>
                      </a:r>
                      <a:r>
                        <a:rPr lang="fr-FR" sz="1000" dirty="0">
                          <a:solidFill>
                            <a:srgbClr val="000000"/>
                          </a:solidFill>
                          <a:effectLst/>
                          <a:latin typeface="Times New Roman"/>
                          <a:ea typeface="Calibri"/>
                        </a:rPr>
                        <a:t> cela se cumule avec d’éventuels échecs dans d’autres matières.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a:solidFill>
                            <a:srgbClr val="000000"/>
                          </a:solidFill>
                          <a:effectLst/>
                          <a:latin typeface="Times New Roman"/>
                          <a:ea typeface="Calibri"/>
                        </a:rPr>
                        <a:t>- Créatif, curieux, sensible </a:t>
                      </a:r>
                      <a:endParaRPr lang="fr-FR" sz="1000">
                        <a:solidFill>
                          <a:srgbClr val="000000"/>
                        </a:solidFill>
                        <a:effectLst/>
                        <a:latin typeface="Arial"/>
                        <a:ea typeface="Calibri"/>
                      </a:endParaRPr>
                    </a:p>
                    <a:p>
                      <a:pPr algn="just">
                        <a:spcAft>
                          <a:spcPts val="0"/>
                        </a:spcAft>
                      </a:pPr>
                      <a:r>
                        <a:rPr lang="fr-FR" sz="1000">
                          <a:solidFill>
                            <a:srgbClr val="000000"/>
                          </a:solidFill>
                          <a:effectLst/>
                          <a:latin typeface="Times New Roman"/>
                          <a:ea typeface="Calibri"/>
                        </a:rPr>
                        <a:t>- </a:t>
                      </a:r>
                      <a:r>
                        <a:rPr lang="fr-FR" sz="1000" b="1">
                          <a:solidFill>
                            <a:srgbClr val="000000"/>
                          </a:solidFill>
                          <a:effectLst/>
                          <a:latin typeface="Times New Roman"/>
                          <a:ea typeface="Calibri"/>
                        </a:rPr>
                        <a:t>Tenace dans l’effort</a:t>
                      </a:r>
                      <a:r>
                        <a:rPr lang="fr-FR" sz="1000">
                          <a:solidFill>
                            <a:srgbClr val="000000"/>
                          </a:solidFill>
                          <a:effectLst/>
                          <a:latin typeface="Times New Roman"/>
                          <a:ea typeface="Calibri"/>
                        </a:rPr>
                        <a:t>, habitué à travailler dans la difficulté </a:t>
                      </a:r>
                      <a:endParaRPr lang="fr-FR" sz="1000">
                        <a:solidFill>
                          <a:srgbClr val="000000"/>
                        </a:solidFill>
                        <a:effectLst/>
                        <a:latin typeface="Arial"/>
                        <a:ea typeface="Calibri"/>
                      </a:endParaRPr>
                    </a:p>
                    <a:p>
                      <a:pPr algn="just">
                        <a:spcAft>
                          <a:spcPts val="0"/>
                        </a:spcAft>
                      </a:pPr>
                      <a:r>
                        <a:rPr lang="fr-FR" sz="1000">
                          <a:solidFill>
                            <a:srgbClr val="000000"/>
                          </a:solidFill>
                          <a:effectLst/>
                          <a:latin typeface="Times New Roman"/>
                          <a:ea typeface="Calibri"/>
                        </a:rPr>
                        <a:t>- Souvent </a:t>
                      </a:r>
                      <a:r>
                        <a:rPr lang="fr-FR" sz="1000" b="1">
                          <a:solidFill>
                            <a:srgbClr val="000000"/>
                          </a:solidFill>
                          <a:effectLst/>
                          <a:latin typeface="Times New Roman"/>
                          <a:ea typeface="Calibri"/>
                        </a:rPr>
                        <a:t>persévérant </a:t>
                      </a:r>
                      <a:r>
                        <a:rPr lang="fr-FR" sz="1000">
                          <a:solidFill>
                            <a:srgbClr val="000000"/>
                          </a:solidFill>
                          <a:effectLst/>
                          <a:latin typeface="Times New Roman"/>
                          <a:ea typeface="Calibri"/>
                        </a:rPr>
                        <a:t>quand il est en situation de réussite </a:t>
                      </a:r>
                      <a:endParaRPr lang="fr-FR" sz="1000">
                        <a:solidFill>
                          <a:srgbClr val="000000"/>
                        </a:solidFill>
                        <a:effectLst/>
                        <a:latin typeface="Arial"/>
                        <a:ea typeface="Calibri"/>
                      </a:endParaRPr>
                    </a:p>
                    <a:p>
                      <a:pPr algn="just">
                        <a:spcAft>
                          <a:spcPts val="0"/>
                        </a:spcAft>
                      </a:pPr>
                      <a:r>
                        <a:rPr lang="fr-FR" sz="1000">
                          <a:solidFill>
                            <a:srgbClr val="000000"/>
                          </a:solidFill>
                          <a:effectLst/>
                          <a:latin typeface="Times New Roman"/>
                          <a:ea typeface="Calibri"/>
                        </a:rPr>
                        <a:t>- Parfois l’EPS est une compensation du handicap = TB </a:t>
                      </a:r>
                      <a:endParaRPr lang="fr-FR" sz="1000">
                        <a:solidFill>
                          <a:srgbClr val="000000"/>
                        </a:solidFill>
                        <a:effectLst/>
                        <a:latin typeface="Arial"/>
                        <a:ea typeface="Calibri"/>
                      </a:endParaRPr>
                    </a:p>
                    <a:p>
                      <a:pPr algn="just">
                        <a:spcAft>
                          <a:spcPts val="0"/>
                        </a:spcAft>
                      </a:pPr>
                      <a:r>
                        <a:rPr lang="fr-FR" sz="1000">
                          <a:solidFill>
                            <a:srgbClr val="000000"/>
                          </a:solidFill>
                          <a:effectLst/>
                          <a:latin typeface="Times New Roman"/>
                          <a:ea typeface="Calibri"/>
                        </a:rPr>
                        <a:t>- Peut être un </a:t>
                      </a:r>
                      <a:r>
                        <a:rPr lang="fr-FR" sz="1000" b="1">
                          <a:solidFill>
                            <a:srgbClr val="000000"/>
                          </a:solidFill>
                          <a:effectLst/>
                          <a:latin typeface="Times New Roman"/>
                          <a:ea typeface="Calibri"/>
                        </a:rPr>
                        <a:t>bon leader</a:t>
                      </a: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61">
                <a:tc>
                  <a:txBody>
                    <a:bodyPr/>
                    <a:lstStyle/>
                    <a:p>
                      <a:pPr algn="just">
                        <a:spcAft>
                          <a:spcPts val="0"/>
                        </a:spcAft>
                      </a:pPr>
                      <a:r>
                        <a:rPr lang="fr-FR" sz="1000">
                          <a:solidFill>
                            <a:srgbClr val="000000"/>
                          </a:solidFill>
                          <a:effectLst/>
                          <a:latin typeface="Times New Roman"/>
                          <a:ea typeface="Calibri"/>
                        </a:rPr>
                        <a:t>- A besoin d'une </a:t>
                      </a:r>
                      <a:r>
                        <a:rPr lang="fr-FR" sz="1000" b="1">
                          <a:solidFill>
                            <a:srgbClr val="000000"/>
                          </a:solidFill>
                          <a:effectLst/>
                          <a:latin typeface="Times New Roman"/>
                          <a:ea typeface="Calibri"/>
                        </a:rPr>
                        <a:t>prise en charge orthophonique.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797">
                <a:tc>
                  <a:txBody>
                    <a:bodyPr/>
                    <a:lstStyle/>
                    <a:p>
                      <a:pPr algn="just">
                        <a:spcAft>
                          <a:spcPts val="0"/>
                        </a:spcAft>
                      </a:pP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Problèmes </a:t>
                      </a:r>
                      <a:r>
                        <a:rPr lang="fr-FR" sz="1000" b="1" dirty="0">
                          <a:solidFill>
                            <a:srgbClr val="000000"/>
                          </a:solidFill>
                          <a:effectLst/>
                          <a:latin typeface="Times New Roman"/>
                          <a:ea typeface="Calibri"/>
                        </a:rPr>
                        <a:t>d'orientation spatiale et/ou temporelle</a:t>
                      </a:r>
                      <a:r>
                        <a:rPr lang="fr-FR" sz="1000" dirty="0">
                          <a:solidFill>
                            <a:srgbClr val="000000"/>
                          </a:solidFill>
                          <a:effectLst/>
                          <a:latin typeface="Times New Roman"/>
                          <a:ea typeface="Calibri"/>
                        </a:rPr>
                        <a:t>: latéralisation droite gauche, difficulté à s'orienter sur un plan en course d’orientation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 Problème </a:t>
                      </a:r>
                      <a:r>
                        <a:rPr lang="fr-FR" sz="1000" b="1" dirty="0">
                          <a:solidFill>
                            <a:srgbClr val="000000"/>
                          </a:solidFill>
                          <a:effectLst/>
                          <a:latin typeface="Times New Roman"/>
                          <a:ea typeface="Calibri"/>
                        </a:rPr>
                        <a:t>d’orientation du regard</a:t>
                      </a:r>
                      <a:r>
                        <a:rPr lang="fr-FR" sz="1000" dirty="0">
                          <a:solidFill>
                            <a:srgbClr val="000000"/>
                          </a:solidFill>
                          <a:effectLst/>
                          <a:latin typeface="Times New Roman"/>
                          <a:ea typeface="Calibri"/>
                        </a:rPr>
                        <a:t>= motricité oculaire </a:t>
                      </a:r>
                      <a:endParaRPr lang="fr-FR" sz="1000" dirty="0">
                        <a:solidFill>
                          <a:srgbClr val="000000"/>
                        </a:solidFill>
                        <a:effectLst/>
                        <a:latin typeface="Arial"/>
                        <a:ea typeface="Calibri"/>
                      </a:endParaRPr>
                    </a:p>
                    <a:p>
                      <a:pPr algn="just">
                        <a:spcAft>
                          <a:spcPts val="0"/>
                        </a:spcAft>
                      </a:pP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Lenteur </a:t>
                      </a:r>
                      <a:r>
                        <a:rPr lang="fr-FR" sz="1000" dirty="0">
                          <a:solidFill>
                            <a:srgbClr val="000000"/>
                          </a:solidFill>
                          <a:effectLst/>
                          <a:latin typeface="Times New Roman"/>
                          <a:ea typeface="Calibri"/>
                        </a:rPr>
                        <a:t>parfois dans la </a:t>
                      </a:r>
                      <a:r>
                        <a:rPr lang="fr-FR" sz="1000" b="1" dirty="0">
                          <a:solidFill>
                            <a:srgbClr val="000000"/>
                          </a:solidFill>
                          <a:effectLst/>
                          <a:latin typeface="Times New Roman"/>
                          <a:ea typeface="Calibri"/>
                        </a:rPr>
                        <a:t>réponse motrice </a:t>
                      </a:r>
                      <a:r>
                        <a:rPr lang="fr-FR" sz="1000" dirty="0">
                          <a:solidFill>
                            <a:srgbClr val="000000"/>
                          </a:solidFill>
                          <a:effectLst/>
                          <a:latin typeface="Times New Roman"/>
                          <a:ea typeface="Calibri"/>
                        </a:rPr>
                        <a:t>si la consigne n’est pas comprise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a:t>
                      </a:r>
                      <a:r>
                        <a:rPr lang="fr-FR" sz="1000" b="1" dirty="0">
                          <a:solidFill>
                            <a:srgbClr val="000000"/>
                          </a:solidFill>
                          <a:effectLst/>
                          <a:latin typeface="Times New Roman"/>
                          <a:ea typeface="Calibri"/>
                        </a:rPr>
                        <a:t>Habileté </a:t>
                      </a:r>
                      <a:r>
                        <a:rPr lang="fr-FR" sz="1000" b="1" dirty="0" err="1">
                          <a:solidFill>
                            <a:srgbClr val="000000"/>
                          </a:solidFill>
                          <a:effectLst/>
                          <a:latin typeface="Times New Roman"/>
                          <a:ea typeface="Calibri"/>
                        </a:rPr>
                        <a:t>visuo</a:t>
                      </a:r>
                      <a:r>
                        <a:rPr lang="fr-FR" sz="1000" b="1" dirty="0">
                          <a:solidFill>
                            <a:srgbClr val="000000"/>
                          </a:solidFill>
                          <a:effectLst/>
                          <a:latin typeface="Times New Roman"/>
                          <a:ea typeface="Calibri"/>
                        </a:rPr>
                        <a:t>-spatiale en 3D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917">
                <a:tc>
                  <a:txBody>
                    <a:bodyPr/>
                    <a:lstStyle/>
                    <a:p>
                      <a:pPr algn="just">
                        <a:spcAft>
                          <a:spcPts val="0"/>
                        </a:spcAft>
                      </a:pPr>
                      <a:r>
                        <a:rPr lang="fr-FR" sz="1000" b="1">
                          <a:solidFill>
                            <a:srgbClr val="000000"/>
                          </a:solidFill>
                          <a:effectLst/>
                          <a:latin typeface="Times New Roman"/>
                          <a:ea typeface="Calibri"/>
                        </a:rPr>
                        <a:t>- Manque de vocabulaire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a:solidFill>
                            <a:srgbClr val="000000"/>
                          </a:solidFill>
                          <a:effectLst/>
                          <a:latin typeface="Times New Roman"/>
                          <a:ea typeface="Calibri"/>
                        </a:rPr>
                        <a:t>- Exprimer oralement des idées : </a:t>
                      </a:r>
                      <a:r>
                        <a:rPr lang="fr-FR" sz="1000" b="1">
                          <a:solidFill>
                            <a:srgbClr val="000000"/>
                          </a:solidFill>
                          <a:effectLst/>
                          <a:latin typeface="Times New Roman"/>
                          <a:ea typeface="Calibri"/>
                        </a:rPr>
                        <a:t>difficulté à mettre des mots sur ses sensations</a:t>
                      </a:r>
                      <a:r>
                        <a:rPr lang="fr-FR" sz="1000">
                          <a:solidFill>
                            <a:srgbClr val="000000"/>
                          </a:solidFill>
                          <a:effectLst/>
                          <a:latin typeface="Times New Roman"/>
                          <a:ea typeface="Calibri"/>
                        </a:rPr>
                        <a:t>, à exprimer fidèlement ce qu’il pense</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79">
                <a:tc>
                  <a:txBody>
                    <a:bodyPr/>
                    <a:lstStyle/>
                    <a:p>
                      <a:pPr algn="just">
                        <a:spcAft>
                          <a:spcPts val="0"/>
                        </a:spcAft>
                      </a:pP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Peut être </a:t>
                      </a:r>
                      <a:r>
                        <a:rPr lang="fr-FR" sz="1000" b="1" dirty="0">
                          <a:solidFill>
                            <a:srgbClr val="000000"/>
                          </a:solidFill>
                          <a:effectLst/>
                          <a:latin typeface="Times New Roman"/>
                          <a:ea typeface="Calibri"/>
                        </a:rPr>
                        <a:t>habile physiquement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61">
                <a:tc>
                  <a:txBody>
                    <a:bodyPr/>
                    <a:lstStyle/>
                    <a:p>
                      <a:pPr algn="just">
                        <a:spcAft>
                          <a:spcPts val="0"/>
                        </a:spcAft>
                      </a:pP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a:solidFill>
                            <a:srgbClr val="000000"/>
                          </a:solidFill>
                          <a:effectLst/>
                          <a:latin typeface="Times New Roman"/>
                          <a:ea typeface="Calibri"/>
                        </a:rPr>
                        <a:t> </a:t>
                      </a:r>
                      <a:endParaRPr lang="fr-FR" sz="100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solidFill>
                            <a:srgbClr val="000000"/>
                          </a:solidFill>
                          <a:effectLst/>
                          <a:latin typeface="Times New Roman"/>
                          <a:ea typeface="Calibri"/>
                        </a:rPr>
                        <a:t>- Peut être </a:t>
                      </a:r>
                      <a:r>
                        <a:rPr lang="fr-FR" sz="1000" b="1" dirty="0">
                          <a:solidFill>
                            <a:srgbClr val="000000"/>
                          </a:solidFill>
                          <a:effectLst/>
                          <a:latin typeface="Times New Roman"/>
                          <a:ea typeface="Calibri"/>
                        </a:rPr>
                        <a:t>très respectueux des règles de l'activité </a:t>
                      </a:r>
                      <a:endParaRPr lang="fr-FR" sz="1000" dirty="0">
                        <a:solidFill>
                          <a:srgbClr val="000000"/>
                        </a:solidFill>
                        <a:effectLst/>
                        <a:latin typeface="Arial"/>
                        <a:ea typeface="Calibri"/>
                      </a:endParaRPr>
                    </a:p>
                  </a:txBody>
                  <a:tcPr marL="35731" marR="35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486270" y="-99392"/>
            <a:ext cx="5112568" cy="324384"/>
          </a:xfrm>
          <a:prstGeom prst="rect">
            <a:avLst/>
          </a:prstGeom>
        </p:spPr>
        <p:txBody>
          <a:bodyPr wrap="square">
            <a:spAutoFit/>
          </a:bodyPr>
          <a:lstStyle/>
          <a:p>
            <a:pPr>
              <a:lnSpc>
                <a:spcPct val="115000"/>
              </a:lnSpc>
              <a:spcAft>
                <a:spcPts val="1000"/>
              </a:spcAft>
            </a:pPr>
            <a:r>
              <a:rPr lang="fr-FR" sz="1400" b="1" u="sng" dirty="0">
                <a:latin typeface="Times New Roman"/>
                <a:ea typeface="Calibri"/>
                <a:cs typeface="Times New Roman"/>
              </a:rPr>
              <a:t>Conséquences sur la vie quotidienne et scolaire</a:t>
            </a:r>
            <a:endParaRPr lang="fr-FR" sz="1400" dirty="0">
              <a:ea typeface="Calibri"/>
              <a:cs typeface="Times New Roman"/>
            </a:endParaRPr>
          </a:p>
        </p:txBody>
      </p:sp>
    </p:spTree>
    <p:extLst>
      <p:ext uri="{BB962C8B-B14F-4D97-AF65-F5344CB8AC3E}">
        <p14:creationId xmlns="" xmlns:p14="http://schemas.microsoft.com/office/powerpoint/2010/main" val="207273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9" y="166681"/>
            <a:ext cx="9144000" cy="6691319"/>
          </a:xfrm>
          <a:prstGeom prst="rect">
            <a:avLst/>
          </a:prstGeom>
        </p:spPr>
        <p:txBody>
          <a:bodyPr wrap="square">
            <a:spAutoFit/>
          </a:bodyPr>
          <a:lstStyle/>
          <a:p>
            <a:pPr>
              <a:lnSpc>
                <a:spcPct val="115000"/>
              </a:lnSpc>
              <a:spcAft>
                <a:spcPts val="1000"/>
              </a:spcAft>
            </a:pPr>
            <a:r>
              <a:rPr lang="fr-FR" sz="1200" b="1" u="sng" dirty="0">
                <a:latin typeface="Times New Roman"/>
                <a:ea typeface="Calibri"/>
                <a:cs typeface="Times New Roman"/>
              </a:rPr>
              <a:t>Mesures à privilégier</a:t>
            </a:r>
            <a:endParaRPr lang="fr-FR" sz="1200" dirty="0">
              <a:ea typeface="Calibri"/>
              <a:cs typeface="Times New Roman"/>
            </a:endParaRPr>
          </a:p>
          <a:p>
            <a:pPr marL="450215">
              <a:spcAft>
                <a:spcPts val="0"/>
              </a:spcAft>
            </a:pPr>
            <a:r>
              <a:rPr lang="fr-FR" sz="1100" dirty="0">
                <a:solidFill>
                  <a:srgbClr val="000000"/>
                </a:solidFill>
                <a:latin typeface="Arial"/>
                <a:ea typeface="Calibri"/>
              </a:rPr>
              <a:t> </a:t>
            </a:r>
            <a:r>
              <a:rPr lang="fr-FR" sz="1100" b="1" dirty="0">
                <a:solidFill>
                  <a:srgbClr val="000000"/>
                </a:solidFill>
                <a:latin typeface="Times New Roman"/>
                <a:ea typeface="Calibri"/>
              </a:rPr>
              <a:t>Au niveau des capacités: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Donner une part importante aux </a:t>
            </a:r>
            <a:r>
              <a:rPr lang="fr-FR" sz="1100" b="1" dirty="0">
                <a:solidFill>
                  <a:srgbClr val="000000"/>
                </a:solidFill>
                <a:latin typeface="Times New Roman"/>
                <a:ea typeface="Calibri"/>
              </a:rPr>
              <a:t>actions motrices élémentaires </a:t>
            </a:r>
            <a:r>
              <a:rPr lang="fr-FR" sz="1100" dirty="0">
                <a:solidFill>
                  <a:srgbClr val="000000"/>
                </a:solidFill>
                <a:latin typeface="Times New Roman"/>
                <a:ea typeface="Calibri"/>
              </a:rPr>
              <a:t>comme se déplacer, s’équilibrer, lancer, rattraper, porter, manipuler…au travers </a:t>
            </a:r>
            <a:r>
              <a:rPr lang="fr-FR" sz="1100" b="1" dirty="0">
                <a:solidFill>
                  <a:srgbClr val="000000"/>
                </a:solidFill>
                <a:latin typeface="Times New Roman"/>
                <a:ea typeface="Calibri"/>
              </a:rPr>
              <a:t>d'exercices "rituels", </a:t>
            </a:r>
            <a:r>
              <a:rPr lang="fr-FR" sz="1100" dirty="0">
                <a:solidFill>
                  <a:srgbClr val="000000"/>
                </a:solidFill>
                <a:latin typeface="Times New Roman"/>
                <a:ea typeface="Calibri"/>
              </a:rPr>
              <a:t>répétés qui permettront progressivement l'accès aux activités comme les sports collectifs, la gymnastique…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Favoriser un </a:t>
            </a:r>
            <a:r>
              <a:rPr lang="fr-FR" sz="1100" b="1" dirty="0">
                <a:solidFill>
                  <a:srgbClr val="000000"/>
                </a:solidFill>
                <a:latin typeface="Times New Roman"/>
                <a:ea typeface="Calibri"/>
              </a:rPr>
              <a:t>découpage séquentiel </a:t>
            </a:r>
            <a:r>
              <a:rPr lang="fr-FR" sz="1100" dirty="0">
                <a:solidFill>
                  <a:srgbClr val="000000"/>
                </a:solidFill>
                <a:latin typeface="Times New Roman"/>
                <a:ea typeface="Calibri"/>
              </a:rPr>
              <a:t>de l’activité pour étayer l’enfant dans son organisation et son raisonnement.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Privilégier </a:t>
            </a:r>
            <a:r>
              <a:rPr lang="fr-FR" sz="1100" b="1" dirty="0">
                <a:solidFill>
                  <a:srgbClr val="000000"/>
                </a:solidFill>
                <a:latin typeface="Times New Roman"/>
                <a:ea typeface="Calibri"/>
              </a:rPr>
              <a:t>les énoncés courts </a:t>
            </a:r>
            <a:r>
              <a:rPr lang="fr-FR" sz="1100" dirty="0">
                <a:solidFill>
                  <a:srgbClr val="000000"/>
                </a:solidFill>
                <a:latin typeface="Times New Roman"/>
                <a:ea typeface="Calibri"/>
              </a:rPr>
              <a:t>avec appui de l’image et verbalisation précise, progressive par étapes car l’oral est le seul point d’appui.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Donner des temps de </a:t>
            </a:r>
            <a:r>
              <a:rPr lang="fr-FR" sz="1100" b="1" dirty="0">
                <a:solidFill>
                  <a:srgbClr val="000000"/>
                </a:solidFill>
                <a:latin typeface="Times New Roman"/>
                <a:ea typeface="Calibri"/>
              </a:rPr>
              <a:t>pause réflexive </a:t>
            </a:r>
            <a:r>
              <a:rPr lang="fr-FR" sz="1100" dirty="0">
                <a:solidFill>
                  <a:srgbClr val="000000"/>
                </a:solidFill>
                <a:latin typeface="Times New Roman"/>
                <a:ea typeface="Calibri"/>
              </a:rPr>
              <a:t>pour amener l’élève à réfléchir sur ce qu’il vient de faire et lui permettre de systématiser des stratégies utilisables dans différents contextes, par ex : après l'action, l'interroger sur qu'est ce qu’il a fait pour réussir? Pourquoi a-t-il réussi cette fois plutôt que précédemment?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Eviter les </a:t>
            </a:r>
            <a:r>
              <a:rPr lang="fr-FR" sz="1100" b="1" dirty="0">
                <a:solidFill>
                  <a:srgbClr val="000000"/>
                </a:solidFill>
                <a:latin typeface="Times New Roman"/>
                <a:ea typeface="Calibri"/>
              </a:rPr>
              <a:t>«doubles-tâches» </a:t>
            </a:r>
            <a:r>
              <a:rPr lang="fr-FR" sz="1100" dirty="0">
                <a:solidFill>
                  <a:srgbClr val="000000"/>
                </a:solidFill>
                <a:latin typeface="Times New Roman"/>
                <a:ea typeface="Calibri"/>
              </a:rPr>
              <a:t>: simplifier les situations au démarrage pour qu’il s’approprie ce qui leur est demandé sans avoir à gérer d’autres « distractions »...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b="1" dirty="0">
                <a:solidFill>
                  <a:srgbClr val="000000"/>
                </a:solidFill>
                <a:latin typeface="Times New Roman"/>
                <a:ea typeface="Calibri"/>
              </a:rPr>
              <a:t>- </a:t>
            </a:r>
            <a:r>
              <a:rPr lang="fr-FR" sz="1100" dirty="0">
                <a:solidFill>
                  <a:srgbClr val="000000"/>
                </a:solidFill>
                <a:latin typeface="Times New Roman"/>
                <a:ea typeface="Calibri"/>
              </a:rPr>
              <a:t>Entraîner </a:t>
            </a:r>
            <a:r>
              <a:rPr lang="fr-FR" sz="1100" b="1" dirty="0">
                <a:solidFill>
                  <a:srgbClr val="000000"/>
                </a:solidFill>
                <a:latin typeface="Times New Roman"/>
                <a:ea typeface="Calibri"/>
              </a:rPr>
              <a:t>la mémoire de travail </a:t>
            </a:r>
            <a:r>
              <a:rPr lang="fr-FR" sz="1100" dirty="0">
                <a:solidFill>
                  <a:srgbClr val="000000"/>
                </a:solidFill>
                <a:latin typeface="Times New Roman"/>
                <a:ea typeface="Calibri"/>
              </a:rPr>
              <a:t>: ex : lors de l’échauffement, lui demander de retenir 1, puis 2 puis 3 exercices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Travailler sur </a:t>
            </a:r>
            <a:r>
              <a:rPr lang="fr-FR" sz="1100" b="1" dirty="0">
                <a:solidFill>
                  <a:srgbClr val="000000"/>
                </a:solidFill>
                <a:latin typeface="Times New Roman"/>
                <a:ea typeface="Calibri"/>
              </a:rPr>
              <a:t>l'attention, la concentration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Favoriser la </a:t>
            </a:r>
            <a:r>
              <a:rPr lang="fr-FR" sz="1100" b="1" dirty="0">
                <a:solidFill>
                  <a:srgbClr val="000000"/>
                </a:solidFill>
                <a:latin typeface="Times New Roman"/>
                <a:ea typeface="Calibri"/>
              </a:rPr>
              <a:t>variété des supports dans les explications</a:t>
            </a:r>
            <a:r>
              <a:rPr lang="fr-FR" sz="1100" dirty="0">
                <a:solidFill>
                  <a:srgbClr val="000000"/>
                </a:solidFill>
                <a:latin typeface="Times New Roman"/>
                <a:ea typeface="Calibri"/>
              </a:rPr>
              <a:t>: orale, dessin, démonstration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marL="540385">
              <a:spcAft>
                <a:spcPts val="0"/>
              </a:spcAft>
            </a:pPr>
            <a:r>
              <a:rPr lang="fr-FR" sz="1100" b="1" dirty="0">
                <a:solidFill>
                  <a:srgbClr val="000000"/>
                </a:solidFill>
                <a:latin typeface="Times New Roman"/>
                <a:ea typeface="Calibri"/>
              </a:rPr>
              <a:t>Au niveau de la prise d’information : </a:t>
            </a:r>
            <a:endParaRPr lang="fr-FR" sz="1100" dirty="0">
              <a:solidFill>
                <a:srgbClr val="000000"/>
              </a:solidFill>
              <a:latin typeface="Arial"/>
              <a:ea typeface="Calibri"/>
            </a:endParaRPr>
          </a:p>
          <a:p>
            <a:pPr>
              <a:spcAft>
                <a:spcPts val="0"/>
              </a:spcAft>
            </a:pPr>
            <a:r>
              <a:rPr lang="fr-FR" sz="1100" b="1" dirty="0">
                <a:solidFill>
                  <a:srgbClr val="000000"/>
                </a:solidFill>
                <a:latin typeface="Times New Roman"/>
                <a:ea typeface="Calibri"/>
              </a:rPr>
              <a:t>- sur l'environnement</a:t>
            </a:r>
            <a:r>
              <a:rPr lang="fr-FR" sz="1100" dirty="0">
                <a:solidFill>
                  <a:srgbClr val="000000"/>
                </a:solidFill>
                <a:latin typeface="Times New Roman"/>
                <a:ea typeface="Calibri"/>
              </a:rPr>
              <a:t>, qui peut être fixe (ex: piste du stade balisé) ou mouvant (ex: sports collectifs) :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marL="342900" lvl="0" indent="-342900">
              <a:spcAft>
                <a:spcPts val="75"/>
              </a:spcAft>
              <a:buFont typeface="Symbol"/>
              <a:buChar char=""/>
            </a:pPr>
            <a:r>
              <a:rPr lang="fr-FR" sz="1100" b="1" dirty="0">
                <a:solidFill>
                  <a:srgbClr val="000000"/>
                </a:solidFill>
                <a:latin typeface="Times New Roman"/>
                <a:ea typeface="Calibri"/>
              </a:rPr>
              <a:t>chercher les </a:t>
            </a:r>
            <a:r>
              <a:rPr lang="fr-FR" sz="1100" b="1" dirty="0" err="1">
                <a:solidFill>
                  <a:srgbClr val="000000"/>
                </a:solidFill>
                <a:latin typeface="Times New Roman"/>
                <a:ea typeface="Calibri"/>
              </a:rPr>
              <a:t>distracteurs</a:t>
            </a:r>
            <a:r>
              <a:rPr lang="fr-FR" sz="1100" b="1" dirty="0">
                <a:solidFill>
                  <a:srgbClr val="000000"/>
                </a:solidFill>
                <a:latin typeface="Times New Roman"/>
                <a:ea typeface="Calibri"/>
              </a:rPr>
              <a:t> </a:t>
            </a:r>
            <a:r>
              <a:rPr lang="fr-FR" sz="1100" dirty="0">
                <a:solidFill>
                  <a:srgbClr val="000000"/>
                </a:solidFill>
                <a:latin typeface="Times New Roman"/>
                <a:ea typeface="Calibri"/>
              </a:rPr>
              <a:t>qui empêchent l’élève de sélectionner les bonnes informations </a:t>
            </a:r>
            <a:endParaRPr lang="fr-FR" sz="1100" dirty="0">
              <a:solidFill>
                <a:srgbClr val="000000"/>
              </a:solidFill>
              <a:latin typeface="Arial"/>
              <a:ea typeface="Calibri"/>
            </a:endParaRPr>
          </a:p>
          <a:p>
            <a:pPr marL="342900" lvl="0" indent="-342900">
              <a:spcAft>
                <a:spcPts val="0"/>
              </a:spcAft>
              <a:buFont typeface="Symbol"/>
              <a:buChar char=""/>
            </a:pPr>
            <a:r>
              <a:rPr lang="fr-FR" sz="1100" b="1" dirty="0">
                <a:solidFill>
                  <a:srgbClr val="000000"/>
                </a:solidFill>
                <a:latin typeface="Times New Roman"/>
                <a:ea typeface="Calibri"/>
              </a:rPr>
              <a:t>aménager l’environnement : </a:t>
            </a:r>
            <a:r>
              <a:rPr lang="fr-FR" sz="1100" dirty="0">
                <a:solidFill>
                  <a:srgbClr val="000000"/>
                </a:solidFill>
                <a:latin typeface="Times New Roman"/>
                <a:ea typeface="Calibri"/>
              </a:rPr>
              <a:t>matérialiser, structurer, baliser l’espace pour lui permettre de gagner du temps, en focalisant son attention sur des repères visuels clairs (par ex. en demi-fond, code couleur pour les plots, maillots de couleurs pour les groupes de VMA).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r>
              <a:rPr lang="fr-FR" sz="1100" b="1" dirty="0">
                <a:solidFill>
                  <a:srgbClr val="000000"/>
                </a:solidFill>
                <a:latin typeface="Times New Roman"/>
                <a:ea typeface="Calibri"/>
              </a:rPr>
              <a:t>sur le travail à faire: faciliter le repérage </a:t>
            </a:r>
            <a:r>
              <a:rPr lang="fr-FR" sz="1100" dirty="0">
                <a:solidFill>
                  <a:srgbClr val="000000"/>
                </a:solidFill>
                <a:latin typeface="Times New Roman"/>
                <a:ea typeface="Calibri"/>
              </a:rPr>
              <a:t>en travaillant sur des fiches sur lesquelles sont expliqués et dessinés les situations d'apprentissage, le matériel, les consignes, le but, les critères de réussite…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Il faut organiser ces fiches tout au long du cursus pour que l’élève repère rapidement et avec de plus en plus de facilité ce qu’il doit faire afin de gagner en autonomie.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a:spcAft>
                <a:spcPts val="0"/>
              </a:spcAft>
            </a:pPr>
            <a:r>
              <a:rPr lang="fr-FR" sz="1100" b="1" dirty="0">
                <a:solidFill>
                  <a:srgbClr val="000000"/>
                </a:solidFill>
                <a:latin typeface="Times New Roman"/>
                <a:ea typeface="Calibri"/>
              </a:rPr>
              <a:t>- sur/de soi même</a:t>
            </a:r>
            <a:r>
              <a:rPr lang="fr-FR" sz="1100" dirty="0">
                <a:solidFill>
                  <a:srgbClr val="000000"/>
                </a:solidFill>
                <a:latin typeface="Times New Roman"/>
                <a:ea typeface="Calibri"/>
              </a:rPr>
              <a:t>: mettre en place </a:t>
            </a:r>
            <a:r>
              <a:rPr lang="fr-FR" sz="1100" b="1" dirty="0">
                <a:solidFill>
                  <a:srgbClr val="000000"/>
                </a:solidFill>
                <a:latin typeface="Times New Roman"/>
                <a:ea typeface="Calibri"/>
              </a:rPr>
              <a:t>un bilan </a:t>
            </a:r>
            <a:r>
              <a:rPr lang="fr-FR" sz="1100" dirty="0">
                <a:solidFill>
                  <a:srgbClr val="000000"/>
                </a:solidFill>
                <a:latin typeface="Times New Roman"/>
                <a:ea typeface="Calibri"/>
              </a:rPr>
              <a:t>en fin de séance ou/et au début de la séance suivante pour l’amener à s’interroger sur les </a:t>
            </a:r>
            <a:r>
              <a:rPr lang="fr-FR" sz="1100" b="1" dirty="0">
                <a:solidFill>
                  <a:srgbClr val="000000"/>
                </a:solidFill>
                <a:latin typeface="Times New Roman"/>
                <a:ea typeface="Calibri"/>
              </a:rPr>
              <a:t>sensations ressenties </a:t>
            </a:r>
            <a:r>
              <a:rPr lang="fr-FR" sz="1100" dirty="0">
                <a:solidFill>
                  <a:srgbClr val="000000"/>
                </a:solidFill>
                <a:latin typeface="Times New Roman"/>
                <a:ea typeface="Calibri"/>
              </a:rPr>
              <a:t>(facile, difficile, épuisé en course par ex), et sur son </a:t>
            </a:r>
            <a:r>
              <a:rPr lang="fr-FR" sz="1100" b="1" dirty="0">
                <a:solidFill>
                  <a:srgbClr val="000000"/>
                </a:solidFill>
                <a:latin typeface="Times New Roman"/>
                <a:ea typeface="Calibri"/>
              </a:rPr>
              <a:t>attitude/comportement </a:t>
            </a:r>
            <a:r>
              <a:rPr lang="fr-FR" sz="1100" dirty="0">
                <a:solidFill>
                  <a:srgbClr val="000000"/>
                </a:solidFill>
                <a:latin typeface="Times New Roman"/>
                <a:ea typeface="Calibri"/>
              </a:rPr>
              <a:t>selon son implication dans l'activité (calme, attention/concentration) </a:t>
            </a:r>
            <a:endParaRPr lang="fr-FR" sz="1100" dirty="0">
              <a:solidFill>
                <a:srgbClr val="000000"/>
              </a:solidFill>
              <a:latin typeface="Arial"/>
              <a:ea typeface="Calibri"/>
            </a:endParaRPr>
          </a:p>
          <a:p>
            <a:pPr>
              <a:spcAft>
                <a:spcPts val="0"/>
              </a:spcAft>
            </a:pPr>
            <a:r>
              <a:rPr lang="fr-FR" sz="1100" dirty="0">
                <a:solidFill>
                  <a:srgbClr val="000000"/>
                </a:solidFill>
                <a:latin typeface="Times New Roman"/>
                <a:ea typeface="Calibri"/>
              </a:rPr>
              <a:t> </a:t>
            </a:r>
            <a:endParaRPr lang="fr-FR" sz="1100" dirty="0">
              <a:solidFill>
                <a:srgbClr val="000000"/>
              </a:solidFill>
              <a:latin typeface="Arial"/>
              <a:ea typeface="Calibri"/>
            </a:endParaRPr>
          </a:p>
          <a:p>
            <a:pPr indent="540385">
              <a:spcAft>
                <a:spcPts val="0"/>
              </a:spcAft>
            </a:pPr>
            <a:r>
              <a:rPr lang="fr-FR" sz="1100" b="1" dirty="0">
                <a:solidFill>
                  <a:srgbClr val="000000"/>
                </a:solidFill>
                <a:latin typeface="Times New Roman"/>
                <a:ea typeface="Calibri"/>
              </a:rPr>
              <a:t>Au niveau attitude: </a:t>
            </a:r>
            <a:endParaRPr lang="fr-FR" sz="1100" dirty="0">
              <a:solidFill>
                <a:srgbClr val="000000"/>
              </a:solidFill>
              <a:latin typeface="Arial"/>
              <a:ea typeface="Calibri"/>
            </a:endParaRPr>
          </a:p>
          <a:p>
            <a:pPr>
              <a:spcAft>
                <a:spcPts val="0"/>
              </a:spcAft>
            </a:pPr>
            <a:r>
              <a:rPr lang="fr-FR" sz="1100" dirty="0">
                <a:latin typeface="Times New Roman"/>
                <a:ea typeface="Calibri"/>
                <a:cs typeface="Times New Roman"/>
              </a:rPr>
              <a:t>- </a:t>
            </a:r>
            <a:r>
              <a:rPr lang="fr-FR" sz="1100" b="1" dirty="0">
                <a:latin typeface="Times New Roman"/>
                <a:ea typeface="Calibri"/>
                <a:cs typeface="Times New Roman"/>
              </a:rPr>
              <a:t>Valoriser les points forts </a:t>
            </a:r>
            <a:r>
              <a:rPr lang="fr-FR" sz="1100" dirty="0">
                <a:latin typeface="Times New Roman"/>
                <a:ea typeface="Calibri"/>
                <a:cs typeface="Times New Roman"/>
              </a:rPr>
              <a:t>de l’élève : originalité, sensibilité et créativité</a:t>
            </a:r>
            <a:endParaRPr lang="fr-FR" sz="1100" dirty="0">
              <a:ea typeface="Calibri"/>
              <a:cs typeface="Times New Roman"/>
            </a:endParaRPr>
          </a:p>
          <a:p>
            <a:pPr>
              <a:spcAft>
                <a:spcPts val="0"/>
              </a:spcAft>
            </a:pPr>
            <a:r>
              <a:rPr lang="fr-FR" sz="1100" dirty="0">
                <a:latin typeface="Times New Roman"/>
                <a:ea typeface="Calibri"/>
                <a:cs typeface="Times New Roman"/>
              </a:rPr>
              <a:t> </a:t>
            </a:r>
            <a:endParaRPr lang="fr-FR" sz="1100" dirty="0">
              <a:ea typeface="Calibri"/>
              <a:cs typeface="Times New Roman"/>
            </a:endParaRPr>
          </a:p>
        </p:txBody>
      </p:sp>
    </p:spTree>
    <p:extLst>
      <p:ext uri="{BB962C8B-B14F-4D97-AF65-F5344CB8AC3E}">
        <p14:creationId xmlns="" xmlns:p14="http://schemas.microsoft.com/office/powerpoint/2010/main" val="22030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856984" cy="5139869"/>
          </a:xfrm>
          <a:prstGeom prst="rect">
            <a:avLst/>
          </a:prstGeom>
        </p:spPr>
        <p:txBody>
          <a:bodyPr wrap="square">
            <a:spAutoFit/>
          </a:bodyPr>
          <a:lstStyle/>
          <a:p>
            <a:pPr algn="ctr">
              <a:spcAft>
                <a:spcPts val="0"/>
              </a:spcAft>
            </a:pPr>
            <a:r>
              <a:rPr lang="fr-FR" sz="2000" b="1" dirty="0">
                <a:latin typeface="Times New Roman"/>
                <a:ea typeface="Calibri"/>
                <a:cs typeface="Times New Roman"/>
              </a:rPr>
              <a:t>La dyspraxie</a:t>
            </a:r>
            <a:endParaRPr lang="fr-FR" sz="1600" dirty="0">
              <a:ea typeface="Calibri"/>
              <a:cs typeface="Times New Roman"/>
            </a:endParaRPr>
          </a:p>
          <a:p>
            <a:pPr algn="ctr">
              <a:spcAft>
                <a:spcPts val="0"/>
              </a:spcAft>
            </a:pPr>
            <a:r>
              <a:rPr lang="fr-FR" sz="2000" b="1" dirty="0">
                <a:latin typeface="Times New Roman"/>
                <a:ea typeface="Calibri"/>
                <a:cs typeface="Times New Roman"/>
              </a:rPr>
              <a:t> </a:t>
            </a:r>
            <a:endParaRPr lang="fr-FR" sz="1600" dirty="0">
              <a:ea typeface="Calibri"/>
              <a:cs typeface="Times New Roman"/>
            </a:endParaRPr>
          </a:p>
          <a:p>
            <a:pPr algn="just">
              <a:spcAft>
                <a:spcPts val="0"/>
              </a:spcAft>
            </a:pPr>
            <a:r>
              <a:rPr lang="fr-FR" kern="50" dirty="0">
                <a:latin typeface="Times New Roman"/>
                <a:ea typeface="SimSun"/>
                <a:cs typeface="Mangal"/>
              </a:rPr>
              <a:t>C'est certainement dans le domaine du sport que les interrogations et les étonnements sont les plus importantes et que les paradoxes apparents sont les plus spectaculaires.</a:t>
            </a:r>
          </a:p>
          <a:p>
            <a:pPr algn="just">
              <a:spcAft>
                <a:spcPts val="0"/>
              </a:spcAft>
            </a:pPr>
            <a:r>
              <a:rPr lang="fr-FR" kern="50" dirty="0">
                <a:latin typeface="Times New Roman"/>
                <a:ea typeface="SimSun"/>
                <a:cs typeface="Mangal"/>
              </a:rPr>
              <a:t>Un enfant peut ne pas savoir boutonner un bouton et jouer au tennis de table.</a:t>
            </a:r>
          </a:p>
          <a:p>
            <a:pPr algn="just">
              <a:spcAft>
                <a:spcPts val="0"/>
              </a:spcAft>
            </a:pPr>
            <a:r>
              <a:rPr lang="fr-FR" kern="50" dirty="0">
                <a:latin typeface="Times New Roman"/>
                <a:ea typeface="SimSun"/>
                <a:cs typeface="Mangal"/>
              </a:rPr>
              <a:t>Un autre peut ne pas savoir tracer une lettre et jouer au tennis avec un bon niveau de réussite.</a:t>
            </a:r>
          </a:p>
          <a:p>
            <a:pPr algn="just">
              <a:spcAft>
                <a:spcPts val="0"/>
              </a:spcAft>
            </a:pPr>
            <a:r>
              <a:rPr lang="fr-FR" kern="50" dirty="0">
                <a:latin typeface="Times New Roman"/>
                <a:ea typeface="SimSun"/>
                <a:cs typeface="Mangal"/>
              </a:rPr>
              <a:t>Au delà de ce qui peut apparaître comme des bizarreries assez anecdotiques, on note malgré tout que l'immense majorité des enfants souffrant de dyspraxie présente une grande maladresse motrice : ce sont des enfants patauds, balourds, maladroits de leur corps et encore plus avec certains instruments (raquettes, balles...).</a:t>
            </a:r>
          </a:p>
          <a:p>
            <a:pPr>
              <a:spcAft>
                <a:spcPts val="0"/>
              </a:spcAft>
            </a:pPr>
            <a:r>
              <a:rPr lang="fr-FR" kern="50" dirty="0">
                <a:latin typeface="Times New Roman"/>
                <a:ea typeface="SimSun"/>
                <a:cs typeface="Mangal"/>
              </a:rPr>
              <a:t>Le bilan psychomoteur confirme cette impression en mettant en évidence :</a:t>
            </a:r>
          </a:p>
          <a:p>
            <a:pPr>
              <a:spcAft>
                <a:spcPts val="0"/>
              </a:spcAft>
            </a:pPr>
            <a:r>
              <a:rPr lang="fr-FR" kern="50" dirty="0">
                <a:latin typeface="Times New Roman"/>
                <a:ea typeface="SimSun"/>
                <a:cs typeface="Mangal"/>
              </a:rPr>
              <a:t>	- Des anomalies toniques de régulation posturale</a:t>
            </a:r>
          </a:p>
          <a:p>
            <a:pPr>
              <a:spcAft>
                <a:spcPts val="0"/>
              </a:spcAft>
            </a:pPr>
            <a:r>
              <a:rPr lang="fr-FR" kern="50" dirty="0">
                <a:latin typeface="Times New Roman"/>
                <a:ea typeface="SimSun"/>
                <a:cs typeface="Mangal"/>
              </a:rPr>
              <a:t>	- Les équilibres statiques et dynamiques compromis</a:t>
            </a:r>
          </a:p>
          <a:p>
            <a:pPr>
              <a:spcAft>
                <a:spcPts val="0"/>
              </a:spcAft>
            </a:pPr>
            <a:r>
              <a:rPr lang="fr-FR" kern="50" dirty="0">
                <a:latin typeface="Times New Roman"/>
                <a:ea typeface="SimSun"/>
                <a:cs typeface="Mangal"/>
              </a:rPr>
              <a:t>	- La coordination gestuelle œil -main déficitaire</a:t>
            </a:r>
          </a:p>
          <a:p>
            <a:pPr>
              <a:spcAft>
                <a:spcPts val="0"/>
              </a:spcAft>
            </a:pPr>
            <a:r>
              <a:rPr lang="fr-FR" kern="50" dirty="0">
                <a:latin typeface="Times New Roman"/>
                <a:ea typeface="SimSun"/>
                <a:cs typeface="Mangal"/>
              </a:rPr>
              <a:t>	- Le schéma corporel médiocre</a:t>
            </a:r>
          </a:p>
          <a:p>
            <a:pPr>
              <a:spcAft>
                <a:spcPts val="0"/>
              </a:spcAft>
            </a:pPr>
            <a:r>
              <a:rPr lang="fr-FR" kern="50" dirty="0">
                <a:latin typeface="Times New Roman"/>
                <a:ea typeface="SimSun"/>
                <a:cs typeface="Mangal"/>
              </a:rPr>
              <a:t>	- Piètre capacité à reproduire des gestes</a:t>
            </a:r>
          </a:p>
          <a:p>
            <a:pPr>
              <a:spcAft>
                <a:spcPts val="0"/>
              </a:spcAft>
            </a:pPr>
            <a:r>
              <a:rPr lang="fr-FR" kern="50" dirty="0">
                <a:latin typeface="Times New Roman"/>
                <a:ea typeface="SimSun"/>
                <a:cs typeface="Mangal"/>
              </a:rPr>
              <a:t>	- Traitements spatiaux mal gérés.</a:t>
            </a:r>
          </a:p>
          <a:p>
            <a:pPr>
              <a:spcAft>
                <a:spcPts val="0"/>
              </a:spcAft>
            </a:pPr>
            <a:r>
              <a:rPr lang="fr-FR" kern="50" dirty="0">
                <a:latin typeface="Times New Roman"/>
                <a:ea typeface="SimSun"/>
                <a:cs typeface="Mangal"/>
              </a:rPr>
              <a:t> </a:t>
            </a:r>
            <a:endParaRPr lang="fr-FR" kern="50" dirty="0">
              <a:effectLst/>
              <a:latin typeface="Times New Roman"/>
              <a:ea typeface="SimSun"/>
              <a:cs typeface="Mangal"/>
            </a:endParaRPr>
          </a:p>
        </p:txBody>
      </p:sp>
    </p:spTree>
    <p:extLst>
      <p:ext uri="{BB962C8B-B14F-4D97-AF65-F5344CB8AC3E}">
        <p14:creationId xmlns="" xmlns:p14="http://schemas.microsoft.com/office/powerpoint/2010/main" val="42643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1673577796"/>
              </p:ext>
            </p:extLst>
          </p:nvPr>
        </p:nvGraphicFramePr>
        <p:xfrm>
          <a:off x="107504" y="0"/>
          <a:ext cx="8928992" cy="6741368"/>
        </p:xfrm>
        <a:graphic>
          <a:graphicData uri="http://schemas.openxmlformats.org/drawingml/2006/table">
            <a:tbl>
              <a:tblPr/>
              <a:tblGrid>
                <a:gridCol w="8928992"/>
              </a:tblGrid>
              <a:tr h="6741368">
                <a:tc>
                  <a:txBody>
                    <a:bodyPr/>
                    <a:lstStyle/>
                    <a:p>
                      <a:pPr algn="ctr">
                        <a:lnSpc>
                          <a:spcPct val="115000"/>
                        </a:lnSpc>
                        <a:spcAft>
                          <a:spcPts val="0"/>
                        </a:spcAft>
                      </a:pPr>
                      <a:r>
                        <a:rPr lang="fr-FR" sz="1000" b="1" u="sng" kern="50" dirty="0">
                          <a:effectLst/>
                          <a:latin typeface="Times New Roman"/>
                          <a:ea typeface="SimSun"/>
                          <a:cs typeface="Mangal"/>
                        </a:rPr>
                        <a:t>II  Portrait robot d'un enfant dyspraxique </a:t>
                      </a:r>
                      <a:endParaRPr lang="fr-FR" sz="1000" kern="50" dirty="0">
                        <a:effectLst/>
                        <a:latin typeface="Times New Roman"/>
                        <a:ea typeface="SimSun"/>
                        <a:cs typeface="Mangal"/>
                      </a:endParaRPr>
                    </a:p>
                    <a:p>
                      <a:pPr>
                        <a:lnSpc>
                          <a:spcPct val="115000"/>
                        </a:lnSpc>
                        <a:spcAft>
                          <a:spcPts val="0"/>
                        </a:spcAft>
                      </a:pPr>
                      <a:r>
                        <a:rPr lang="fr-FR" sz="1000" b="1" u="none" strike="noStrike" kern="50" dirty="0">
                          <a:solidFill>
                            <a:srgbClr val="FF0000"/>
                          </a:solidFill>
                          <a:effectLst/>
                          <a:latin typeface="Times New Roman"/>
                          <a:ea typeface="SimSun"/>
                          <a:cs typeface="Mangal"/>
                        </a:rPr>
                        <a:t> </a:t>
                      </a:r>
                      <a:endParaRPr lang="fr-FR" sz="1000" kern="50" dirty="0">
                        <a:effectLst/>
                        <a:latin typeface="Times New Roman"/>
                        <a:ea typeface="SimSun"/>
                        <a:cs typeface="Mangal"/>
                      </a:endParaRPr>
                    </a:p>
                    <a:p>
                      <a:pPr algn="just">
                        <a:lnSpc>
                          <a:spcPct val="115000"/>
                        </a:lnSpc>
                        <a:spcAft>
                          <a:spcPts val="0"/>
                        </a:spcAft>
                      </a:pPr>
                      <a:r>
                        <a:rPr lang="fr-FR" sz="1000" kern="50" dirty="0">
                          <a:effectLst/>
                          <a:latin typeface="Times New Roman"/>
                          <a:ea typeface="SimSun"/>
                          <a:cs typeface="Mangal"/>
                        </a:rPr>
                        <a:t>- Les gestes sont maladroits et lents: c'est souvent la composante spatiale de l'organisation gestuelle du geste qui est perturbée.</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La réalisation des gestes est fluctuante d'un essai sur l'autre, allant de la réussite occasionnelle et non reproductible à toutes formes d'échecs.</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L'enfant progresse avec le temps (l'entrainement, les rééducations), mais il ne normalise jamais sa performance. En particulier, le geste ne s'automatise jamais nécessitant toujours un contrôle volontaire extrêmement coûteux sur le plan attentionnel, générant une fatigue anormale, souvent méconnue. Cela fait dire souvent de lui qu’il est un </a:t>
                      </a:r>
                      <a:r>
                        <a:rPr lang="fr-FR" sz="1000" kern="50" dirty="0" err="1">
                          <a:effectLst/>
                          <a:latin typeface="Times New Roman"/>
                          <a:ea typeface="SimSun"/>
                          <a:cs typeface="Mangal"/>
                        </a:rPr>
                        <a:t>eternel</a:t>
                      </a:r>
                      <a:r>
                        <a:rPr lang="fr-FR" sz="1000" kern="50" dirty="0">
                          <a:effectLst/>
                          <a:latin typeface="Times New Roman"/>
                          <a:ea typeface="SimSun"/>
                          <a:cs typeface="Mangal"/>
                        </a:rPr>
                        <a:t> débutant.</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Les sensations (de chaud, de froid, de douleur...) peuvent être amoindries.</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-L'élève court de façon désordonnée, n'arrive pas à coordonner les bras et jambes quand il nage, a parfois du mal à marcher surtout en terrain accidenté (forêt, montagne, sable...).</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Il lui arrive très souvent de se cogner, de se prendre les pieds dans nombres d'obstacles, de trébucher et tomber plus que de coutume: Prévoir une trousse de secours avec des pansements!!!</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Peuvent se rencontrer également des problèmes de tonus musculaire en trop ou pas assez.</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L'élève ajuste très mal les gestes nécessaires pour envoyer ou attraper un ballon.</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Des problèmes d'équilibre qui poseront des problèmes en natation, en vélo.</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Il gère difficilement 2 informations en même temps</a:t>
                      </a:r>
                    </a:p>
                    <a:p>
                      <a:pPr algn="just">
                        <a:lnSpc>
                          <a:spcPct val="115000"/>
                        </a:lnSpc>
                        <a:spcAft>
                          <a:spcPts val="0"/>
                        </a:spcAft>
                      </a:pPr>
                      <a:r>
                        <a:rPr lang="fr-FR" sz="1000" kern="50" dirty="0">
                          <a:effectLst/>
                          <a:latin typeface="Times New Roman"/>
                          <a:ea typeface="SimSun"/>
                          <a:cs typeface="Mangal"/>
                        </a:rPr>
                        <a:t> </a:t>
                      </a:r>
                    </a:p>
                    <a:p>
                      <a:pPr algn="just">
                        <a:lnSpc>
                          <a:spcPct val="115000"/>
                        </a:lnSpc>
                        <a:spcAft>
                          <a:spcPts val="0"/>
                        </a:spcAft>
                      </a:pPr>
                      <a:r>
                        <a:rPr lang="fr-FR" sz="1000" kern="50" dirty="0">
                          <a:effectLst/>
                          <a:latin typeface="Times New Roman"/>
                          <a:ea typeface="SimSun"/>
                          <a:cs typeface="Mangal"/>
                        </a:rPr>
                        <a:t>- Des problèmes de concentration</a:t>
                      </a:r>
                    </a:p>
                    <a:p>
                      <a:pPr algn="just">
                        <a:lnSpc>
                          <a:spcPct val="115000"/>
                        </a:lnSpc>
                        <a:spcAft>
                          <a:spcPts val="0"/>
                        </a:spcAft>
                      </a:pPr>
                      <a:r>
                        <a:rPr lang="fr-FR" sz="1000" kern="50" dirty="0">
                          <a:solidFill>
                            <a:srgbClr val="FF0000"/>
                          </a:solidFill>
                          <a:effectLst/>
                          <a:latin typeface="Times New Roman"/>
                          <a:ea typeface="SimSun"/>
                          <a:cs typeface="Mangal"/>
                        </a:rPr>
                        <a:t> </a:t>
                      </a:r>
                      <a:endParaRPr lang="fr-FR" sz="1000" kern="50" dirty="0">
                        <a:effectLst/>
                        <a:latin typeface="Times New Roman"/>
                        <a:ea typeface="SimSun"/>
                        <a:cs typeface="Mangal"/>
                      </a:endParaRPr>
                    </a:p>
                    <a:p>
                      <a:pPr algn="just">
                        <a:lnSpc>
                          <a:spcPct val="115000"/>
                        </a:lnSpc>
                        <a:spcAft>
                          <a:spcPts val="0"/>
                        </a:spcAft>
                      </a:pPr>
                      <a:r>
                        <a:rPr lang="fr-FR" sz="1000" b="1" u="sng" kern="50" dirty="0">
                          <a:solidFill>
                            <a:srgbClr val="FF0000"/>
                          </a:solidFill>
                          <a:effectLst/>
                          <a:latin typeface="Times New Roman"/>
                          <a:ea typeface="SimSun"/>
                          <a:cs typeface="Mangal"/>
                        </a:rPr>
                        <a:t> Socialement :</a:t>
                      </a:r>
                      <a:endParaRPr lang="fr-FR" sz="1000" kern="50" dirty="0">
                        <a:effectLst/>
                        <a:latin typeface="Times New Roman"/>
                        <a:ea typeface="SimSun"/>
                        <a:cs typeface="Mangal"/>
                      </a:endParaRPr>
                    </a:p>
                    <a:p>
                      <a:pPr indent="450215" algn="just">
                        <a:lnSpc>
                          <a:spcPct val="115000"/>
                        </a:lnSpc>
                        <a:spcAft>
                          <a:spcPts val="0"/>
                        </a:spcAft>
                      </a:pPr>
                      <a:r>
                        <a:rPr lang="fr-FR" sz="1000" kern="50" dirty="0">
                          <a:effectLst/>
                          <a:latin typeface="Times New Roman"/>
                          <a:ea typeface="SimSun"/>
                          <a:cs typeface="Mangal"/>
                        </a:rPr>
                        <a:t>Il peut avoir des attitudes inhabituelles, parfois étonnantes voire dérangeantes. Par exemple, quand il se concentre sur une tâche, il ne peut s'empêcher de faire des mouvements parasites: il ouvre la bouche, grimace, tire la langue, tripote un objet, bouge les jambes... ce qui est parfois perçu comme «bizarre», «dérangeant » ou «énervant». Il s'agit en fait de mouvements involontaires, donc peu contrôlables, qu'il est en vain d'essayer de «réprimer».</a:t>
                      </a:r>
                    </a:p>
                    <a:p>
                      <a:pPr algn="just">
                        <a:lnSpc>
                          <a:spcPct val="115000"/>
                        </a:lnSpc>
                        <a:spcAft>
                          <a:spcPts val="0"/>
                        </a:spcAft>
                      </a:pPr>
                      <a:r>
                        <a:rPr lang="fr-FR" sz="1000" kern="50" dirty="0">
                          <a:effectLst/>
                          <a:latin typeface="Times New Roman"/>
                          <a:ea typeface="SimSun"/>
                          <a:cs typeface="Mangal"/>
                        </a:rPr>
                        <a:t> </a:t>
                      </a:r>
                    </a:p>
                    <a:p>
                      <a:pPr indent="450215" algn="just">
                        <a:lnSpc>
                          <a:spcPct val="115000"/>
                        </a:lnSpc>
                        <a:spcAft>
                          <a:spcPts val="0"/>
                        </a:spcAft>
                      </a:pPr>
                      <a:r>
                        <a:rPr lang="fr-FR" sz="1000" kern="50" dirty="0">
                          <a:effectLst/>
                          <a:latin typeface="Times New Roman"/>
                          <a:ea typeface="SimSun"/>
                          <a:cs typeface="Mangal"/>
                        </a:rPr>
                        <a:t>Il doit savoir ce qu'il faut dire, quand le dire (il coupe fréquemment la parole). Il doit écouter, regarder les autres, décoder le langage non verbal, supporter l'agitation et le bruit, respecter les distances entre les personnes. Cela lui demande tant d'efforts que, fatigué, il peut éprouver le besoin de se mettre en retrait, de s'isoler.</a:t>
                      </a:r>
                    </a:p>
                    <a:p>
                      <a:pPr algn="just">
                        <a:lnSpc>
                          <a:spcPct val="115000"/>
                        </a:lnSpc>
                        <a:spcAft>
                          <a:spcPts val="0"/>
                        </a:spcAft>
                      </a:pPr>
                      <a:r>
                        <a:rPr lang="fr-FR" sz="1000" kern="50" dirty="0">
                          <a:effectLst/>
                          <a:latin typeface="Times New Roman"/>
                          <a:ea typeface="SimSun"/>
                          <a:cs typeface="Mangal"/>
                        </a:rPr>
                        <a:t> </a:t>
                      </a:r>
                    </a:p>
                    <a:p>
                      <a:pPr indent="450215" algn="just">
                        <a:lnSpc>
                          <a:spcPct val="115000"/>
                        </a:lnSpc>
                        <a:spcAft>
                          <a:spcPts val="0"/>
                        </a:spcAft>
                      </a:pPr>
                      <a:r>
                        <a:rPr lang="fr-FR" sz="1000" kern="50" dirty="0">
                          <a:effectLst/>
                          <a:latin typeface="Times New Roman"/>
                          <a:ea typeface="SimSun"/>
                          <a:cs typeface="Mangal"/>
                        </a:rPr>
                        <a:t>Il peut parler trop fort ou s'exprimer avec beaucoup d'enthousiaste: certains battent des bras quand ils sont excités. Il touche quelquefois son interlocuteur.</a:t>
                      </a:r>
                    </a:p>
                    <a:p>
                      <a:pPr algn="ctr">
                        <a:lnSpc>
                          <a:spcPct val="115000"/>
                        </a:lnSpc>
                        <a:spcAft>
                          <a:spcPts val="0"/>
                        </a:spcAft>
                      </a:pPr>
                      <a:r>
                        <a:rPr lang="fr-FR" sz="1000" b="1" kern="50" dirty="0">
                          <a:solidFill>
                            <a:srgbClr val="FF0000"/>
                          </a:solidFill>
                          <a:effectLst/>
                          <a:latin typeface="Times New Roman"/>
                          <a:ea typeface="SimSun"/>
                          <a:cs typeface="Mangal"/>
                        </a:rPr>
                        <a:t> </a:t>
                      </a:r>
                      <a:endParaRPr lang="fr-FR" sz="1000" kern="50" dirty="0">
                        <a:effectLst/>
                        <a:latin typeface="Times New Roman"/>
                        <a:ea typeface="SimSun"/>
                        <a:cs typeface="Mangal"/>
                      </a:endParaRPr>
                    </a:p>
                  </a:txBody>
                  <a:tcPr marL="20645" marR="20645" marT="0" marB="0">
                    <a:lnL>
                      <a:noFill/>
                    </a:lnL>
                    <a:lnR>
                      <a:noFill/>
                    </a:lnR>
                    <a:lnT>
                      <a:noFill/>
                    </a:lnT>
                    <a:lnB>
                      <a:noFill/>
                    </a:lnB>
                  </a:tcPr>
                </a:tc>
              </a:tr>
            </a:tbl>
          </a:graphicData>
        </a:graphic>
      </p:graphicFrame>
    </p:spTree>
    <p:extLst>
      <p:ext uri="{BB962C8B-B14F-4D97-AF65-F5344CB8AC3E}">
        <p14:creationId xmlns="" xmlns:p14="http://schemas.microsoft.com/office/powerpoint/2010/main" val="4182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2806273223"/>
              </p:ext>
            </p:extLst>
          </p:nvPr>
        </p:nvGraphicFramePr>
        <p:xfrm>
          <a:off x="1115616" y="332657"/>
          <a:ext cx="6984776" cy="6120679"/>
        </p:xfrm>
        <a:graphic>
          <a:graphicData uri="http://schemas.openxmlformats.org/drawingml/2006/table">
            <a:tbl>
              <a:tblPr/>
              <a:tblGrid>
                <a:gridCol w="3492388"/>
                <a:gridCol w="3492388"/>
              </a:tblGrid>
              <a:tr h="304861">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D’une manière générale en EPS</a:t>
                      </a:r>
                      <a:endParaRPr lang="fr-FR" sz="1400" kern="50" dirty="0">
                        <a:effectLst/>
                        <a:latin typeface="Times New Roman"/>
                        <a:ea typeface="SimSun"/>
                        <a:cs typeface="Mangal"/>
                      </a:endParaRPr>
                    </a:p>
                  </a:txBody>
                  <a:tcPr marL="40419" marR="40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57959">
                <a:tc>
                  <a:txBody>
                    <a:bodyPr/>
                    <a:lstStyle/>
                    <a:p>
                      <a:pPr algn="ctr">
                        <a:lnSpc>
                          <a:spcPct val="115000"/>
                        </a:lnSpc>
                        <a:spcAft>
                          <a:spcPts val="0"/>
                        </a:spcAft>
                      </a:pPr>
                      <a:r>
                        <a:rPr lang="fr-FR" sz="1400" b="1" kern="50" dirty="0">
                          <a:effectLst/>
                          <a:latin typeface="Times New Roman"/>
                          <a:ea typeface="SimSun"/>
                          <a:cs typeface="Mangal"/>
                        </a:rPr>
                        <a:t>PROBLEMES RENCONTRES</a:t>
                      </a:r>
                      <a:endParaRPr lang="fr-FR" sz="1400" kern="50" dirty="0">
                        <a:effectLst/>
                        <a:latin typeface="Times New Roman"/>
                        <a:ea typeface="SimSun"/>
                        <a:cs typeface="Mangal"/>
                      </a:endParaRPr>
                    </a:p>
                  </a:txBody>
                  <a:tcPr marL="40419" marR="40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kern="50" dirty="0">
                          <a:effectLst/>
                          <a:latin typeface="Times New Roman"/>
                          <a:ea typeface="SimSun"/>
                          <a:cs typeface="Mangal"/>
                        </a:rPr>
                        <a:t>ADAPTATIONS ENVISAGEABLES</a:t>
                      </a:r>
                      <a:endParaRPr lang="fr-FR" sz="1400" kern="50" dirty="0">
                        <a:effectLst/>
                        <a:latin typeface="Times New Roman"/>
                        <a:ea typeface="SimSun"/>
                        <a:cs typeface="Mangal"/>
                      </a:endParaRPr>
                    </a:p>
                  </a:txBody>
                  <a:tcPr marL="40419" marR="40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7859">
                <a:tc>
                  <a:txBody>
                    <a:bodyPr/>
                    <a:lstStyle/>
                    <a:p>
                      <a:pPr algn="just">
                        <a:lnSpc>
                          <a:spcPct val="115000"/>
                        </a:lnSpc>
                        <a:spcAft>
                          <a:spcPts val="0"/>
                        </a:spcAft>
                      </a:pPr>
                      <a:r>
                        <a:rPr lang="fr-FR" sz="1200" kern="50" dirty="0">
                          <a:effectLst/>
                          <a:latin typeface="Times New Roman"/>
                          <a:ea typeface="SimSun"/>
                          <a:cs typeface="Mangal"/>
                        </a:rPr>
                        <a:t> </a:t>
                      </a:r>
                    </a:p>
                    <a:p>
                      <a:pPr algn="just">
                        <a:lnSpc>
                          <a:spcPct val="115000"/>
                        </a:lnSpc>
                        <a:spcAft>
                          <a:spcPts val="0"/>
                        </a:spcAft>
                      </a:pPr>
                      <a:r>
                        <a:rPr lang="fr-FR" sz="1200" kern="50" dirty="0">
                          <a:effectLst/>
                          <a:latin typeface="Times New Roman"/>
                          <a:ea typeface="SimSun"/>
                          <a:cs typeface="Mangal"/>
                        </a:rPr>
                        <a:t>-Malgré une expérience ou un apprentissage comparable à ceux de leurs pairs, ces enfants ne peuvent pas faire certaines acquisitions. </a:t>
                      </a:r>
                    </a:p>
                    <a:p>
                      <a:pPr algn="just">
                        <a:lnSpc>
                          <a:spcPct val="115000"/>
                        </a:lnSpc>
                        <a:spcAft>
                          <a:spcPts val="0"/>
                        </a:spcAft>
                      </a:pPr>
                      <a:r>
                        <a:rPr lang="fr-FR" sz="1200" kern="50" dirty="0">
                          <a:effectLst/>
                          <a:latin typeface="Times New Roman"/>
                          <a:ea typeface="SimSun"/>
                          <a:cs typeface="Mangal"/>
                        </a:rPr>
                        <a:t>Ce n'est donc ni la qualité, ni l'intensité de l'entrainement, ni la méthode pédagogique, ni les efforts, ni la bonne volonté de l'enfant qui sont en cause, mais bien son aptitude, ses capacités cérébrales (neuro-développementales) à développer cette performance-là...</a:t>
                      </a:r>
                    </a:p>
                    <a:p>
                      <a:pPr>
                        <a:lnSpc>
                          <a:spcPct val="115000"/>
                        </a:lnSpc>
                        <a:spcAft>
                          <a:spcPts val="0"/>
                        </a:spcAft>
                      </a:pPr>
                      <a:r>
                        <a:rPr lang="fr-FR" sz="1200" b="1" kern="50" dirty="0">
                          <a:effectLst/>
                          <a:latin typeface="Times New Roman"/>
                          <a:ea typeface="SimSun"/>
                          <a:cs typeface="Mangal"/>
                        </a:rPr>
                        <a:t>-Poursuivre les entrainements habituels ne consisterait alors qu'à proposer, sans cesse et sans fin, « toujours plus de la même chose qui ne marche pas ».</a:t>
                      </a:r>
                      <a:endParaRPr lang="fr-FR" sz="1200" kern="50" dirty="0">
                        <a:effectLst/>
                        <a:latin typeface="Times New Roman"/>
                        <a:ea typeface="SimSun"/>
                        <a:cs typeface="Mangal"/>
                      </a:endParaRPr>
                    </a:p>
                    <a:p>
                      <a:pPr>
                        <a:lnSpc>
                          <a:spcPct val="115000"/>
                        </a:lnSpc>
                        <a:spcAft>
                          <a:spcPts val="0"/>
                        </a:spcAft>
                      </a:pPr>
                      <a:r>
                        <a:rPr lang="fr-FR" sz="1200" b="1" u="none" strike="noStrike" kern="50" dirty="0">
                          <a:effectLst/>
                          <a:latin typeface="Times New Roman"/>
                          <a:ea typeface="SimSun"/>
                          <a:cs typeface="Mangal"/>
                        </a:rPr>
                        <a:t> </a:t>
                      </a:r>
                      <a:endParaRPr lang="fr-FR" sz="1200" kern="50" dirty="0">
                        <a:effectLst/>
                        <a:latin typeface="Times New Roman"/>
                        <a:ea typeface="SimSun"/>
                        <a:cs typeface="Mangal"/>
                      </a:endParaRPr>
                    </a:p>
                    <a:p>
                      <a:pPr>
                        <a:lnSpc>
                          <a:spcPct val="115000"/>
                        </a:lnSpc>
                        <a:spcAft>
                          <a:spcPts val="0"/>
                        </a:spcAft>
                      </a:pPr>
                      <a:r>
                        <a:rPr lang="fr-FR" sz="1200" b="1" u="none" strike="noStrike" kern="50" dirty="0">
                          <a:effectLst/>
                          <a:latin typeface="Times New Roman"/>
                          <a:ea typeface="SimSun"/>
                          <a:cs typeface="Mangal"/>
                        </a:rPr>
                        <a:t> </a:t>
                      </a:r>
                      <a:endParaRPr lang="fr-FR" sz="1200" kern="50" dirty="0">
                        <a:effectLst/>
                        <a:latin typeface="Times New Roman"/>
                        <a:ea typeface="SimSun"/>
                        <a:cs typeface="Mangal"/>
                      </a:endParaRPr>
                    </a:p>
                    <a:p>
                      <a:pPr>
                        <a:lnSpc>
                          <a:spcPct val="115000"/>
                        </a:lnSpc>
                        <a:spcAft>
                          <a:spcPts val="0"/>
                        </a:spcAft>
                      </a:pPr>
                      <a:r>
                        <a:rPr lang="fr-FR" sz="1200" kern="50" dirty="0">
                          <a:effectLst/>
                          <a:latin typeface="Times New Roman"/>
                          <a:ea typeface="SimSun"/>
                          <a:cs typeface="Mangal"/>
                        </a:rPr>
                        <a:t>- </a:t>
                      </a:r>
                      <a:r>
                        <a:rPr lang="fr-FR" sz="1200" b="1" kern="50" dirty="0">
                          <a:effectLst/>
                          <a:latin typeface="Times New Roman"/>
                          <a:ea typeface="SimSun"/>
                          <a:cs typeface="Mangal"/>
                        </a:rPr>
                        <a:t>L’élève est dans le faire immédiat</a:t>
                      </a:r>
                      <a:r>
                        <a:rPr lang="fr-FR" sz="1200" kern="50" dirty="0">
                          <a:effectLst/>
                          <a:latin typeface="Times New Roman"/>
                          <a:ea typeface="SimSun"/>
                          <a:cs typeface="Mangal"/>
                        </a:rPr>
                        <a:t> . Il a peu, voire pas de projet d’action . Les compétences «se mettre en projet, se connaître » sont très difficiles.</a:t>
                      </a:r>
                    </a:p>
                    <a:p>
                      <a:pPr>
                        <a:lnSpc>
                          <a:spcPct val="115000"/>
                        </a:lnSpc>
                        <a:spcAft>
                          <a:spcPts val="0"/>
                        </a:spcAft>
                      </a:pPr>
                      <a:r>
                        <a:rPr lang="fr-FR" sz="1200" b="1" u="none" strike="noStrike" kern="50" dirty="0">
                          <a:effectLst/>
                          <a:latin typeface="Times New Roman"/>
                          <a:ea typeface="SimSun"/>
                          <a:cs typeface="Mangal"/>
                        </a:rPr>
                        <a:t> </a:t>
                      </a:r>
                      <a:endParaRPr lang="fr-FR" sz="1200" kern="50" dirty="0">
                        <a:effectLst/>
                        <a:latin typeface="Times New Roman"/>
                        <a:ea typeface="SimSun"/>
                        <a:cs typeface="Mangal"/>
                      </a:endParaRPr>
                    </a:p>
                  </a:txBody>
                  <a:tcPr marL="40419" marR="40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200" kern="50" dirty="0">
                          <a:effectLst/>
                          <a:latin typeface="Times New Roman"/>
                          <a:ea typeface="SimSun"/>
                          <a:cs typeface="Mangal"/>
                        </a:rPr>
                        <a:t> </a:t>
                      </a:r>
                    </a:p>
                    <a:p>
                      <a:pPr algn="just">
                        <a:lnSpc>
                          <a:spcPct val="115000"/>
                        </a:lnSpc>
                        <a:spcAft>
                          <a:spcPts val="0"/>
                        </a:spcAft>
                      </a:pPr>
                      <a:r>
                        <a:rPr lang="fr-FR" sz="1200" kern="50" dirty="0">
                          <a:effectLst/>
                          <a:latin typeface="Times New Roman"/>
                          <a:ea typeface="SimSun"/>
                          <a:cs typeface="Mangal"/>
                        </a:rPr>
                        <a:t>Pour faciliter l’apprentissage d’un geste:</a:t>
                      </a:r>
                    </a:p>
                    <a:p>
                      <a:pPr algn="just">
                        <a:lnSpc>
                          <a:spcPct val="115000"/>
                        </a:lnSpc>
                        <a:spcAft>
                          <a:spcPts val="0"/>
                        </a:spcAft>
                      </a:pPr>
                      <a:r>
                        <a:rPr lang="fr-FR" sz="1200" kern="50" dirty="0">
                          <a:effectLst/>
                          <a:latin typeface="Times New Roman"/>
                          <a:ea typeface="SimSun"/>
                          <a:cs typeface="Mangal"/>
                        </a:rPr>
                        <a:t>- Eviter la démonstration et l'imitation </a:t>
                      </a:r>
                    </a:p>
                    <a:p>
                      <a:pPr algn="just">
                        <a:lnSpc>
                          <a:spcPct val="115000"/>
                        </a:lnSpc>
                        <a:spcAft>
                          <a:spcPts val="0"/>
                        </a:spcAft>
                      </a:pPr>
                      <a:r>
                        <a:rPr lang="fr-FR" sz="1200" kern="50" dirty="0">
                          <a:effectLst/>
                          <a:latin typeface="Times New Roman"/>
                          <a:ea typeface="SimSun"/>
                          <a:cs typeface="Mangal"/>
                        </a:rPr>
                        <a:t>-Passer par le langage en décomposant le mouvement, verbaliser clairement chaque étape et en utilisant un langage précis.</a:t>
                      </a:r>
                    </a:p>
                    <a:p>
                      <a:pPr algn="just">
                        <a:lnSpc>
                          <a:spcPct val="115000"/>
                        </a:lnSpc>
                        <a:spcAft>
                          <a:spcPts val="0"/>
                        </a:spcAft>
                      </a:pPr>
                      <a:r>
                        <a:rPr lang="fr-FR" sz="1200" kern="50" dirty="0">
                          <a:effectLst/>
                          <a:latin typeface="Times New Roman"/>
                          <a:ea typeface="SimSun"/>
                          <a:cs typeface="Mangal"/>
                        </a:rPr>
                        <a:t> -Décomposer clairement le geste en étape successive ( aucune superposition possible)</a:t>
                      </a:r>
                    </a:p>
                    <a:p>
                      <a:pPr algn="just">
                        <a:lnSpc>
                          <a:spcPct val="115000"/>
                        </a:lnSpc>
                        <a:spcAft>
                          <a:spcPts val="0"/>
                        </a:spcAft>
                      </a:pPr>
                      <a:r>
                        <a:rPr lang="fr-FR" sz="1200" kern="50" dirty="0">
                          <a:effectLst/>
                          <a:latin typeface="Times New Roman"/>
                          <a:ea typeface="SimSun"/>
                          <a:cs typeface="Mangal"/>
                        </a:rPr>
                        <a:t>- Possibilité d'utiliser des comptines qui décrivent précisément la succession des étapes à réaliser.</a:t>
                      </a:r>
                    </a:p>
                    <a:p>
                      <a:pPr algn="just">
                        <a:lnSpc>
                          <a:spcPct val="115000"/>
                        </a:lnSpc>
                        <a:spcAft>
                          <a:spcPts val="0"/>
                        </a:spcAft>
                      </a:pPr>
                      <a:r>
                        <a:rPr lang="fr-FR" sz="1200" kern="50" dirty="0">
                          <a:effectLst/>
                          <a:latin typeface="Times New Roman"/>
                          <a:ea typeface="SimSun"/>
                          <a:cs typeface="Mangal"/>
                        </a:rPr>
                        <a:t>-Contourner, adapter voire éviter certains gestes.</a:t>
                      </a:r>
                    </a:p>
                    <a:p>
                      <a:pPr algn="just">
                        <a:lnSpc>
                          <a:spcPct val="115000"/>
                        </a:lnSpc>
                        <a:spcAft>
                          <a:spcPts val="0"/>
                        </a:spcAft>
                      </a:pPr>
                      <a:r>
                        <a:rPr lang="fr-FR" sz="1200" kern="50" dirty="0">
                          <a:effectLst/>
                          <a:latin typeface="Times New Roman"/>
                          <a:ea typeface="SimSun"/>
                          <a:cs typeface="Mangal"/>
                        </a:rPr>
                        <a:t>-Baliser  l’espace de matériel de couleur et utiliser ce même code sur lui exemple : Droite = vert = pied droit = plot vert d’impulsion…</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Adaptation de l’évaluation : Diminuer la part de la maitrise d’exécution </a:t>
                      </a:r>
                    </a:p>
                  </a:txBody>
                  <a:tcPr marL="40419" marR="40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96048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697451883"/>
              </p:ext>
            </p:extLst>
          </p:nvPr>
        </p:nvGraphicFramePr>
        <p:xfrm>
          <a:off x="1619672" y="1196752"/>
          <a:ext cx="6209030" cy="2313432"/>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Dans les vestiaires </a:t>
                      </a:r>
                      <a:endParaRPr lang="fr-FR" sz="12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200" b="1" kern="50">
                          <a:effectLst/>
                          <a:latin typeface="Times New Roman"/>
                          <a:ea typeface="SimSun"/>
                          <a:cs typeface="Mangal"/>
                        </a:rPr>
                        <a:t>PROBLEMES RENCONTRES</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a:effectLst/>
                          <a:latin typeface="Times New Roman"/>
                          <a:ea typeface="SimSun"/>
                          <a:cs typeface="Mangal"/>
                        </a:rPr>
                        <a:t>ADAPTATIONS ENVISAGEABLES</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fr-FR" sz="1200" kern="50">
                          <a:effectLst/>
                          <a:latin typeface="Times New Roman"/>
                          <a:ea typeface="SimSun"/>
                          <a:cs typeface="Mangal"/>
                        </a:rPr>
                        <a:t> </a:t>
                      </a:r>
                    </a:p>
                    <a:p>
                      <a:pPr algn="just">
                        <a:lnSpc>
                          <a:spcPct val="115000"/>
                        </a:lnSpc>
                        <a:spcAft>
                          <a:spcPts val="0"/>
                        </a:spcAft>
                      </a:pPr>
                      <a:r>
                        <a:rPr lang="fr-FR" sz="1200" kern="50">
                          <a:effectLst/>
                          <a:latin typeface="Times New Roman"/>
                          <a:ea typeface="SimSun"/>
                          <a:cs typeface="Mangal"/>
                        </a:rPr>
                        <a:t>-L'habillage peut être difficile: mettre ses vêtements à l'endroit, fermer boutons et fermeture éclaires, faire les lacets. Il a du mal à retrouver ses affaires, à ranger, à s'organiser. </a:t>
                      </a:r>
                    </a:p>
                    <a:p>
                      <a:pPr algn="just">
                        <a:lnSpc>
                          <a:spcPct val="115000"/>
                        </a:lnSpc>
                        <a:spcAft>
                          <a:spcPts val="0"/>
                        </a:spcAft>
                      </a:pPr>
                      <a:r>
                        <a:rPr lang="fr-FR" sz="1200" kern="50">
                          <a:effectLst/>
                          <a:latin typeface="Times New Roman"/>
                          <a:ea typeface="SimSun"/>
                          <a:cs typeface="Mangal"/>
                        </a:rPr>
                        <a:t>-Les moqueries dans les vestiaires peuvent être source de problèmes.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kern="50" dirty="0">
                          <a:effectLst/>
                          <a:latin typeface="Times New Roman"/>
                          <a:ea typeface="SimSun"/>
                          <a:cs typeface="Mangal"/>
                        </a:rPr>
                        <a:t>- Proposer à l'élève de venir en tenue et d'apporter un tee-shirt de rechange.</a:t>
                      </a:r>
                    </a:p>
                    <a:p>
                      <a:pPr>
                        <a:lnSpc>
                          <a:spcPct val="115000"/>
                        </a:lnSpc>
                        <a:spcAft>
                          <a:spcPts val="0"/>
                        </a:spcAft>
                      </a:pPr>
                      <a:r>
                        <a:rPr lang="fr-FR" sz="1200" kern="50" dirty="0">
                          <a:effectLst/>
                          <a:latin typeface="Times New Roman"/>
                          <a:ea typeface="SimSun"/>
                          <a:cs typeface="Mangal"/>
                        </a:rPr>
                        <a:t>-Venir avec des chaussures à scratch</a:t>
                      </a:r>
                    </a:p>
                    <a:p>
                      <a:pPr>
                        <a:lnSpc>
                          <a:spcPct val="115000"/>
                        </a:lnSpc>
                        <a:spcAft>
                          <a:spcPts val="0"/>
                        </a:spcAft>
                      </a:pPr>
                      <a:r>
                        <a:rPr lang="fr-FR" sz="1200" kern="50" dirty="0">
                          <a:effectLst/>
                          <a:latin typeface="Times New Roman"/>
                          <a:ea typeface="SimSun"/>
                          <a:cs typeface="Mangal"/>
                        </a:rPr>
                        <a:t>-Porter des vêtements faciles à enfiler sans agrafes, ni boutons</a:t>
                      </a:r>
                    </a:p>
                    <a:p>
                      <a:pPr>
                        <a:lnSpc>
                          <a:spcPct val="115000"/>
                        </a:lnSpc>
                        <a:spcAft>
                          <a:spcPts val="0"/>
                        </a:spcAft>
                      </a:pPr>
                      <a:r>
                        <a:rPr lang="fr-FR" sz="1200" kern="50" dirty="0">
                          <a:effectLst/>
                          <a:latin typeface="Times New Roman"/>
                          <a:ea typeface="SimSun"/>
                          <a:cs typeface="Mangal"/>
                        </a:rPr>
                        <a:t>- Mettre une étiquette à l'intérieur du vêtement marquant le dos</a:t>
                      </a:r>
                    </a:p>
                    <a:p>
                      <a:pPr>
                        <a:lnSpc>
                          <a:spcPct val="115000"/>
                        </a:lnSpc>
                        <a:spcAft>
                          <a:spcPts val="1000"/>
                        </a:spcAft>
                      </a:pPr>
                      <a:r>
                        <a:rPr lang="fr-FR" sz="1100" dirty="0">
                          <a:effectLst/>
                          <a:latin typeface="Calibri"/>
                          <a:ea typeface="Calibri"/>
                          <a:cs typeface="Times New Roman"/>
                        </a:rPr>
                        <a:t>- Laisser à l'élève plus de temps que les autres pour se changer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ext uri="{D42A27DB-BD31-4B8C-83A1-F6EECF244321}">
                <p14:modId xmlns="" xmlns:p14="http://schemas.microsoft.com/office/powerpoint/2010/main" val="915871179"/>
              </p:ext>
            </p:extLst>
          </p:nvPr>
        </p:nvGraphicFramePr>
        <p:xfrm>
          <a:off x="1619672" y="3861048"/>
          <a:ext cx="6209030" cy="1962912"/>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Les activités de combat</a:t>
                      </a:r>
                      <a:endParaRPr lang="fr-FR" sz="12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2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200" b="1" kern="50">
                          <a:effectLst/>
                          <a:latin typeface="Times New Roman"/>
                          <a:ea typeface="SimSun"/>
                          <a:cs typeface="Mangal"/>
                        </a:rPr>
                        <a:t>PROBLEMES RENCONTRES</a:t>
                      </a:r>
                      <a:endParaRPr lang="fr-FR" sz="1200" kern="50">
                        <a:effectLst/>
                        <a:latin typeface="Times New Roman"/>
                        <a:ea typeface="SimSun"/>
                        <a:cs typeface="Mangal"/>
                      </a:endParaRPr>
                    </a:p>
                    <a:p>
                      <a:pPr algn="ctr">
                        <a:lnSpc>
                          <a:spcPct val="115000"/>
                        </a:lnSpc>
                        <a:spcAft>
                          <a:spcPts val="0"/>
                        </a:spcAft>
                      </a:pPr>
                      <a:r>
                        <a:rPr lang="fr-FR" sz="12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dirty="0">
                          <a:effectLst/>
                          <a:latin typeface="Times New Roman"/>
                          <a:ea typeface="SimSun"/>
                          <a:cs typeface="Mangal"/>
                        </a:rPr>
                        <a:t>ADAPTATIONS ENVISAGEABLES</a:t>
                      </a:r>
                      <a:endParaRPr lang="fr-FR" sz="12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200" kern="50">
                          <a:effectLst/>
                          <a:latin typeface="Times New Roman"/>
                          <a:ea typeface="SimSun"/>
                          <a:cs typeface="Mangal"/>
                        </a:rPr>
                        <a:t>-Gestion de l’énergie( explosive non contrôlée)</a:t>
                      </a:r>
                    </a:p>
                    <a:p>
                      <a:pPr>
                        <a:lnSpc>
                          <a:spcPct val="115000"/>
                        </a:lnSpc>
                        <a:spcAft>
                          <a:spcPts val="0"/>
                        </a:spcAft>
                      </a:pPr>
                      <a:r>
                        <a:rPr lang="fr-FR" sz="1200" kern="50">
                          <a:effectLst/>
                          <a:latin typeface="Times New Roman"/>
                          <a:ea typeface="SimSun"/>
                          <a:cs typeface="Mangal"/>
                        </a:rPr>
                        <a:t>-Gestion de l’émotion </a:t>
                      </a:r>
                    </a:p>
                    <a:p>
                      <a:pPr>
                        <a:lnSpc>
                          <a:spcPct val="115000"/>
                        </a:lnSpc>
                        <a:spcAft>
                          <a:spcPts val="0"/>
                        </a:spcAft>
                      </a:pPr>
                      <a:r>
                        <a:rPr lang="fr-FR" sz="1200" kern="50">
                          <a:effectLst/>
                          <a:latin typeface="Times New Roman"/>
                          <a:ea typeface="SimSun"/>
                          <a:cs typeface="Mangal"/>
                        </a:rPr>
                        <a:t>-Appréciation des distances / adversaire</a:t>
                      </a:r>
                    </a:p>
                    <a:p>
                      <a:pPr>
                        <a:lnSpc>
                          <a:spcPct val="115000"/>
                        </a:lnSpc>
                        <a:spcAft>
                          <a:spcPts val="0"/>
                        </a:spcAft>
                      </a:pPr>
                      <a:r>
                        <a:rPr lang="fr-FR" sz="1200" kern="50">
                          <a:effectLst/>
                          <a:latin typeface="Times New Roman"/>
                          <a:ea typeface="SimSun"/>
                          <a:cs typeface="Mangal"/>
                        </a:rPr>
                        <a:t>-Risque de blessure de son adversaire</a:t>
                      </a:r>
                    </a:p>
                    <a:p>
                      <a:pPr>
                        <a:lnSpc>
                          <a:spcPct val="115000"/>
                        </a:lnSpc>
                        <a:spcAft>
                          <a:spcPts val="0"/>
                        </a:spcAft>
                      </a:pPr>
                      <a:r>
                        <a:rPr lang="fr-FR" sz="1200" kern="50">
                          <a:effectLst/>
                          <a:latin typeface="Times New Roman"/>
                          <a:ea typeface="SimSun"/>
                          <a:cs typeface="Mangal"/>
                        </a:rPr>
                        <a:t>- Pas de projet d’action, d’anticipation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-Choix d’un adversaire plus fort avec une plus grande maitrise</a:t>
                      </a:r>
                    </a:p>
                    <a:p>
                      <a:pPr>
                        <a:lnSpc>
                          <a:spcPct val="115000"/>
                        </a:lnSpc>
                        <a:spcAft>
                          <a:spcPts val="1000"/>
                        </a:spcAft>
                      </a:pPr>
                      <a:r>
                        <a:rPr lang="fr-FR" sz="1100" dirty="0">
                          <a:effectLst/>
                          <a:latin typeface="Calibri"/>
                          <a:ea typeface="Calibri"/>
                          <a:cs typeface="Times New Roman"/>
                        </a:rPr>
                        <a:t>- Verbaliser les étapes</a:t>
                      </a:r>
                    </a:p>
                    <a:p>
                      <a:pPr>
                        <a:lnSpc>
                          <a:spcPct val="115000"/>
                        </a:lnSpc>
                        <a:spcAft>
                          <a:spcPts val="1000"/>
                        </a:spcAft>
                      </a:pPr>
                      <a:r>
                        <a:rPr lang="fr-FR" sz="1100" dirty="0">
                          <a:effectLst/>
                          <a:latin typeface="Calibri"/>
                          <a:ea typeface="Calibri"/>
                          <a:cs typeface="Times New Roman"/>
                        </a:rPr>
                        <a:t>-Décomposer le mouvement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3737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3960221333"/>
              </p:ext>
            </p:extLst>
          </p:nvPr>
        </p:nvGraphicFramePr>
        <p:xfrm>
          <a:off x="1547664" y="1340768"/>
          <a:ext cx="6209030" cy="3793998"/>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a:solidFill>
                            <a:srgbClr val="FF0000"/>
                          </a:solidFill>
                          <a:effectLst/>
                          <a:latin typeface="Times New Roman"/>
                          <a:ea typeface="SimSun"/>
                          <a:cs typeface="Mangal"/>
                        </a:rPr>
                        <a:t>Les  jeux sportifs collectifs</a:t>
                      </a:r>
                      <a:endParaRPr lang="fr-FR" sz="1200" kern="50">
                        <a:effectLst/>
                        <a:latin typeface="Times New Roman"/>
                        <a:ea typeface="SimSun"/>
                        <a:cs typeface="Mangal"/>
                      </a:endParaRPr>
                    </a:p>
                    <a:p>
                      <a:pPr algn="ctr">
                        <a:lnSpc>
                          <a:spcPct val="115000"/>
                        </a:lnSpc>
                        <a:spcAft>
                          <a:spcPts val="0"/>
                        </a:spcAft>
                      </a:pPr>
                      <a:r>
                        <a:rPr lang="fr-FR" sz="14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200" b="1" kern="50">
                          <a:effectLst/>
                          <a:latin typeface="Times New Roman"/>
                          <a:ea typeface="SimSun"/>
                          <a:cs typeface="Mangal"/>
                        </a:rPr>
                        <a:t>PROBLEMES RENCONTRES</a:t>
                      </a:r>
                      <a:endParaRPr lang="fr-FR" sz="1200" kern="50">
                        <a:effectLst/>
                        <a:latin typeface="Times New Roman"/>
                        <a:ea typeface="SimSun"/>
                        <a:cs typeface="Mangal"/>
                      </a:endParaRPr>
                    </a:p>
                    <a:p>
                      <a:pPr algn="ctr">
                        <a:lnSpc>
                          <a:spcPct val="115000"/>
                        </a:lnSpc>
                        <a:spcAft>
                          <a:spcPts val="0"/>
                        </a:spcAft>
                      </a:pPr>
                      <a:r>
                        <a:rPr lang="fr-FR" sz="12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a:effectLst/>
                          <a:latin typeface="Times New Roman"/>
                          <a:ea typeface="SimSun"/>
                          <a:cs typeface="Mangal"/>
                        </a:rPr>
                        <a:t>ADAPTATIONS ENVISAGEABLES</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200" kern="50">
                          <a:effectLst/>
                          <a:latin typeface="Times New Roman"/>
                          <a:ea typeface="SimSun"/>
                          <a:cs typeface="Mangal"/>
                        </a:rPr>
                        <a:t>-A repérer le sens de la cible</a:t>
                      </a:r>
                    </a:p>
                    <a:p>
                      <a:pPr>
                        <a:lnSpc>
                          <a:spcPct val="115000"/>
                        </a:lnSpc>
                        <a:spcAft>
                          <a:spcPts val="0"/>
                        </a:spcAft>
                      </a:pPr>
                      <a:r>
                        <a:rPr lang="fr-FR" sz="1200" kern="50">
                          <a:effectLst/>
                          <a:latin typeface="Times New Roman"/>
                          <a:ea typeface="SimSun"/>
                          <a:cs typeface="Mangal"/>
                        </a:rPr>
                        <a:t>-La rapidité du jeu</a:t>
                      </a:r>
                    </a:p>
                    <a:p>
                      <a:pPr>
                        <a:lnSpc>
                          <a:spcPct val="115000"/>
                        </a:lnSpc>
                        <a:spcAft>
                          <a:spcPts val="0"/>
                        </a:spcAft>
                      </a:pPr>
                      <a:r>
                        <a:rPr lang="fr-FR" sz="1200" kern="50">
                          <a:effectLst/>
                          <a:latin typeface="Times New Roman"/>
                          <a:ea typeface="SimSun"/>
                          <a:cs typeface="Mangal"/>
                        </a:rPr>
                        <a:t>-Le dribble </a:t>
                      </a:r>
                    </a:p>
                    <a:p>
                      <a:pPr>
                        <a:lnSpc>
                          <a:spcPct val="115000"/>
                        </a:lnSpc>
                        <a:spcAft>
                          <a:spcPts val="0"/>
                        </a:spcAft>
                      </a:pPr>
                      <a:r>
                        <a:rPr lang="fr-FR" sz="1200" kern="50">
                          <a:effectLst/>
                          <a:latin typeface="Times New Roman"/>
                          <a:ea typeface="SimSun"/>
                          <a:cs typeface="Mangal"/>
                        </a:rPr>
                        <a:t>-Le contact avec les adversaires ou partenaires (le freinage est difficile car non anticipé !)</a:t>
                      </a:r>
                    </a:p>
                    <a:p>
                      <a:pPr>
                        <a:lnSpc>
                          <a:spcPct val="115000"/>
                        </a:lnSpc>
                        <a:spcAft>
                          <a:spcPts val="0"/>
                        </a:spcAft>
                      </a:pPr>
                      <a:r>
                        <a:rPr lang="fr-FR" sz="1200" kern="50">
                          <a:effectLst/>
                          <a:latin typeface="Times New Roman"/>
                          <a:ea typeface="SimSun"/>
                          <a:cs typeface="Mangal"/>
                        </a:rPr>
                        <a:t>-Attention aux lunettes de vue !</a:t>
                      </a:r>
                    </a:p>
                    <a:p>
                      <a:pPr>
                        <a:lnSpc>
                          <a:spcPct val="115000"/>
                        </a:lnSpc>
                        <a:spcAft>
                          <a:spcPts val="0"/>
                        </a:spcAft>
                      </a:pPr>
                      <a:r>
                        <a:rPr lang="fr-FR" sz="1200" kern="50">
                          <a:effectLst/>
                          <a:latin typeface="Times New Roman"/>
                          <a:ea typeface="SimSun"/>
                          <a:cs typeface="Mangal"/>
                        </a:rPr>
                        <a:t>-La vision centrale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-Privilégier les tirs et les passes à l’arrêt</a:t>
                      </a:r>
                    </a:p>
                    <a:p>
                      <a:pPr>
                        <a:lnSpc>
                          <a:spcPct val="115000"/>
                        </a:lnSpc>
                        <a:spcAft>
                          <a:spcPts val="1000"/>
                        </a:spcAft>
                      </a:pPr>
                      <a:r>
                        <a:rPr lang="fr-FR" sz="1100" dirty="0">
                          <a:effectLst/>
                          <a:latin typeface="Calibri"/>
                          <a:ea typeface="Calibri"/>
                          <a:cs typeface="Times New Roman"/>
                        </a:rPr>
                        <a:t>-Matérialiser les limites du terrain , les cibles  de couleur</a:t>
                      </a:r>
                    </a:p>
                    <a:p>
                      <a:pPr>
                        <a:lnSpc>
                          <a:spcPct val="115000"/>
                        </a:lnSpc>
                        <a:spcAft>
                          <a:spcPts val="1000"/>
                        </a:spcAft>
                      </a:pPr>
                      <a:r>
                        <a:rPr lang="fr-FR" sz="1100" dirty="0">
                          <a:effectLst/>
                          <a:latin typeface="Calibri"/>
                          <a:ea typeface="Calibri"/>
                          <a:cs typeface="Times New Roman"/>
                        </a:rPr>
                        <a:t>-Privilégier l’</a:t>
                      </a:r>
                      <a:r>
                        <a:rPr lang="fr-FR" sz="1100" dirty="0" err="1">
                          <a:effectLst/>
                          <a:latin typeface="Calibri"/>
                          <a:ea typeface="Calibri"/>
                          <a:cs typeface="Times New Roman"/>
                        </a:rPr>
                        <a:t>ultimate</a:t>
                      </a:r>
                      <a:r>
                        <a:rPr lang="fr-FR" sz="1100" dirty="0">
                          <a:effectLst/>
                          <a:latin typeface="Calibri"/>
                          <a:ea typeface="Calibri"/>
                          <a:cs typeface="Times New Roman"/>
                        </a:rPr>
                        <a:t> ou JSC sans dribble, les passes avec rebond</a:t>
                      </a:r>
                    </a:p>
                    <a:p>
                      <a:pPr>
                        <a:lnSpc>
                          <a:spcPct val="115000"/>
                        </a:lnSpc>
                        <a:spcAft>
                          <a:spcPts val="1000"/>
                        </a:spcAft>
                      </a:pPr>
                      <a:r>
                        <a:rPr lang="fr-FR" sz="1100" dirty="0">
                          <a:effectLst/>
                          <a:latin typeface="Calibri"/>
                          <a:ea typeface="Calibri"/>
                          <a:cs typeface="Times New Roman"/>
                        </a:rPr>
                        <a:t>-Donner du temps pour faire le bon choix exemple : joueur invulnérable ( sans défenseur)</a:t>
                      </a:r>
                    </a:p>
                    <a:p>
                      <a:pPr>
                        <a:lnSpc>
                          <a:spcPct val="115000"/>
                        </a:lnSpc>
                        <a:spcAft>
                          <a:spcPts val="1000"/>
                        </a:spcAft>
                      </a:pPr>
                      <a:r>
                        <a:rPr lang="fr-FR" sz="1100" dirty="0">
                          <a:effectLst/>
                          <a:latin typeface="Calibri"/>
                          <a:ea typeface="Calibri"/>
                          <a:cs typeface="Times New Roman"/>
                        </a:rPr>
                        <a:t>-Jeux en effectif réduit en groupe homogène</a:t>
                      </a:r>
                    </a:p>
                    <a:p>
                      <a:pPr marL="38100">
                        <a:lnSpc>
                          <a:spcPct val="115000"/>
                        </a:lnSpc>
                        <a:spcAft>
                          <a:spcPts val="1000"/>
                        </a:spcAft>
                      </a:pPr>
                      <a:r>
                        <a:rPr lang="fr-FR" sz="1100" dirty="0">
                          <a:effectLst/>
                          <a:latin typeface="Calibri"/>
                          <a:ea typeface="Calibri"/>
                          <a:cs typeface="Times New Roman"/>
                        </a:rPr>
                        <a:t>- Travail en couloir, laisser une zone libre de déplacement</a:t>
                      </a:r>
                    </a:p>
                    <a:p>
                      <a:pPr>
                        <a:lnSpc>
                          <a:spcPct val="115000"/>
                        </a:lnSpc>
                        <a:spcAft>
                          <a:spcPts val="1000"/>
                        </a:spcAft>
                      </a:pPr>
                      <a:r>
                        <a:rPr lang="fr-FR" sz="1100" dirty="0">
                          <a:effectLst/>
                          <a:latin typeface="Calibri"/>
                          <a:ea typeface="Calibri"/>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11867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21055724"/>
              </p:ext>
            </p:extLst>
          </p:nvPr>
        </p:nvGraphicFramePr>
        <p:xfrm>
          <a:off x="1691680" y="260648"/>
          <a:ext cx="5328592" cy="6105236"/>
        </p:xfrm>
        <a:graphic>
          <a:graphicData uri="http://schemas.openxmlformats.org/drawingml/2006/table">
            <a:tbl>
              <a:tblPr/>
              <a:tblGrid>
                <a:gridCol w="2664296"/>
                <a:gridCol w="2664296"/>
              </a:tblGrid>
              <a:tr h="488601">
                <a:tc gridSpan="2">
                  <a:txBody>
                    <a:bodyPr/>
                    <a:lstStyle/>
                    <a:p>
                      <a:pPr algn="ctr">
                        <a:lnSpc>
                          <a:spcPct val="115000"/>
                        </a:lnSpc>
                        <a:spcAft>
                          <a:spcPts val="0"/>
                        </a:spcAft>
                      </a:pPr>
                      <a:r>
                        <a:rPr lang="fr-FR" sz="1200" b="1" kern="50" dirty="0">
                          <a:solidFill>
                            <a:srgbClr val="FF0000"/>
                          </a:solidFill>
                          <a:effectLst/>
                          <a:latin typeface="Times New Roman" panose="02020603050405020304" pitchFamily="18" charset="0"/>
                          <a:ea typeface="SimSun"/>
                          <a:cs typeface="Times New Roman" panose="02020603050405020304" pitchFamily="18" charset="0"/>
                        </a:rPr>
                        <a:t>Les activités athlétiques</a:t>
                      </a:r>
                      <a:endParaRPr lang="fr-FR" sz="1200" kern="50" dirty="0">
                        <a:effectLst/>
                        <a:latin typeface="Times New Roman" panose="02020603050405020304" pitchFamily="18" charset="0"/>
                        <a:ea typeface="SimSun"/>
                        <a:cs typeface="Times New Roman" panose="02020603050405020304" pitchFamily="18" charset="0"/>
                      </a:endParaRPr>
                    </a:p>
                    <a:p>
                      <a:pPr algn="ctr">
                        <a:lnSpc>
                          <a:spcPct val="115000"/>
                        </a:lnSpc>
                        <a:spcAft>
                          <a:spcPts val="0"/>
                        </a:spcAft>
                      </a:pPr>
                      <a:r>
                        <a:rPr lang="fr-FR" sz="1200" b="1" kern="50" dirty="0">
                          <a:effectLst/>
                          <a:latin typeface="Times New Roman" panose="02020603050405020304" pitchFamily="18" charset="0"/>
                          <a:ea typeface="SimSun"/>
                          <a:cs typeface="Times New Roman" panose="02020603050405020304" pitchFamily="18" charset="0"/>
                        </a:rPr>
                        <a:t> </a:t>
                      </a:r>
                      <a:endParaRPr lang="fr-FR" sz="1200" kern="50" dirty="0">
                        <a:effectLst/>
                        <a:latin typeface="Times New Roman" panose="02020603050405020304" pitchFamily="18" charset="0"/>
                        <a:ea typeface="SimSun"/>
                        <a:cs typeface="Times New Roman" panose="02020603050405020304" pitchFamily="18" charset="0"/>
                      </a:endParaRP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06169">
                <a:tc>
                  <a:txBody>
                    <a:bodyPr/>
                    <a:lstStyle/>
                    <a:p>
                      <a:pPr algn="ctr">
                        <a:lnSpc>
                          <a:spcPct val="115000"/>
                        </a:lnSpc>
                        <a:spcAft>
                          <a:spcPts val="0"/>
                        </a:spcAft>
                      </a:pPr>
                      <a:r>
                        <a:rPr lang="fr-FR" sz="1200" b="1" kern="50" dirty="0">
                          <a:effectLst/>
                          <a:latin typeface="Times New Roman" panose="02020603050405020304" pitchFamily="18" charset="0"/>
                          <a:ea typeface="SimSun"/>
                          <a:cs typeface="Times New Roman" panose="02020603050405020304" pitchFamily="18" charset="0"/>
                        </a:rPr>
                        <a:t>PROBLEMES RENCONTRES</a:t>
                      </a:r>
                      <a:endParaRPr lang="fr-FR" sz="1200" kern="50" dirty="0">
                        <a:effectLst/>
                        <a:latin typeface="Times New Roman" panose="02020603050405020304" pitchFamily="18" charset="0"/>
                        <a:ea typeface="SimSun"/>
                        <a:cs typeface="Times New Roman" panose="02020603050405020304" pitchFamily="18" charset="0"/>
                      </a:endParaRPr>
                    </a:p>
                    <a:p>
                      <a:pPr algn="ctr">
                        <a:lnSpc>
                          <a:spcPct val="115000"/>
                        </a:lnSpc>
                        <a:spcAft>
                          <a:spcPts val="0"/>
                        </a:spcAft>
                      </a:pPr>
                      <a:r>
                        <a:rPr lang="fr-FR" sz="1200" b="1" kern="50" dirty="0">
                          <a:effectLst/>
                          <a:latin typeface="Times New Roman" panose="02020603050405020304" pitchFamily="18" charset="0"/>
                          <a:ea typeface="SimSun"/>
                          <a:cs typeface="Times New Roman" panose="02020603050405020304" pitchFamily="18" charset="0"/>
                        </a:rPr>
                        <a:t> </a:t>
                      </a:r>
                      <a:endParaRPr lang="fr-FR" sz="1200" kern="50" dirty="0">
                        <a:effectLst/>
                        <a:latin typeface="Times New Roman" panose="02020603050405020304" pitchFamily="18" charset="0"/>
                        <a:ea typeface="SimSun"/>
                        <a:cs typeface="Times New Roman" panose="02020603050405020304" pitchFamily="18" charset="0"/>
                      </a:endParaRP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dirty="0">
                          <a:effectLst/>
                          <a:latin typeface="Times New Roman" panose="02020603050405020304" pitchFamily="18" charset="0"/>
                          <a:ea typeface="SimSun"/>
                          <a:cs typeface="Times New Roman" panose="02020603050405020304" pitchFamily="18" charset="0"/>
                        </a:rPr>
                        <a:t>ADAPTATIONS ENVISAGEABLES</a:t>
                      </a:r>
                      <a:endParaRPr lang="fr-FR" sz="1200" kern="50" dirty="0">
                        <a:effectLst/>
                        <a:latin typeface="Times New Roman" panose="02020603050405020304" pitchFamily="18" charset="0"/>
                        <a:ea typeface="SimSun"/>
                        <a:cs typeface="Times New Roman" panose="02020603050405020304" pitchFamily="18" charset="0"/>
                      </a:endParaRP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9686">
                <a:tc>
                  <a:txBody>
                    <a:bodyPr/>
                    <a:lstStyle/>
                    <a:p>
                      <a:pPr>
                        <a:lnSpc>
                          <a:spcPct val="115000"/>
                        </a:lnSpc>
                        <a:spcAft>
                          <a:spcPts val="0"/>
                        </a:spcAft>
                      </a:pPr>
                      <a:r>
                        <a:rPr lang="fr-FR" sz="1000" b="1" kern="50" dirty="0">
                          <a:effectLst/>
                          <a:latin typeface="Times New Roman" panose="02020603050405020304" pitchFamily="18" charset="0"/>
                          <a:ea typeface="SimSun"/>
                          <a:cs typeface="Times New Roman" panose="02020603050405020304" pitchFamily="18" charset="0"/>
                        </a:rPr>
                        <a:t>	</a:t>
                      </a:r>
                      <a:r>
                        <a:rPr lang="fr-FR" sz="1000" b="1" u="sng" kern="50" dirty="0">
                          <a:effectLst/>
                          <a:latin typeface="Times New Roman" panose="02020603050405020304" pitchFamily="18" charset="0"/>
                          <a:ea typeface="SimSun"/>
                          <a:cs typeface="Times New Roman" panose="02020603050405020304" pitchFamily="18" charset="0"/>
                        </a:rPr>
                        <a:t>En course</a:t>
                      </a:r>
                      <a:endParaRPr lang="fr-FR" sz="1000" kern="50" dirty="0">
                        <a:effectLst/>
                        <a:latin typeface="Times New Roman" panose="02020603050405020304" pitchFamily="18" charset="0"/>
                        <a:ea typeface="SimSun"/>
                        <a:cs typeface="Times New Roman" panose="02020603050405020304" pitchFamily="18" charset="0"/>
                      </a:endParaRP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-Non prise en compte de la notion d'espace </a:t>
                      </a: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-Peut ne pas rester dans son couloir et croiser les courses de ses camarades</a:t>
                      </a: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-Risque de chute.</a:t>
                      </a: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b="1" dirty="0">
                          <a:effectLst/>
                          <a:latin typeface="Times New Roman" panose="02020603050405020304" pitchFamily="18" charset="0"/>
                          <a:ea typeface="Calibri"/>
                          <a:cs typeface="Times New Roman" panose="02020603050405020304" pitchFamily="18" charset="0"/>
                        </a:rPr>
                        <a:t>-D’une manière générale, mettre des repères de couleurs sur les chaussures et ou les mains pour la latéralisation et utiliser ce même code pour le matériel.</a:t>
                      </a:r>
                      <a:endParaRPr lang="fr-FR" sz="1000" dirty="0">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fr-FR" sz="1000" dirty="0">
                          <a:effectLst/>
                          <a:latin typeface="Times New Roman" panose="02020603050405020304" pitchFamily="18" charset="0"/>
                          <a:ea typeface="Calibri"/>
                          <a:cs typeface="Times New Roman" panose="02020603050405020304" pitchFamily="18" charset="0"/>
                        </a:rPr>
                        <a:t>-Baliser les couloirs avec des plots. </a:t>
                      </a:r>
                    </a:p>
                    <a:p>
                      <a:pPr>
                        <a:lnSpc>
                          <a:spcPct val="115000"/>
                        </a:lnSpc>
                        <a:spcAft>
                          <a:spcPts val="1000"/>
                        </a:spcAft>
                      </a:pPr>
                      <a:r>
                        <a:rPr lang="fr-FR" sz="1000" dirty="0">
                          <a:effectLst/>
                          <a:latin typeface="Times New Roman" panose="02020603050405020304" pitchFamily="18" charset="0"/>
                          <a:ea typeface="Calibri"/>
                          <a:cs typeface="Times New Roman" panose="02020603050405020304" pitchFamily="18" charset="0"/>
                        </a:rPr>
                        <a:t>-Baliser la ligne de départ par des plots verts et la ligne d'arrivée par des plots rouges</a:t>
                      </a: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-Multiplier les repères visuels et auditifs des départs en 3 temps avec des actions différentes.</a:t>
                      </a: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 </a:t>
                      </a:r>
                    </a:p>
                    <a:p>
                      <a:pPr>
                        <a:lnSpc>
                          <a:spcPct val="115000"/>
                        </a:lnSpc>
                        <a:spcAft>
                          <a:spcPts val="0"/>
                        </a:spcAft>
                      </a:pPr>
                      <a:r>
                        <a:rPr lang="fr-FR" sz="1000" b="1" u="sng" kern="50" dirty="0">
                          <a:effectLst/>
                          <a:latin typeface="Times New Roman" panose="02020603050405020304" pitchFamily="18" charset="0"/>
                          <a:ea typeface="SimSun"/>
                          <a:cs typeface="Times New Roman" panose="02020603050405020304" pitchFamily="18" charset="0"/>
                        </a:rPr>
                        <a:t>-Haies:</a:t>
                      </a:r>
                      <a:r>
                        <a:rPr lang="fr-FR" sz="1000" kern="50" dirty="0">
                          <a:effectLst/>
                          <a:latin typeface="Times New Roman" panose="02020603050405020304" pitchFamily="18" charset="0"/>
                          <a:ea typeface="SimSun"/>
                          <a:cs typeface="Times New Roman" panose="02020603050405020304" pitchFamily="18" charset="0"/>
                        </a:rPr>
                        <a:t> Mettre des haies basses et matérialiser à la craie la zone d'impulsion.</a:t>
                      </a: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 </a:t>
                      </a:r>
                    </a:p>
                    <a:p>
                      <a:pPr>
                        <a:lnSpc>
                          <a:spcPct val="115000"/>
                        </a:lnSpc>
                        <a:spcAft>
                          <a:spcPts val="0"/>
                        </a:spcAft>
                      </a:pPr>
                      <a:r>
                        <a:rPr lang="fr-FR" sz="1000" b="1" u="sng" kern="50" dirty="0">
                          <a:effectLst/>
                          <a:latin typeface="Times New Roman" panose="02020603050405020304" pitchFamily="18" charset="0"/>
                          <a:ea typeface="SimSun"/>
                          <a:cs typeface="Times New Roman" panose="02020603050405020304" pitchFamily="18" charset="0"/>
                        </a:rPr>
                        <a:t>-Relais :</a:t>
                      </a:r>
                      <a:r>
                        <a:rPr lang="fr-FR" sz="1000" kern="50" dirty="0">
                          <a:effectLst/>
                          <a:latin typeface="Times New Roman" panose="02020603050405020304" pitchFamily="18" charset="0"/>
                          <a:ea typeface="SimSun"/>
                          <a:cs typeface="Times New Roman" panose="02020603050405020304" pitchFamily="18" charset="0"/>
                        </a:rPr>
                        <a:t> Pour le début de la zone de transmission, mettre un plot vert et pour la fin un plot rouge</a:t>
                      </a:r>
                      <a:r>
                        <a:rPr lang="fr-FR" sz="1000" kern="50" dirty="0" smtClean="0">
                          <a:effectLst/>
                          <a:latin typeface="Times New Roman" panose="02020603050405020304" pitchFamily="18" charset="0"/>
                          <a:ea typeface="SimSun"/>
                          <a:cs typeface="Times New Roman" panose="02020603050405020304" pitchFamily="18" charset="0"/>
                        </a:rPr>
                        <a:t>.</a:t>
                      </a:r>
                      <a:r>
                        <a:rPr lang="fr-FR" sz="1000" dirty="0">
                          <a:effectLst/>
                          <a:latin typeface="Times New Roman" panose="02020603050405020304" pitchFamily="18" charset="0"/>
                          <a:ea typeface="Calibri"/>
                          <a:cs typeface="Times New Roman" panose="02020603050405020304" pitchFamily="18" charset="0"/>
                        </a:rPr>
                        <a:t> </a:t>
                      </a: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218">
                <a:tc>
                  <a:txBody>
                    <a:bodyPr/>
                    <a:lstStyle/>
                    <a:p>
                      <a:pPr>
                        <a:lnSpc>
                          <a:spcPct val="115000"/>
                        </a:lnSpc>
                        <a:spcAft>
                          <a:spcPts val="0"/>
                        </a:spcAft>
                      </a:pPr>
                      <a:r>
                        <a:rPr lang="fr-FR" sz="1000" b="1" kern="50" dirty="0">
                          <a:effectLst/>
                          <a:latin typeface="Times New Roman" panose="02020603050405020304" pitchFamily="18" charset="0"/>
                          <a:ea typeface="SimSun"/>
                          <a:cs typeface="Times New Roman" panose="02020603050405020304" pitchFamily="18" charset="0"/>
                        </a:rPr>
                        <a:t>       </a:t>
                      </a:r>
                      <a:r>
                        <a:rPr lang="fr-FR" sz="1000" b="1" u="sng" kern="50" dirty="0">
                          <a:effectLst/>
                          <a:latin typeface="Times New Roman" panose="02020603050405020304" pitchFamily="18" charset="0"/>
                          <a:ea typeface="SimSun"/>
                          <a:cs typeface="Times New Roman" panose="02020603050405020304" pitchFamily="18" charset="0"/>
                        </a:rPr>
                        <a:t> En lancer </a:t>
                      </a:r>
                      <a:endParaRPr lang="fr-FR" sz="1000" kern="50" dirty="0">
                        <a:effectLst/>
                        <a:latin typeface="Times New Roman" panose="02020603050405020304" pitchFamily="18" charset="0"/>
                        <a:ea typeface="SimSun"/>
                        <a:cs typeface="Times New Roman" panose="02020603050405020304" pitchFamily="18" charset="0"/>
                      </a:endParaRP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-L'engin peut être envoyé dans n'importe quelle direction et blesser ses camarades.</a:t>
                      </a: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-Bien baliser la zone de lancer et les zones de sécurité</a:t>
                      </a:r>
                    </a:p>
                    <a:p>
                      <a:pPr>
                        <a:lnSpc>
                          <a:spcPct val="115000"/>
                        </a:lnSpc>
                        <a:spcAft>
                          <a:spcPts val="1000"/>
                        </a:spcAft>
                      </a:pPr>
                      <a:r>
                        <a:rPr lang="fr-FR" sz="1000" dirty="0">
                          <a:effectLst/>
                          <a:latin typeface="Times New Roman" panose="02020603050405020304" pitchFamily="18" charset="0"/>
                          <a:ea typeface="Calibri"/>
                          <a:cs typeface="Times New Roman" panose="02020603050405020304" pitchFamily="18" charset="0"/>
                        </a:rPr>
                        <a:t>-Donner une priorité à la phase d'envol de l'engin.</a:t>
                      </a:r>
                    </a:p>
                    <a:p>
                      <a:pPr>
                        <a:lnSpc>
                          <a:spcPct val="115000"/>
                        </a:lnSpc>
                        <a:spcAft>
                          <a:spcPts val="1000"/>
                        </a:spcAft>
                      </a:pPr>
                      <a:r>
                        <a:rPr lang="fr-FR" sz="1000" dirty="0">
                          <a:effectLst/>
                          <a:latin typeface="Times New Roman" panose="02020603050405020304" pitchFamily="18" charset="0"/>
                          <a:ea typeface="Calibri"/>
                          <a:cs typeface="Times New Roman" panose="02020603050405020304" pitchFamily="18" charset="0"/>
                        </a:rPr>
                        <a:t>- Diminuer la coordination lors de la phase d'élan (pas de rotation, pas de pas croisés)</a:t>
                      </a: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107">
                <a:tc>
                  <a:txBody>
                    <a:bodyPr/>
                    <a:lstStyle/>
                    <a:p>
                      <a:pPr>
                        <a:lnSpc>
                          <a:spcPct val="115000"/>
                        </a:lnSpc>
                        <a:spcAft>
                          <a:spcPts val="0"/>
                        </a:spcAft>
                      </a:pPr>
                      <a:r>
                        <a:rPr lang="fr-FR" sz="1000" b="1" kern="50">
                          <a:effectLst/>
                          <a:latin typeface="Times New Roman" panose="02020603050405020304" pitchFamily="18" charset="0"/>
                          <a:ea typeface="SimSun"/>
                          <a:cs typeface="Times New Roman" panose="02020603050405020304" pitchFamily="18" charset="0"/>
                        </a:rPr>
                        <a:t>         </a:t>
                      </a:r>
                      <a:r>
                        <a:rPr lang="fr-FR" sz="1000" b="1" u="sng" kern="50">
                          <a:effectLst/>
                          <a:latin typeface="Times New Roman" panose="02020603050405020304" pitchFamily="18" charset="0"/>
                          <a:ea typeface="SimSun"/>
                          <a:cs typeface="Times New Roman" panose="02020603050405020304" pitchFamily="18" charset="0"/>
                        </a:rPr>
                        <a:t>En saut</a:t>
                      </a:r>
                      <a:endParaRPr lang="fr-FR" sz="1000" kern="50">
                        <a:effectLst/>
                        <a:latin typeface="Times New Roman" panose="02020603050405020304" pitchFamily="18" charset="0"/>
                        <a:ea typeface="SimSun"/>
                        <a:cs typeface="Times New Roman" panose="02020603050405020304" pitchFamily="18" charset="0"/>
                      </a:endParaRPr>
                    </a:p>
                    <a:p>
                      <a:pPr>
                        <a:lnSpc>
                          <a:spcPct val="115000"/>
                        </a:lnSpc>
                        <a:spcAft>
                          <a:spcPts val="0"/>
                        </a:spcAft>
                      </a:pPr>
                      <a:r>
                        <a:rPr lang="fr-FR" sz="1000" b="1" kern="50">
                          <a:effectLst/>
                          <a:latin typeface="Times New Roman" panose="02020603050405020304" pitchFamily="18" charset="0"/>
                          <a:ea typeface="SimSun"/>
                          <a:cs typeface="Times New Roman" panose="02020603050405020304" pitchFamily="18" charset="0"/>
                        </a:rPr>
                        <a:t>-</a:t>
                      </a:r>
                      <a:r>
                        <a:rPr lang="fr-FR" sz="1000" kern="50">
                          <a:effectLst/>
                          <a:latin typeface="Times New Roman" panose="02020603050405020304" pitchFamily="18" charset="0"/>
                          <a:ea typeface="SimSun"/>
                          <a:cs typeface="Times New Roman" panose="02020603050405020304" pitchFamily="18" charset="0"/>
                        </a:rPr>
                        <a:t>Latéralisation</a:t>
                      </a:r>
                    </a:p>
                    <a:p>
                      <a:pPr>
                        <a:lnSpc>
                          <a:spcPct val="115000"/>
                        </a:lnSpc>
                        <a:spcAft>
                          <a:spcPts val="0"/>
                        </a:spcAft>
                      </a:pPr>
                      <a:r>
                        <a:rPr lang="fr-FR" sz="1000" kern="50">
                          <a:effectLst/>
                          <a:latin typeface="Times New Roman" panose="02020603050405020304" pitchFamily="18" charset="0"/>
                          <a:ea typeface="SimSun"/>
                          <a:cs typeface="Times New Roman" panose="02020603050405020304" pitchFamily="18" charset="0"/>
                        </a:rPr>
                        <a:t>-Pré impulsion</a:t>
                      </a:r>
                    </a:p>
                    <a:p>
                      <a:pPr>
                        <a:lnSpc>
                          <a:spcPct val="115000"/>
                        </a:lnSpc>
                        <a:spcAft>
                          <a:spcPts val="0"/>
                        </a:spcAft>
                      </a:pPr>
                      <a:r>
                        <a:rPr lang="fr-FR" sz="1000" kern="50">
                          <a:effectLst/>
                          <a:latin typeface="Times New Roman" panose="02020603050405020304" pitchFamily="18" charset="0"/>
                          <a:ea typeface="SimSun"/>
                          <a:cs typeface="Times New Roman" panose="02020603050405020304" pitchFamily="18" charset="0"/>
                        </a:rPr>
                        <a:t>-Enchainement d’action</a:t>
                      </a: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-Faire coïncider les couleurs du matériel utilisé avec les repères de couleur sur l’élève.</a:t>
                      </a:r>
                    </a:p>
                    <a:p>
                      <a:pPr>
                        <a:lnSpc>
                          <a:spcPct val="115000"/>
                        </a:lnSpc>
                        <a:spcAft>
                          <a:spcPts val="0"/>
                        </a:spcAft>
                      </a:pPr>
                      <a:r>
                        <a:rPr lang="fr-FR" sz="1000" kern="50" dirty="0">
                          <a:effectLst/>
                          <a:latin typeface="Times New Roman" panose="02020603050405020304" pitchFamily="18" charset="0"/>
                          <a:ea typeface="SimSun"/>
                          <a:cs typeface="Times New Roman" panose="02020603050405020304" pitchFamily="18" charset="0"/>
                        </a:rPr>
                        <a:t>-priorité à la phase d’envol quelque soit la réception et l’impulsion</a:t>
                      </a:r>
                    </a:p>
                  </a:txBody>
                  <a:tcPr marL="28842" marR="28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60438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931972681"/>
              </p:ext>
            </p:extLst>
          </p:nvPr>
        </p:nvGraphicFramePr>
        <p:xfrm>
          <a:off x="1043608" y="188641"/>
          <a:ext cx="6480720" cy="6033008"/>
        </p:xfrm>
        <a:graphic>
          <a:graphicData uri="http://schemas.openxmlformats.org/drawingml/2006/table">
            <a:tbl>
              <a:tblPr/>
              <a:tblGrid>
                <a:gridCol w="3240360"/>
                <a:gridCol w="3240360"/>
              </a:tblGrid>
              <a:tr h="369165">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Les activités aquatiques</a:t>
                      </a:r>
                      <a:endParaRPr lang="fr-FR" sz="14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400" kern="50" dirty="0">
                        <a:effectLst/>
                        <a:latin typeface="Times New Roman"/>
                        <a:ea typeface="SimSun"/>
                        <a:cs typeface="Mangal"/>
                      </a:endParaRPr>
                    </a:p>
                  </a:txBody>
                  <a:tcPr marL="34866" marR="34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15889">
                <a:tc>
                  <a:txBody>
                    <a:bodyPr/>
                    <a:lstStyle/>
                    <a:p>
                      <a:pPr algn="ctr">
                        <a:lnSpc>
                          <a:spcPct val="115000"/>
                        </a:lnSpc>
                        <a:spcAft>
                          <a:spcPts val="0"/>
                        </a:spcAft>
                      </a:pPr>
                      <a:r>
                        <a:rPr lang="fr-FR" sz="1400" b="1" kern="50" dirty="0">
                          <a:effectLst/>
                          <a:latin typeface="Times New Roman"/>
                          <a:ea typeface="SimSun"/>
                          <a:cs typeface="Mangal"/>
                        </a:rPr>
                        <a:t>PROBLEMES RENCONTRES</a:t>
                      </a:r>
                      <a:endParaRPr lang="fr-FR" sz="14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400" kern="50" dirty="0">
                        <a:effectLst/>
                        <a:latin typeface="Times New Roman"/>
                        <a:ea typeface="SimSun"/>
                        <a:cs typeface="Mangal"/>
                      </a:endParaRPr>
                    </a:p>
                  </a:txBody>
                  <a:tcPr marL="34866" marR="34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kern="50" dirty="0">
                          <a:effectLst/>
                          <a:latin typeface="Times New Roman"/>
                          <a:ea typeface="SimSun"/>
                          <a:cs typeface="Mangal"/>
                        </a:rPr>
                        <a:t>ADAPTATIONS ENVISAGEABLES</a:t>
                      </a:r>
                      <a:endParaRPr lang="fr-FR" sz="1400" kern="50" dirty="0">
                        <a:effectLst/>
                        <a:latin typeface="Times New Roman"/>
                        <a:ea typeface="SimSun"/>
                        <a:cs typeface="Mangal"/>
                      </a:endParaRPr>
                    </a:p>
                  </a:txBody>
                  <a:tcPr marL="34866" marR="34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9442">
                <a:tc>
                  <a:txBody>
                    <a:bodyPr/>
                    <a:lstStyle/>
                    <a:p>
                      <a:pPr>
                        <a:lnSpc>
                          <a:spcPct val="115000"/>
                        </a:lnSpc>
                        <a:spcAft>
                          <a:spcPts val="0"/>
                        </a:spcAft>
                      </a:pPr>
                      <a:r>
                        <a:rPr lang="fr-FR" sz="1200" kern="50" dirty="0">
                          <a:effectLst/>
                          <a:latin typeface="Times New Roman"/>
                          <a:ea typeface="SimSun"/>
                          <a:cs typeface="Mangal"/>
                        </a:rPr>
                        <a:t>-Problèmes d’équilibre </a:t>
                      </a:r>
                    </a:p>
                    <a:p>
                      <a:pPr>
                        <a:lnSpc>
                          <a:spcPct val="115000"/>
                        </a:lnSpc>
                        <a:spcAft>
                          <a:spcPts val="0"/>
                        </a:spcAft>
                      </a:pPr>
                      <a:r>
                        <a:rPr lang="fr-FR" sz="1200" kern="50" dirty="0">
                          <a:effectLst/>
                          <a:latin typeface="Times New Roman"/>
                          <a:ea typeface="SimSun"/>
                          <a:cs typeface="Mangal"/>
                        </a:rPr>
                        <a:t>- Apprentissage des techniques de nage</a:t>
                      </a:r>
                    </a:p>
                    <a:p>
                      <a:pPr>
                        <a:lnSpc>
                          <a:spcPct val="115000"/>
                        </a:lnSpc>
                        <a:spcAft>
                          <a:spcPts val="0"/>
                        </a:spcAft>
                      </a:pPr>
                      <a:r>
                        <a:rPr lang="fr-FR" sz="1200" kern="50" dirty="0">
                          <a:effectLst/>
                          <a:latin typeface="Times New Roman"/>
                          <a:ea typeface="SimSun"/>
                          <a:cs typeface="Mangal"/>
                        </a:rPr>
                        <a:t>- Synchronisation des phases de respiration propulsion impossible</a:t>
                      </a:r>
                    </a:p>
                  </a:txBody>
                  <a:tcPr marL="34866" marR="34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kern="50" dirty="0">
                          <a:effectLst/>
                          <a:latin typeface="Times New Roman"/>
                          <a:ea typeface="SimSun"/>
                          <a:cs typeface="Mangal"/>
                        </a:rPr>
                        <a:t>-L'élève doit apprendre à être à l'aise dans l'eau avant de passer à l'apprentissage classique de la nage</a:t>
                      </a:r>
                      <a:r>
                        <a:rPr lang="fr-FR" sz="1200" kern="50" dirty="0">
                          <a:effectLst/>
                          <a:latin typeface="Times New Roman"/>
                          <a:ea typeface="SimSun"/>
                          <a:cs typeface="Mangal"/>
                        </a:rPr>
                        <a:t>.</a:t>
                      </a:r>
                    </a:p>
                    <a:p>
                      <a:pPr>
                        <a:lnSpc>
                          <a:spcPct val="115000"/>
                        </a:lnSpc>
                        <a:spcAft>
                          <a:spcPts val="1000"/>
                        </a:spcAft>
                      </a:pPr>
                      <a:r>
                        <a:rPr lang="fr-FR" sz="1200" b="1" dirty="0">
                          <a:effectLst/>
                          <a:latin typeface="Calibri"/>
                          <a:ea typeface="Calibri"/>
                          <a:cs typeface="Times New Roman"/>
                        </a:rPr>
                        <a:t>-Se donner comme priorité de rendre l'élève autonome dans l'eau (quelle que soit sa technique de nage)</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-Apprendre les mouvements des bras et des jambes séparément.</a:t>
                      </a:r>
                    </a:p>
                    <a:p>
                      <a:pPr>
                        <a:lnSpc>
                          <a:spcPct val="115000"/>
                        </a:lnSpc>
                        <a:spcAft>
                          <a:spcPts val="1000"/>
                        </a:spcAft>
                      </a:pPr>
                      <a:r>
                        <a:rPr lang="fr-FR" sz="1200" dirty="0">
                          <a:effectLst/>
                          <a:latin typeface="Calibri"/>
                          <a:ea typeface="Calibri"/>
                          <a:cs typeface="Times New Roman"/>
                        </a:rPr>
                        <a:t>-Accepter les nages hybrides(ex  bras de brasse battement de jambes)</a:t>
                      </a:r>
                    </a:p>
                    <a:p>
                      <a:pPr>
                        <a:lnSpc>
                          <a:spcPct val="115000"/>
                        </a:lnSpc>
                        <a:spcAft>
                          <a:spcPts val="1000"/>
                        </a:spcAft>
                      </a:pPr>
                      <a:r>
                        <a:rPr lang="fr-FR" sz="1200" dirty="0">
                          <a:effectLst/>
                          <a:latin typeface="Calibri"/>
                          <a:ea typeface="Calibri"/>
                          <a:cs typeface="Times New Roman"/>
                        </a:rPr>
                        <a:t>-Séparer dans le temps les actions ( bras = propulsion puis arrêt pour inspirer)</a:t>
                      </a:r>
                    </a:p>
                    <a:p>
                      <a:pPr>
                        <a:lnSpc>
                          <a:spcPct val="115000"/>
                        </a:lnSpc>
                        <a:spcAft>
                          <a:spcPts val="0"/>
                        </a:spcAft>
                      </a:pPr>
                      <a:r>
                        <a:rPr lang="fr-FR" sz="1200" kern="50" dirty="0">
                          <a:effectLst/>
                          <a:latin typeface="Times New Roman"/>
                          <a:ea typeface="SimSun"/>
                          <a:cs typeface="Mangal"/>
                        </a:rPr>
                        <a:t>-Verbaliser toutes les actions, en décomposant le mouvement et en donnant des repères spatiaux précis</a:t>
                      </a:r>
                    </a:p>
                    <a:p>
                      <a:pPr>
                        <a:lnSpc>
                          <a:spcPct val="115000"/>
                        </a:lnSpc>
                        <a:spcAft>
                          <a:spcPts val="0"/>
                        </a:spcAft>
                      </a:pPr>
                      <a:r>
                        <a:rPr lang="fr-FR" sz="1200" kern="50" dirty="0">
                          <a:effectLst/>
                          <a:latin typeface="Times New Roman"/>
                          <a:ea typeface="SimSun"/>
                          <a:cs typeface="Mangal"/>
                        </a:rPr>
                        <a:t>ex en brasse :</a:t>
                      </a:r>
                    </a:p>
                    <a:p>
                      <a:pPr>
                        <a:lnSpc>
                          <a:spcPct val="115000"/>
                        </a:lnSpc>
                        <a:spcAft>
                          <a:spcPts val="0"/>
                        </a:spcAft>
                      </a:pPr>
                      <a:r>
                        <a:rPr lang="fr-FR" sz="1200" kern="50" dirty="0">
                          <a:effectLst/>
                          <a:latin typeface="Times New Roman"/>
                          <a:ea typeface="SimSun"/>
                          <a:cs typeface="Mangal"/>
                        </a:rPr>
                        <a:t>. mains collées sous le menton</a:t>
                      </a:r>
                    </a:p>
                    <a:p>
                      <a:pPr>
                        <a:lnSpc>
                          <a:spcPct val="115000"/>
                        </a:lnSpc>
                        <a:spcAft>
                          <a:spcPts val="0"/>
                        </a:spcAft>
                      </a:pPr>
                      <a:r>
                        <a:rPr lang="fr-FR" sz="1200" kern="50" dirty="0">
                          <a:effectLst/>
                          <a:latin typeface="Times New Roman"/>
                          <a:ea typeface="SimSun"/>
                          <a:cs typeface="Mangal"/>
                        </a:rPr>
                        <a:t>. tend les bras , colle le dos des 2 mains </a:t>
                      </a:r>
                    </a:p>
                    <a:p>
                      <a:pPr>
                        <a:lnSpc>
                          <a:spcPct val="115000"/>
                        </a:lnSpc>
                        <a:spcAft>
                          <a:spcPts val="0"/>
                        </a:spcAft>
                      </a:pPr>
                      <a:r>
                        <a:rPr lang="fr-FR" sz="1200" kern="50" dirty="0">
                          <a:effectLst/>
                          <a:latin typeface="Times New Roman"/>
                          <a:ea typeface="SimSun"/>
                          <a:cs typeface="Mangal"/>
                        </a:rPr>
                        <a:t>. écarte les bras jusqu'aux épaules</a:t>
                      </a:r>
                    </a:p>
                    <a:p>
                      <a:pPr>
                        <a:lnSpc>
                          <a:spcPct val="115000"/>
                        </a:lnSpc>
                        <a:spcAft>
                          <a:spcPts val="1000"/>
                        </a:spcAft>
                      </a:pPr>
                      <a:r>
                        <a:rPr lang="fr-FR" sz="1200" dirty="0">
                          <a:effectLst/>
                          <a:latin typeface="Calibri"/>
                          <a:ea typeface="Calibri"/>
                          <a:cs typeface="Times New Roman"/>
                        </a:rPr>
                        <a:t>. ramène les mains collées sous le menton</a:t>
                      </a:r>
                    </a:p>
                    <a:p>
                      <a:pPr>
                        <a:lnSpc>
                          <a:spcPct val="115000"/>
                        </a:lnSpc>
                        <a:spcAft>
                          <a:spcPts val="1000"/>
                        </a:spcAft>
                      </a:pPr>
                      <a:r>
                        <a:rPr lang="fr-FR" sz="1200" dirty="0">
                          <a:effectLst/>
                          <a:latin typeface="Calibri"/>
                          <a:ea typeface="Calibri"/>
                          <a:cs typeface="Times New Roman"/>
                        </a:rPr>
                        <a:t> </a:t>
                      </a:r>
                    </a:p>
                  </a:txBody>
                  <a:tcPr marL="34866" marR="34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07824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281843785"/>
              </p:ext>
            </p:extLst>
          </p:nvPr>
        </p:nvGraphicFramePr>
        <p:xfrm>
          <a:off x="1619672" y="5138"/>
          <a:ext cx="6209030" cy="3854854"/>
        </p:xfrm>
        <a:graphic>
          <a:graphicData uri="http://schemas.openxmlformats.org/drawingml/2006/table">
            <a:tbl>
              <a:tblPr/>
              <a:tblGrid>
                <a:gridCol w="3104515"/>
                <a:gridCol w="3104515"/>
              </a:tblGrid>
              <a:tr h="452561">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Les activités de raquettes</a:t>
                      </a:r>
                      <a:endParaRPr lang="fr-FR" sz="12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2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7839">
                <a:tc>
                  <a:txBody>
                    <a:bodyPr/>
                    <a:lstStyle/>
                    <a:p>
                      <a:pPr algn="ctr">
                        <a:lnSpc>
                          <a:spcPct val="115000"/>
                        </a:lnSpc>
                        <a:spcAft>
                          <a:spcPts val="0"/>
                        </a:spcAft>
                      </a:pPr>
                      <a:r>
                        <a:rPr lang="fr-FR" sz="1200" b="1" kern="50">
                          <a:effectLst/>
                          <a:latin typeface="Times New Roman"/>
                          <a:ea typeface="SimSun"/>
                          <a:cs typeface="Mangal"/>
                        </a:rPr>
                        <a:t>PROBLEMES RENCONTRES</a:t>
                      </a:r>
                      <a:endParaRPr lang="fr-FR" sz="1200" kern="50">
                        <a:effectLst/>
                        <a:latin typeface="Times New Roman"/>
                        <a:ea typeface="SimSun"/>
                        <a:cs typeface="Mangal"/>
                      </a:endParaRPr>
                    </a:p>
                    <a:p>
                      <a:pPr algn="ctr">
                        <a:lnSpc>
                          <a:spcPct val="115000"/>
                        </a:lnSpc>
                        <a:spcAft>
                          <a:spcPts val="0"/>
                        </a:spcAft>
                      </a:pPr>
                      <a:r>
                        <a:rPr lang="fr-FR" sz="12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a:effectLst/>
                          <a:latin typeface="Times New Roman"/>
                          <a:ea typeface="SimSun"/>
                          <a:cs typeface="Mangal"/>
                        </a:rPr>
                        <a:t>ADAPTATIONS ENVISAGEABLES</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502">
                <a:tc>
                  <a:txBody>
                    <a:bodyPr/>
                    <a:lstStyle/>
                    <a:p>
                      <a:pPr>
                        <a:lnSpc>
                          <a:spcPct val="115000"/>
                        </a:lnSpc>
                        <a:spcAft>
                          <a:spcPts val="0"/>
                        </a:spcAft>
                      </a:pPr>
                      <a:r>
                        <a:rPr lang="fr-FR" sz="1200" kern="50" dirty="0">
                          <a:effectLst/>
                          <a:latin typeface="Times New Roman"/>
                          <a:ea typeface="SimSun"/>
                          <a:cs typeface="Mangal"/>
                        </a:rPr>
                        <a:t>-L’anticipation coïncidence</a:t>
                      </a:r>
                    </a:p>
                    <a:p>
                      <a:pPr>
                        <a:lnSpc>
                          <a:spcPct val="115000"/>
                        </a:lnSpc>
                        <a:spcAft>
                          <a:spcPts val="0"/>
                        </a:spcAft>
                      </a:pPr>
                      <a:r>
                        <a:rPr lang="fr-FR" sz="1200" kern="50" dirty="0">
                          <a:effectLst/>
                          <a:latin typeface="Times New Roman"/>
                          <a:ea typeface="SimSun"/>
                          <a:cs typeface="Mangal"/>
                        </a:rPr>
                        <a:t>-La vitesse de l’engin</a:t>
                      </a:r>
                    </a:p>
                    <a:p>
                      <a:pPr>
                        <a:lnSpc>
                          <a:spcPct val="115000"/>
                        </a:lnSpc>
                        <a:spcAft>
                          <a:spcPts val="0"/>
                        </a:spcAft>
                      </a:pPr>
                      <a:r>
                        <a:rPr lang="fr-FR" sz="1200" kern="50" dirty="0">
                          <a:effectLst/>
                          <a:latin typeface="Times New Roman"/>
                          <a:ea typeface="SimSun"/>
                          <a:cs typeface="Mangal"/>
                        </a:rPr>
                        <a:t>-L’espace arrière</a:t>
                      </a:r>
                    </a:p>
                    <a:p>
                      <a:pPr>
                        <a:lnSpc>
                          <a:spcPct val="115000"/>
                        </a:lnSpc>
                        <a:spcAft>
                          <a:spcPts val="0"/>
                        </a:spcAft>
                      </a:pPr>
                      <a:r>
                        <a:rPr lang="fr-FR" sz="1200" kern="50" dirty="0">
                          <a:effectLst/>
                          <a:latin typeface="Times New Roman"/>
                          <a:ea typeface="SimSun"/>
                          <a:cs typeface="Mangal"/>
                        </a:rPr>
                        <a:t>-La vision centrale</a:t>
                      </a:r>
                    </a:p>
                    <a:p>
                      <a:pPr>
                        <a:lnSpc>
                          <a:spcPct val="115000"/>
                        </a:lnSpc>
                        <a:spcAft>
                          <a:spcPts val="0"/>
                        </a:spcAft>
                      </a:pPr>
                      <a:r>
                        <a:rPr lang="fr-FR" sz="1200" kern="50" dirty="0">
                          <a:effectLst/>
                          <a:latin typeface="Times New Roman"/>
                          <a:ea typeface="SimSun"/>
                          <a:cs typeface="Mangal"/>
                        </a:rPr>
                        <a:t>-L’incertitude</a:t>
                      </a:r>
                    </a:p>
                    <a:p>
                      <a:pPr>
                        <a:lnSpc>
                          <a:spcPct val="115000"/>
                        </a:lnSpc>
                        <a:spcAft>
                          <a:spcPts val="0"/>
                        </a:spcAft>
                      </a:pPr>
                      <a:r>
                        <a:rPr lang="fr-FR" sz="1200" kern="50" dirty="0">
                          <a:effectLst/>
                          <a:latin typeface="Times New Roman"/>
                          <a:ea typeface="SimSun"/>
                          <a:cs typeface="Mangal"/>
                        </a:rPr>
                        <a:t>-Pas ou peu de construction stratégique, pas de projet d’action.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-Varier et adapter le matériel : manche plus court,  jouer avec la main, balles moins rapides, jeu à scratch, utiliser une potence…)</a:t>
                      </a:r>
                    </a:p>
                    <a:p>
                      <a:pPr>
                        <a:lnSpc>
                          <a:spcPct val="115000"/>
                        </a:lnSpc>
                        <a:spcAft>
                          <a:spcPts val="1000"/>
                        </a:spcAft>
                      </a:pPr>
                      <a:r>
                        <a:rPr lang="fr-FR" sz="1100" dirty="0">
                          <a:effectLst/>
                          <a:latin typeface="Calibri"/>
                          <a:ea typeface="Calibri"/>
                          <a:cs typeface="Times New Roman"/>
                        </a:rPr>
                        <a:t>-Matérialiser l’espace au sol, les limites du terrains avec des plots haut et de couleur</a:t>
                      </a:r>
                    </a:p>
                    <a:p>
                      <a:pPr>
                        <a:lnSpc>
                          <a:spcPct val="115000"/>
                        </a:lnSpc>
                        <a:spcAft>
                          <a:spcPts val="1000"/>
                        </a:spcAft>
                      </a:pPr>
                      <a:r>
                        <a:rPr lang="fr-FR" sz="1100" dirty="0">
                          <a:effectLst/>
                          <a:latin typeface="Calibri"/>
                          <a:ea typeface="Calibri"/>
                          <a:cs typeface="Times New Roman"/>
                        </a:rPr>
                        <a:t>-Privilégier le jeu haut </a:t>
                      </a:r>
                    </a:p>
                    <a:p>
                      <a:pPr>
                        <a:lnSpc>
                          <a:spcPct val="115000"/>
                        </a:lnSpc>
                        <a:spcAft>
                          <a:spcPts val="1000"/>
                        </a:spcAft>
                      </a:pPr>
                      <a:r>
                        <a:rPr lang="fr-FR" sz="1100" dirty="0">
                          <a:effectLst/>
                          <a:latin typeface="Calibri"/>
                          <a:ea typeface="Calibri"/>
                          <a:cs typeface="Times New Roman"/>
                        </a:rPr>
                        <a:t>-Jeu de couloir  en longueur pour permettre la rotation des épaules</a:t>
                      </a:r>
                    </a:p>
                    <a:p>
                      <a:pPr>
                        <a:lnSpc>
                          <a:spcPct val="115000"/>
                        </a:lnSpc>
                        <a:spcAft>
                          <a:spcPts val="1000"/>
                        </a:spcAft>
                      </a:pPr>
                      <a:r>
                        <a:rPr lang="fr-FR" sz="1100" dirty="0">
                          <a:effectLst/>
                          <a:latin typeface="Calibri"/>
                          <a:ea typeface="Calibri"/>
                          <a:cs typeface="Times New Roman"/>
                        </a:rPr>
                        <a:t>-Diminuer la taille de son terrain ( voire 1 zone centrale) pour limiter ses déplacements </a:t>
                      </a:r>
                    </a:p>
                    <a:p>
                      <a:pPr>
                        <a:lnSpc>
                          <a:spcPct val="115000"/>
                        </a:lnSpc>
                        <a:spcAft>
                          <a:spcPts val="1000"/>
                        </a:spcAft>
                      </a:pPr>
                      <a:r>
                        <a:rPr lang="fr-FR" sz="1100" dirty="0">
                          <a:effectLst/>
                          <a:latin typeface="Calibri"/>
                          <a:ea typeface="Calibri"/>
                          <a:cs typeface="Times New Roman"/>
                        </a:rPr>
                        <a:t>- Adapter le service ( service revers</a:t>
                      </a:r>
                      <a:r>
                        <a:rPr lang="fr-FR" sz="1100" dirty="0" smtClean="0">
                          <a:effectLst/>
                          <a:latin typeface="Calibri"/>
                          <a:ea typeface="Calibri"/>
                          <a:cs typeface="Times New Roman"/>
                        </a:rPr>
                        <a:t>)</a:t>
                      </a:r>
                      <a:endParaRPr lang="fr-FR" sz="11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ext uri="{D42A27DB-BD31-4B8C-83A1-F6EECF244321}">
                <p14:modId xmlns="" xmlns:p14="http://schemas.microsoft.com/office/powerpoint/2010/main" val="2349882174"/>
              </p:ext>
            </p:extLst>
          </p:nvPr>
        </p:nvGraphicFramePr>
        <p:xfrm>
          <a:off x="1619672" y="3933056"/>
          <a:ext cx="6209030" cy="2804160"/>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a:solidFill>
                            <a:srgbClr val="FF0000"/>
                          </a:solidFill>
                          <a:effectLst/>
                          <a:latin typeface="Times New Roman"/>
                          <a:ea typeface="SimSun"/>
                          <a:cs typeface="Mangal"/>
                        </a:rPr>
                        <a:t>La gymnastique aux agrès</a:t>
                      </a:r>
                      <a:endParaRPr lang="fr-FR" sz="1200" kern="50">
                        <a:effectLst/>
                        <a:latin typeface="Times New Roman"/>
                        <a:ea typeface="SimSun"/>
                        <a:cs typeface="Mangal"/>
                      </a:endParaRPr>
                    </a:p>
                    <a:p>
                      <a:pPr algn="ctr">
                        <a:lnSpc>
                          <a:spcPct val="115000"/>
                        </a:lnSpc>
                        <a:spcAft>
                          <a:spcPts val="0"/>
                        </a:spcAft>
                      </a:pPr>
                      <a:r>
                        <a:rPr lang="fr-FR" sz="14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94970">
                <a:tc>
                  <a:txBody>
                    <a:bodyPr/>
                    <a:lstStyle/>
                    <a:p>
                      <a:pPr algn="ctr">
                        <a:lnSpc>
                          <a:spcPct val="115000"/>
                        </a:lnSpc>
                        <a:spcAft>
                          <a:spcPts val="0"/>
                        </a:spcAft>
                      </a:pPr>
                      <a:r>
                        <a:rPr lang="fr-FR" sz="1200" b="1" kern="50">
                          <a:effectLst/>
                          <a:latin typeface="Times New Roman"/>
                          <a:ea typeface="SimSun"/>
                          <a:cs typeface="Mangal"/>
                        </a:rPr>
                        <a:t>PROBLEMES RENCONTRES</a:t>
                      </a:r>
                      <a:endParaRPr lang="fr-FR" sz="1200" kern="50">
                        <a:effectLst/>
                        <a:latin typeface="Times New Roman"/>
                        <a:ea typeface="SimSun"/>
                        <a:cs typeface="Mangal"/>
                      </a:endParaRPr>
                    </a:p>
                    <a:p>
                      <a:pPr algn="ctr">
                        <a:lnSpc>
                          <a:spcPct val="115000"/>
                        </a:lnSpc>
                        <a:spcAft>
                          <a:spcPts val="0"/>
                        </a:spcAft>
                      </a:pPr>
                      <a:r>
                        <a:rPr lang="fr-FR" sz="12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a:effectLst/>
                          <a:latin typeface="Times New Roman"/>
                          <a:ea typeface="SimSun"/>
                          <a:cs typeface="Mangal"/>
                        </a:rPr>
                        <a:t>ADAPTATIONS ENVISAGEABLES</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200" kern="50">
                          <a:effectLst/>
                          <a:latin typeface="Times New Roman"/>
                          <a:ea typeface="SimSun"/>
                          <a:cs typeface="Mangal"/>
                        </a:rPr>
                        <a:t>-Risque de chute  autour et sur les agrès</a:t>
                      </a:r>
                    </a:p>
                    <a:p>
                      <a:pPr>
                        <a:lnSpc>
                          <a:spcPct val="115000"/>
                        </a:lnSpc>
                        <a:spcAft>
                          <a:spcPts val="0"/>
                        </a:spcAft>
                      </a:pPr>
                      <a:r>
                        <a:rPr lang="fr-FR" sz="1200" kern="50">
                          <a:effectLst/>
                          <a:latin typeface="Times New Roman"/>
                          <a:ea typeface="SimSun"/>
                          <a:cs typeface="Mangal"/>
                        </a:rPr>
                        <a:t>-Problèmes d’équilibre</a:t>
                      </a:r>
                    </a:p>
                    <a:p>
                      <a:pPr>
                        <a:lnSpc>
                          <a:spcPct val="115000"/>
                        </a:lnSpc>
                        <a:spcAft>
                          <a:spcPts val="0"/>
                        </a:spcAft>
                      </a:pPr>
                      <a:r>
                        <a:rPr lang="fr-FR" sz="1200" kern="50">
                          <a:effectLst/>
                          <a:latin typeface="Times New Roman"/>
                          <a:ea typeface="SimSun"/>
                          <a:cs typeface="Mangal"/>
                        </a:rPr>
                        <a:t>-Enchainement d’actions possibles mais pas de coordination</a:t>
                      </a:r>
                    </a:p>
                    <a:p>
                      <a:pPr>
                        <a:lnSpc>
                          <a:spcPct val="115000"/>
                        </a:lnSpc>
                        <a:spcAft>
                          <a:spcPts val="0"/>
                        </a:spcAft>
                      </a:pPr>
                      <a:r>
                        <a:rPr lang="fr-FR" sz="1200" kern="50">
                          <a:effectLst/>
                          <a:latin typeface="Times New Roman"/>
                          <a:ea typeface="SimSun"/>
                          <a:cs typeface="Mangal"/>
                        </a:rPr>
                        <a:t>-L’action « impulsion 2 pieds » est difficile et doit nécessitée un apprentissage à elle toute seule.</a:t>
                      </a:r>
                    </a:p>
                    <a:p>
                      <a:pPr>
                        <a:lnSpc>
                          <a:spcPct val="115000"/>
                        </a:lnSpc>
                        <a:spcAft>
                          <a:spcPts val="0"/>
                        </a:spcAft>
                      </a:pPr>
                      <a:r>
                        <a:rPr lang="fr-FR" sz="1200" kern="50">
                          <a:effectLst/>
                          <a:latin typeface="Times New Roman"/>
                          <a:ea typeface="SimSun"/>
                          <a:cs typeface="Mangal"/>
                        </a:rPr>
                        <a:t>-La perte de repère en tourner et rouler est multipliée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-Adapter la hauteur, adapter le matériel, sécuriser l’espace </a:t>
                      </a:r>
                    </a:p>
                    <a:p>
                      <a:pPr>
                        <a:lnSpc>
                          <a:spcPct val="115000"/>
                        </a:lnSpc>
                        <a:spcAft>
                          <a:spcPts val="1000"/>
                        </a:spcAft>
                      </a:pPr>
                      <a:r>
                        <a:rPr lang="fr-FR" sz="1100" dirty="0">
                          <a:effectLst/>
                          <a:latin typeface="Calibri"/>
                          <a:ea typeface="Calibri"/>
                          <a:cs typeface="Times New Roman"/>
                        </a:rPr>
                        <a:t>-Utiliser des mousses, des gros ballons</a:t>
                      </a:r>
                    </a:p>
                    <a:p>
                      <a:pPr>
                        <a:lnSpc>
                          <a:spcPct val="115000"/>
                        </a:lnSpc>
                        <a:spcAft>
                          <a:spcPts val="1000"/>
                        </a:spcAft>
                      </a:pPr>
                      <a:r>
                        <a:rPr lang="fr-FR" sz="1100" dirty="0">
                          <a:effectLst/>
                          <a:latin typeface="Calibri"/>
                          <a:ea typeface="Calibri"/>
                          <a:cs typeface="Times New Roman"/>
                        </a:rPr>
                        <a:t>-Décomposer et verbaliser  tout enchainement en plusieurs  phases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89672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360" y="188640"/>
            <a:ext cx="8229600" cy="432048"/>
          </a:xfrm>
        </p:spPr>
        <p:txBody>
          <a:bodyPr>
            <a:normAutofit/>
          </a:bodyPr>
          <a:lstStyle/>
          <a:p>
            <a:r>
              <a:rPr lang="fr-FR" sz="2000" dirty="0" smtClean="0"/>
              <a:t>Élèves à besoins spécifiques</a:t>
            </a:r>
            <a:endParaRPr lang="fr-FR" sz="2000"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6538" t="21474" r="11365" b="7424"/>
          <a:stretch/>
        </p:blipFill>
        <p:spPr bwMode="auto">
          <a:xfrm>
            <a:off x="314796" y="980728"/>
            <a:ext cx="8469164" cy="54547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3064507932"/>
              </p:ext>
            </p:extLst>
          </p:nvPr>
        </p:nvGraphicFramePr>
        <p:xfrm>
          <a:off x="1547664" y="648072"/>
          <a:ext cx="6209030" cy="2838958"/>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La danse</a:t>
                      </a:r>
                      <a:endParaRPr lang="fr-FR" sz="14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4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400" b="1" kern="50" dirty="0">
                          <a:effectLst/>
                          <a:latin typeface="Times New Roman"/>
                          <a:ea typeface="SimSun"/>
                          <a:cs typeface="Mangal"/>
                        </a:rPr>
                        <a:t>PROBLEMES RENCONTRES</a:t>
                      </a:r>
                      <a:endParaRPr lang="fr-FR" sz="14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4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kern="50" dirty="0">
                          <a:effectLst/>
                          <a:latin typeface="Times New Roman"/>
                          <a:ea typeface="SimSun"/>
                          <a:cs typeface="Mangal"/>
                        </a:rPr>
                        <a:t>ADAPTATIONS ENVISAGEABLES</a:t>
                      </a:r>
                      <a:endParaRPr lang="fr-FR" sz="14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200" kern="50">
                          <a:effectLst/>
                          <a:latin typeface="Times New Roman"/>
                          <a:ea typeface="SimSun"/>
                          <a:cs typeface="Mangal"/>
                        </a:rPr>
                        <a:t>-Gestion  et modulation de l’énergie</a:t>
                      </a:r>
                    </a:p>
                    <a:p>
                      <a:pPr>
                        <a:lnSpc>
                          <a:spcPct val="115000"/>
                        </a:lnSpc>
                        <a:spcAft>
                          <a:spcPts val="0"/>
                        </a:spcAft>
                      </a:pPr>
                      <a:r>
                        <a:rPr lang="fr-FR" sz="1200" kern="50">
                          <a:effectLst/>
                          <a:latin typeface="Times New Roman"/>
                          <a:ea typeface="SimSun"/>
                          <a:cs typeface="Mangal"/>
                        </a:rPr>
                        <a:t> -Mémorisation de l’enchainement</a:t>
                      </a:r>
                    </a:p>
                    <a:p>
                      <a:pPr>
                        <a:lnSpc>
                          <a:spcPct val="115000"/>
                        </a:lnSpc>
                        <a:spcAft>
                          <a:spcPts val="0"/>
                        </a:spcAft>
                      </a:pPr>
                      <a:r>
                        <a:rPr lang="fr-FR" sz="1200" kern="50">
                          <a:effectLst/>
                          <a:latin typeface="Times New Roman"/>
                          <a:ea typeface="SimSun"/>
                          <a:cs typeface="Mangal"/>
                        </a:rPr>
                        <a:t> -Les idées originales ne manquent pas, mais c’est l’exprimer qui est difficile</a:t>
                      </a:r>
                    </a:p>
                    <a:p>
                      <a:pPr>
                        <a:lnSpc>
                          <a:spcPct val="115000"/>
                        </a:lnSpc>
                        <a:spcAft>
                          <a:spcPts val="0"/>
                        </a:spcAft>
                      </a:pPr>
                      <a:r>
                        <a:rPr lang="fr-FR" sz="1400" b="1" u="none" strike="noStrike"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-Travail autour de l’improvisation , de l’émotion.</a:t>
                      </a:r>
                    </a:p>
                    <a:p>
                      <a:pPr>
                        <a:lnSpc>
                          <a:spcPct val="115000"/>
                        </a:lnSpc>
                        <a:spcAft>
                          <a:spcPts val="1000"/>
                        </a:spcAft>
                      </a:pPr>
                      <a:r>
                        <a:rPr lang="fr-FR" sz="1100" dirty="0">
                          <a:effectLst/>
                          <a:latin typeface="Calibri"/>
                          <a:ea typeface="Calibri"/>
                          <a:cs typeface="Times New Roman"/>
                        </a:rPr>
                        <a:t>-Différencier nettement les énergies ( lent vite), les espaces.</a:t>
                      </a:r>
                    </a:p>
                    <a:p>
                      <a:pPr>
                        <a:lnSpc>
                          <a:spcPct val="115000"/>
                        </a:lnSpc>
                        <a:spcAft>
                          <a:spcPts val="1000"/>
                        </a:spcAft>
                      </a:pPr>
                      <a:r>
                        <a:rPr lang="fr-FR" sz="1100" dirty="0">
                          <a:effectLst/>
                          <a:latin typeface="Calibri"/>
                          <a:ea typeface="Calibri"/>
                          <a:cs typeface="Times New Roman"/>
                        </a:rPr>
                        <a:t>-Privilégier le travail de groupe, de recherche </a:t>
                      </a:r>
                    </a:p>
                    <a:p>
                      <a:pPr>
                        <a:lnSpc>
                          <a:spcPct val="115000"/>
                        </a:lnSpc>
                        <a:spcAft>
                          <a:spcPts val="1000"/>
                        </a:spcAft>
                      </a:pPr>
                      <a:r>
                        <a:rPr lang="fr-FR" sz="1100" dirty="0">
                          <a:effectLst/>
                          <a:latin typeface="Calibri"/>
                          <a:ea typeface="Calibri"/>
                          <a:cs typeface="Times New Roman"/>
                        </a:rPr>
                        <a:t>-Banaliser l’espace de manière à ce qu’une action corresponde à un lieu  </a:t>
                      </a:r>
                    </a:p>
                    <a:p>
                      <a:pPr>
                        <a:lnSpc>
                          <a:spcPct val="115000"/>
                        </a:lnSpc>
                        <a:spcAft>
                          <a:spcPts val="1000"/>
                        </a:spcAft>
                      </a:pPr>
                      <a:r>
                        <a:rPr lang="fr-FR" sz="1100" dirty="0">
                          <a:effectLst/>
                          <a:latin typeface="Calibri"/>
                          <a:ea typeface="Calibri"/>
                          <a:cs typeface="Times New Roman"/>
                        </a:rPr>
                        <a:t>- Privilégier la manipulation d’un engin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ext uri="{D42A27DB-BD31-4B8C-83A1-F6EECF244321}">
                <p14:modId xmlns="" xmlns:p14="http://schemas.microsoft.com/office/powerpoint/2010/main" val="382815122"/>
              </p:ext>
            </p:extLst>
          </p:nvPr>
        </p:nvGraphicFramePr>
        <p:xfrm>
          <a:off x="1547664" y="3645024"/>
          <a:ext cx="6209030" cy="2243328"/>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dirty="0">
                          <a:solidFill>
                            <a:srgbClr val="FF0000"/>
                          </a:solidFill>
                          <a:effectLst/>
                          <a:latin typeface="Times New Roman"/>
                          <a:ea typeface="SimSun"/>
                          <a:cs typeface="Mangal"/>
                        </a:rPr>
                        <a:t>L’escalade</a:t>
                      </a:r>
                      <a:endParaRPr lang="fr-FR" sz="1400" kern="50" dirty="0">
                        <a:effectLst/>
                        <a:latin typeface="Times New Roman"/>
                        <a:ea typeface="SimSun"/>
                        <a:cs typeface="Mangal"/>
                      </a:endParaRPr>
                    </a:p>
                    <a:p>
                      <a:pPr algn="ctr">
                        <a:lnSpc>
                          <a:spcPct val="115000"/>
                        </a:lnSpc>
                        <a:spcAft>
                          <a:spcPts val="0"/>
                        </a:spcAft>
                      </a:pPr>
                      <a:r>
                        <a:rPr lang="fr-FR" sz="1400" b="1" kern="50" dirty="0">
                          <a:effectLst/>
                          <a:latin typeface="Times New Roman"/>
                          <a:ea typeface="SimSun"/>
                          <a:cs typeface="Mangal"/>
                        </a:rPr>
                        <a:t> </a:t>
                      </a:r>
                      <a:endParaRPr lang="fr-FR" sz="14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400" b="1" kern="50">
                          <a:effectLst/>
                          <a:latin typeface="Times New Roman"/>
                          <a:ea typeface="SimSun"/>
                          <a:cs typeface="Mangal"/>
                        </a:rPr>
                        <a:t>PROBLEMES RENCONTRES</a:t>
                      </a:r>
                      <a:endParaRPr lang="fr-FR" sz="1400" kern="50">
                        <a:effectLst/>
                        <a:latin typeface="Times New Roman"/>
                        <a:ea typeface="SimSun"/>
                        <a:cs typeface="Mangal"/>
                      </a:endParaRPr>
                    </a:p>
                    <a:p>
                      <a:pPr algn="ctr">
                        <a:lnSpc>
                          <a:spcPct val="115000"/>
                        </a:lnSpc>
                        <a:spcAft>
                          <a:spcPts val="0"/>
                        </a:spcAft>
                      </a:pPr>
                      <a:r>
                        <a:rPr lang="fr-FR" sz="1400" b="1" kern="50">
                          <a:effectLst/>
                          <a:latin typeface="Times New Roman"/>
                          <a:ea typeface="SimSun"/>
                          <a:cs typeface="Mangal"/>
                        </a:rPr>
                        <a:t> </a:t>
                      </a:r>
                      <a:endParaRPr lang="fr-FR" sz="14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kern="50" dirty="0">
                          <a:effectLst/>
                          <a:latin typeface="Times New Roman"/>
                          <a:ea typeface="SimSun"/>
                          <a:cs typeface="Mangal"/>
                        </a:rPr>
                        <a:t>ADAPTATIONS ENVISAGEABLES</a:t>
                      </a:r>
                      <a:endParaRPr lang="fr-FR" sz="1400" kern="50" dirty="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200" kern="50">
                          <a:effectLst/>
                          <a:latin typeface="Times New Roman"/>
                          <a:ea typeface="SimSun"/>
                          <a:cs typeface="Mangal"/>
                        </a:rPr>
                        <a:t>-La coordination bras jambes</a:t>
                      </a:r>
                    </a:p>
                    <a:p>
                      <a:pPr>
                        <a:lnSpc>
                          <a:spcPct val="115000"/>
                        </a:lnSpc>
                        <a:spcAft>
                          <a:spcPts val="0"/>
                        </a:spcAft>
                      </a:pPr>
                      <a:r>
                        <a:rPr lang="fr-FR" sz="1200" kern="50">
                          <a:effectLst/>
                          <a:latin typeface="Times New Roman"/>
                          <a:ea typeface="SimSun"/>
                          <a:cs typeface="Mangal"/>
                        </a:rPr>
                        <a:t>-La difficulté à s’estimer en danger, la non connaissance de soi</a:t>
                      </a:r>
                    </a:p>
                    <a:p>
                      <a:pPr>
                        <a:lnSpc>
                          <a:spcPct val="115000"/>
                        </a:lnSpc>
                        <a:spcAft>
                          <a:spcPts val="0"/>
                        </a:spcAft>
                      </a:pPr>
                      <a:r>
                        <a:rPr lang="fr-FR" sz="1200" kern="50">
                          <a:effectLst/>
                          <a:latin typeface="Times New Roman"/>
                          <a:ea typeface="SimSun"/>
                          <a:cs typeface="Mangal"/>
                        </a:rPr>
                        <a:t>-L’assurance.</a:t>
                      </a:r>
                    </a:p>
                    <a:p>
                      <a:pPr>
                        <a:lnSpc>
                          <a:spcPct val="115000"/>
                        </a:lnSpc>
                        <a:spcAft>
                          <a:spcPts val="0"/>
                        </a:spcAft>
                      </a:pPr>
                      <a:r>
                        <a:rPr lang="fr-FR" sz="1200" kern="50">
                          <a:effectLst/>
                          <a:latin typeface="Times New Roman"/>
                          <a:ea typeface="SimSun"/>
                          <a:cs typeface="Mangal"/>
                        </a:rPr>
                        <a:t>-L’équilibre pédestre, l’appui sur les prises.</a:t>
                      </a:r>
                    </a:p>
                    <a:p>
                      <a:pPr>
                        <a:lnSpc>
                          <a:spcPct val="115000"/>
                        </a:lnSpc>
                        <a:spcAft>
                          <a:spcPts val="0"/>
                        </a:spcAft>
                      </a:pPr>
                      <a:r>
                        <a:rPr lang="fr-FR" sz="1200" kern="50">
                          <a:effectLst/>
                          <a:latin typeface="Times New Roman"/>
                          <a:ea typeface="SimSun"/>
                          <a:cs typeface="Mangal"/>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-Privilégier la grimpe et le travail en bloc</a:t>
                      </a:r>
                    </a:p>
                    <a:p>
                      <a:pPr>
                        <a:lnSpc>
                          <a:spcPct val="115000"/>
                        </a:lnSpc>
                        <a:spcAft>
                          <a:spcPts val="1000"/>
                        </a:spcAft>
                      </a:pPr>
                      <a:r>
                        <a:rPr lang="fr-FR" sz="1100" dirty="0">
                          <a:effectLst/>
                          <a:latin typeface="Calibri"/>
                          <a:ea typeface="Calibri"/>
                          <a:cs typeface="Times New Roman"/>
                        </a:rPr>
                        <a:t>-Multiplier les repères de couleur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580760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692464378"/>
              </p:ext>
            </p:extLst>
          </p:nvPr>
        </p:nvGraphicFramePr>
        <p:xfrm>
          <a:off x="1475656" y="1196752"/>
          <a:ext cx="6209030" cy="2834640"/>
        </p:xfrm>
        <a:graphic>
          <a:graphicData uri="http://schemas.openxmlformats.org/drawingml/2006/table">
            <a:tbl>
              <a:tblPr/>
              <a:tblGrid>
                <a:gridCol w="3104515"/>
                <a:gridCol w="3104515"/>
              </a:tblGrid>
              <a:tr h="0">
                <a:tc gridSpan="2">
                  <a:txBody>
                    <a:bodyPr/>
                    <a:lstStyle/>
                    <a:p>
                      <a:pPr algn="ctr">
                        <a:lnSpc>
                          <a:spcPct val="115000"/>
                        </a:lnSpc>
                        <a:spcAft>
                          <a:spcPts val="0"/>
                        </a:spcAft>
                      </a:pPr>
                      <a:r>
                        <a:rPr lang="fr-FR" sz="1400" b="1" kern="50">
                          <a:solidFill>
                            <a:srgbClr val="FF0000"/>
                          </a:solidFill>
                          <a:effectLst/>
                          <a:latin typeface="Times New Roman"/>
                          <a:ea typeface="SimSun"/>
                          <a:cs typeface="Mangal"/>
                        </a:rPr>
                        <a:t>La course d’orientation</a:t>
                      </a:r>
                      <a:endParaRPr lang="fr-FR" sz="1200" kern="50">
                        <a:effectLst/>
                        <a:latin typeface="Times New Roman"/>
                        <a:ea typeface="SimSun"/>
                        <a:cs typeface="Mangal"/>
                      </a:endParaRPr>
                    </a:p>
                    <a:p>
                      <a:pPr algn="ctr">
                        <a:lnSpc>
                          <a:spcPct val="115000"/>
                        </a:lnSpc>
                        <a:spcAft>
                          <a:spcPts val="0"/>
                        </a:spcAft>
                      </a:pPr>
                      <a:r>
                        <a:rPr lang="fr-FR" sz="14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0">
                <a:tc>
                  <a:txBody>
                    <a:bodyPr/>
                    <a:lstStyle/>
                    <a:p>
                      <a:pPr algn="ctr">
                        <a:lnSpc>
                          <a:spcPct val="115000"/>
                        </a:lnSpc>
                        <a:spcAft>
                          <a:spcPts val="0"/>
                        </a:spcAft>
                      </a:pPr>
                      <a:r>
                        <a:rPr lang="fr-FR" sz="1200" b="1" kern="50">
                          <a:effectLst/>
                          <a:latin typeface="Times New Roman"/>
                          <a:ea typeface="SimSun"/>
                          <a:cs typeface="Mangal"/>
                        </a:rPr>
                        <a:t>PROBLEMES RENCONTRES</a:t>
                      </a:r>
                      <a:endParaRPr lang="fr-FR" sz="1200" kern="50">
                        <a:effectLst/>
                        <a:latin typeface="Times New Roman"/>
                        <a:ea typeface="SimSun"/>
                        <a:cs typeface="Mangal"/>
                      </a:endParaRPr>
                    </a:p>
                    <a:p>
                      <a:pPr algn="ctr">
                        <a:lnSpc>
                          <a:spcPct val="115000"/>
                        </a:lnSpc>
                        <a:spcAft>
                          <a:spcPts val="0"/>
                        </a:spcAft>
                      </a:pPr>
                      <a:r>
                        <a:rPr lang="fr-FR" sz="1200" b="1" kern="50">
                          <a:effectLst/>
                          <a:latin typeface="Times New Roman"/>
                          <a:ea typeface="SimSun"/>
                          <a:cs typeface="Mangal"/>
                        </a:rPr>
                        <a:t> </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kern="50">
                          <a:effectLst/>
                          <a:latin typeface="Times New Roman"/>
                          <a:ea typeface="SimSun"/>
                          <a:cs typeface="Mangal"/>
                        </a:rPr>
                        <a:t>ADAPTATIONS ENVISAGEABLES</a:t>
                      </a:r>
                      <a:endParaRPr lang="fr-FR" sz="1200" kern="50">
                        <a:effectLst/>
                        <a:latin typeface="Times New Roman"/>
                        <a:ea typeface="SimSun"/>
                        <a:cs typeface="Mang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200" kern="50">
                          <a:effectLst/>
                          <a:latin typeface="Times New Roman"/>
                          <a:ea typeface="SimSun"/>
                          <a:cs typeface="Mangal"/>
                        </a:rPr>
                        <a:t>-Lecture de plan, de cartes</a:t>
                      </a:r>
                    </a:p>
                    <a:p>
                      <a:pPr>
                        <a:lnSpc>
                          <a:spcPct val="115000"/>
                        </a:lnSpc>
                        <a:spcAft>
                          <a:spcPts val="0"/>
                        </a:spcAft>
                      </a:pPr>
                      <a:r>
                        <a:rPr lang="fr-FR" sz="1200" kern="50">
                          <a:effectLst/>
                          <a:latin typeface="Times New Roman"/>
                          <a:ea typeface="SimSun"/>
                          <a:cs typeface="Mangal"/>
                        </a:rPr>
                        <a:t>-Orientation de la carte par rapport aux points cardinaux </a:t>
                      </a:r>
                    </a:p>
                    <a:p>
                      <a:pPr>
                        <a:lnSpc>
                          <a:spcPct val="115000"/>
                        </a:lnSpc>
                        <a:spcAft>
                          <a:spcPts val="0"/>
                        </a:spcAft>
                      </a:pPr>
                      <a:r>
                        <a:rPr lang="fr-FR" sz="1200" kern="50">
                          <a:effectLst/>
                          <a:latin typeface="Times New Roman"/>
                          <a:ea typeface="SimSun"/>
                          <a:cs typeface="Mangal"/>
                        </a:rPr>
                        <a:t>-Difficulté à faire le lien entre la carte et le terrain.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dirty="0">
                          <a:effectLst/>
                          <a:latin typeface="Calibri"/>
                          <a:ea typeface="Calibri"/>
                          <a:cs typeface="Times New Roman"/>
                        </a:rPr>
                        <a:t>-Carte allégée</a:t>
                      </a:r>
                    </a:p>
                    <a:p>
                      <a:pPr>
                        <a:lnSpc>
                          <a:spcPct val="115000"/>
                        </a:lnSpc>
                        <a:spcAft>
                          <a:spcPts val="1000"/>
                        </a:spcAft>
                      </a:pPr>
                      <a:r>
                        <a:rPr lang="fr-FR" sz="1100" dirty="0">
                          <a:effectLst/>
                          <a:latin typeface="Calibri"/>
                          <a:ea typeface="Calibri"/>
                          <a:cs typeface="Times New Roman"/>
                        </a:rPr>
                        <a:t>-Jeu de carte posée orientée</a:t>
                      </a:r>
                    </a:p>
                    <a:p>
                      <a:pPr>
                        <a:lnSpc>
                          <a:spcPct val="115000"/>
                        </a:lnSpc>
                        <a:spcAft>
                          <a:spcPts val="1000"/>
                        </a:spcAft>
                      </a:pPr>
                      <a:r>
                        <a:rPr lang="fr-FR" sz="1100" dirty="0">
                          <a:effectLst/>
                          <a:latin typeface="Calibri"/>
                          <a:ea typeface="Calibri"/>
                          <a:cs typeface="Times New Roman"/>
                        </a:rPr>
                        <a:t>-Donner des repères visuels (flèche rouge sur le pouce pour remettre la carte dans le bon sens)</a:t>
                      </a:r>
                    </a:p>
                    <a:p>
                      <a:pPr>
                        <a:lnSpc>
                          <a:spcPct val="115000"/>
                        </a:lnSpc>
                        <a:spcAft>
                          <a:spcPts val="1000"/>
                        </a:spcAft>
                      </a:pPr>
                      <a:r>
                        <a:rPr lang="fr-FR" sz="1100" dirty="0">
                          <a:effectLst/>
                          <a:latin typeface="Calibri"/>
                          <a:ea typeface="Calibri"/>
                          <a:cs typeface="Times New Roman"/>
                        </a:rPr>
                        <a:t>- Matérialiser 4 plots de couleurs aux points cardinaux, faire coïncider les repères de couleur sur la carte et sur le terrain ;soit à chaque balise, soit au départ, dans l’espace éloigné…</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6920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394" y="404664"/>
            <a:ext cx="7632848" cy="5298374"/>
          </a:xfrm>
          <a:prstGeom prst="rect">
            <a:avLst/>
          </a:prstGeom>
        </p:spPr>
        <p:txBody>
          <a:bodyPr wrap="square">
            <a:spAutoFit/>
          </a:bodyPr>
          <a:lstStyle/>
          <a:p>
            <a:pPr algn="ctr">
              <a:lnSpc>
                <a:spcPct val="115000"/>
              </a:lnSpc>
              <a:spcAft>
                <a:spcPts val="0"/>
              </a:spcAft>
            </a:pPr>
            <a:r>
              <a:rPr lang="fr-FR" sz="1600" b="1" u="sng" dirty="0">
                <a:latin typeface="Times New Roman"/>
                <a:ea typeface="Times New Roman"/>
                <a:cs typeface="Times New Roman"/>
              </a:rPr>
              <a:t>L’autisme</a:t>
            </a:r>
            <a:endParaRPr lang="fr-FR" sz="1600" dirty="0">
              <a:ea typeface="Calibri"/>
              <a:cs typeface="Times New Roman"/>
            </a:endParaRPr>
          </a:p>
          <a:p>
            <a:pPr algn="ctr">
              <a:lnSpc>
                <a:spcPct val="115000"/>
              </a:lnSpc>
              <a:spcAft>
                <a:spcPts val="0"/>
              </a:spcAft>
            </a:pPr>
            <a:r>
              <a:rPr lang="fr-FR" sz="1400" b="1" dirty="0">
                <a:latin typeface="Times New Roman"/>
                <a:ea typeface="Times New Roman"/>
                <a:cs typeface="Times New Roman"/>
              </a:rPr>
              <a:t> </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L'élève autiste acquière des connaissances comme l'enfant normal mais ses apprentissages se font plus lentement. Les problèmes qui se posent à lui peuvent être compensés par la pratique sportive. Cette pratique apporte aux enfants du plaisir et engendre une meilleure estime de soi. L'activité physique et sportive permet à l'élève de développer ses compétences dans les domaines sensori-moteurs, de la communication et de la socialisation</a:t>
            </a:r>
            <a:endParaRPr lang="fr-FR" sz="1400" dirty="0">
              <a:ea typeface="Calibri"/>
              <a:cs typeface="Times New Roman"/>
            </a:endParaRPr>
          </a:p>
          <a:p>
            <a:pPr>
              <a:spcAft>
                <a:spcPts val="0"/>
              </a:spcAft>
            </a:pPr>
            <a:r>
              <a:rPr lang="fr-FR" sz="1400" dirty="0">
                <a:latin typeface="Times New Roman"/>
                <a:ea typeface="Calibri"/>
                <a:cs typeface="Times New Roman"/>
              </a:rPr>
              <a:t> </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L’autisme est un trouble envahissant du développement (TED) caractérisé par un développement anormal ou déficient. Dans la </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Classification internationale des maladies</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 l'autisme est caractérisé par une « altération qualitative des interactions sociales [...] et de la communication [...]. »</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 La triade autistique » détermine les troubles envahissants du développement : </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Les troubles de la socialisation se traduisent par une difficulté à interagir, créer des liens avec autrui. </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Les troubles de la communication se manifestent par une altération de la communication verbale ou une absence de langage ainsi que des difficultés de compréhension.</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Les troubles de l’imagination se caractérisent par la répétition de certains gestes. Les enfants autistes ont des difficultés à trouver leur place. A leur manière, ils essayent de se construire des repères. On parle ici de résistance au changement. De plus, il est difficile pour eux de porter un intérêt aux activités.</a:t>
            </a:r>
            <a:endParaRPr lang="fr-FR" sz="1400" dirty="0">
              <a:ea typeface="Calibri"/>
              <a:cs typeface="Times New Roman"/>
            </a:endParaRPr>
          </a:p>
          <a:p>
            <a:pPr>
              <a:lnSpc>
                <a:spcPct val="115000"/>
              </a:lnSpc>
              <a:spcAft>
                <a:spcPts val="0"/>
              </a:spcAft>
            </a:pPr>
            <a:r>
              <a:rPr lang="fr-FR" sz="1400" dirty="0">
                <a:latin typeface="Times New Roman"/>
                <a:ea typeface="Times New Roman"/>
                <a:cs typeface="Times New Roman"/>
              </a:rPr>
              <a:t>La forme des troubles est différente selon les individus. Deux personnes autistes ne sont pas semblables. </a:t>
            </a:r>
            <a:endParaRPr lang="fr-FR" sz="1400" dirty="0">
              <a:ea typeface="Calibri"/>
              <a:cs typeface="Times New Roman"/>
            </a:endParaRPr>
          </a:p>
        </p:txBody>
      </p:sp>
    </p:spTree>
    <p:extLst>
      <p:ext uri="{BB962C8B-B14F-4D97-AF65-F5344CB8AC3E}">
        <p14:creationId xmlns="" xmlns:p14="http://schemas.microsoft.com/office/powerpoint/2010/main" val="3802440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8352928" cy="6964214"/>
          </a:xfrm>
          <a:prstGeom prst="rect">
            <a:avLst/>
          </a:prstGeom>
        </p:spPr>
        <p:txBody>
          <a:bodyPr wrap="square">
            <a:spAutoFit/>
          </a:bodyPr>
          <a:lstStyle/>
          <a:p>
            <a:pPr algn="ctr">
              <a:lnSpc>
                <a:spcPct val="115000"/>
              </a:lnSpc>
              <a:spcAft>
                <a:spcPts val="0"/>
              </a:spcAft>
            </a:pPr>
            <a:r>
              <a:rPr lang="fr-FR" sz="1400" b="1" u="sng" dirty="0">
                <a:latin typeface="Times New Roman"/>
                <a:ea typeface="Times New Roman"/>
                <a:cs typeface="Times New Roman"/>
              </a:rPr>
              <a:t>Trisomie</a:t>
            </a:r>
            <a:endParaRPr lang="fr-FR" sz="1400" dirty="0">
              <a:ea typeface="Calibri"/>
              <a:cs typeface="Times New Roman"/>
            </a:endParaRPr>
          </a:p>
          <a:p>
            <a:pPr>
              <a:lnSpc>
                <a:spcPct val="115000"/>
              </a:lnSpc>
              <a:spcAft>
                <a:spcPts val="0"/>
              </a:spcAft>
            </a:pPr>
            <a:r>
              <a:rPr lang="fr-FR" sz="800" b="1" dirty="0">
                <a:latin typeface="Times New Roman"/>
                <a:ea typeface="Times New Roman"/>
                <a:cs typeface="Times New Roman"/>
              </a:rPr>
              <a:t> </a:t>
            </a:r>
            <a:endParaRPr lang="fr-FR" sz="800" dirty="0">
              <a:ea typeface="Calibri"/>
              <a:cs typeface="Times New Roman"/>
            </a:endParaRPr>
          </a:p>
          <a:p>
            <a:pPr>
              <a:lnSpc>
                <a:spcPct val="115000"/>
              </a:lnSpc>
              <a:spcAft>
                <a:spcPts val="0"/>
              </a:spcAft>
            </a:pPr>
            <a:r>
              <a:rPr lang="fr-FR" sz="1300" dirty="0">
                <a:latin typeface="Times New Roman"/>
                <a:ea typeface="Times New Roman"/>
                <a:cs typeface="Times New Roman"/>
              </a:rPr>
              <a:t>La trisomie 21 est une anomalie chromosomique qui touche indifféremment les individus des deux sexes. Ceux-ci présentent un chromosome 21 surnuméraire ou, bien plus rarement, une partie seulement de chromosome 21 en plus. Il existe différentes formes de trisomie 21. Les personnes trisomiques 21 présentent des caractéristiques physiques particulières et souvent une hypotonie musculaire. Elles peuvent être porteuses de malformations cardiaques, digestives, rénales ou oculaires.</a:t>
            </a:r>
            <a:endParaRPr lang="fr-FR" sz="1300" dirty="0">
              <a:ea typeface="Calibri"/>
              <a:cs typeface="Times New Roman"/>
            </a:endParaRPr>
          </a:p>
          <a:p>
            <a:pPr>
              <a:lnSpc>
                <a:spcPct val="115000"/>
              </a:lnSpc>
              <a:spcAft>
                <a:spcPts val="0"/>
              </a:spcAft>
            </a:pPr>
            <a:r>
              <a:rPr lang="fr-FR" sz="1300" dirty="0">
                <a:latin typeface="Times New Roman"/>
                <a:ea typeface="Times New Roman"/>
                <a:cs typeface="Times New Roman"/>
              </a:rPr>
              <a:t>Il peut exister une grande diversité comportementale et émotionnelle</a:t>
            </a:r>
            <a:r>
              <a:rPr lang="fr-FR" sz="1300" dirty="0">
                <a:latin typeface="Arial"/>
                <a:ea typeface="Times New Roman"/>
                <a:cs typeface="Times New Roman"/>
              </a:rPr>
              <a:t>.</a:t>
            </a:r>
            <a:endParaRPr lang="fr-FR" sz="1300" dirty="0">
              <a:ea typeface="Calibri"/>
              <a:cs typeface="Times New Roman"/>
            </a:endParaRPr>
          </a:p>
          <a:p>
            <a:pPr>
              <a:lnSpc>
                <a:spcPct val="115000"/>
              </a:lnSpc>
              <a:spcAft>
                <a:spcPts val="0"/>
              </a:spcAft>
            </a:pPr>
            <a:r>
              <a:rPr lang="fr-FR" sz="1300" dirty="0">
                <a:latin typeface="Arial"/>
                <a:ea typeface="Times New Roman"/>
                <a:cs typeface="Times New Roman"/>
              </a:rPr>
              <a:t> </a:t>
            </a:r>
            <a:endParaRPr lang="fr-FR" sz="800" dirty="0">
              <a:ea typeface="Calibri"/>
              <a:cs typeface="Times New Roman"/>
            </a:endParaRPr>
          </a:p>
          <a:p>
            <a:pPr>
              <a:spcAft>
                <a:spcPts val="0"/>
              </a:spcAft>
            </a:pPr>
            <a:r>
              <a:rPr lang="fr-FR" sz="1300" b="1" u="sng" dirty="0">
                <a:latin typeface="Times New Roman"/>
                <a:ea typeface="Calibri"/>
                <a:cs typeface="Times New Roman"/>
              </a:rPr>
              <a:t>Conséquences sur la vie quotidienne et scolaire</a:t>
            </a:r>
            <a:r>
              <a:rPr lang="fr-FR" sz="1300" dirty="0">
                <a:latin typeface="Times New Roman"/>
                <a:ea typeface="Calibri"/>
                <a:cs typeface="Times New Roman"/>
              </a:rPr>
              <a:t>.</a:t>
            </a:r>
            <a:endParaRPr lang="fr-FR" sz="1300" dirty="0">
              <a:ea typeface="Calibri"/>
              <a:cs typeface="Times New Roman"/>
            </a:endParaRPr>
          </a:p>
          <a:p>
            <a:pPr>
              <a:spcAft>
                <a:spcPts val="0"/>
              </a:spcAft>
            </a:pPr>
            <a:r>
              <a:rPr lang="fr-FR" sz="1300" dirty="0">
                <a:latin typeface="Times New Roman"/>
                <a:ea typeface="Calibri"/>
                <a:cs typeface="Times New Roman"/>
              </a:rPr>
              <a:t> </a:t>
            </a:r>
            <a:endParaRPr lang="fr-FR" sz="800" dirty="0">
              <a:ea typeface="Calibri"/>
              <a:cs typeface="Times New Roman"/>
            </a:endParaRPr>
          </a:p>
          <a:p>
            <a:pPr>
              <a:spcAft>
                <a:spcPts val="0"/>
              </a:spcAft>
            </a:pPr>
            <a:r>
              <a:rPr lang="fr-FR" sz="1300" dirty="0">
                <a:latin typeface="Times New Roman"/>
                <a:ea typeface="Times New Roman"/>
                <a:cs typeface="Times New Roman"/>
              </a:rPr>
              <a:t>Bien qu’ils se comportent tous de façon différente, les élèves porteurs de trisomie 21 ont certaines caractéristiques communes. Notamment, ils éprouvent des difficultés particulières à assimiler des informations verbales nouvelles car :</a:t>
            </a:r>
            <a:endParaRPr lang="fr-FR" sz="1300" dirty="0">
              <a:ea typeface="Calibri"/>
              <a:cs typeface="Times New Roman"/>
            </a:endParaRPr>
          </a:p>
          <a:p>
            <a:pPr>
              <a:spcAft>
                <a:spcPts val="0"/>
              </a:spcAft>
            </a:pPr>
            <a:r>
              <a:rPr lang="fr-FR" sz="1300" dirty="0">
                <a:latin typeface="Times New Roman"/>
                <a:ea typeface="Times New Roman"/>
                <a:cs typeface="Times New Roman"/>
              </a:rPr>
              <a:t>•ils prennent plus de temps à réagir aux signaux qu’on leur donne (temps de latence plus important);</a:t>
            </a:r>
            <a:endParaRPr lang="fr-FR" sz="1300" dirty="0">
              <a:ea typeface="Calibri"/>
              <a:cs typeface="Times New Roman"/>
            </a:endParaRPr>
          </a:p>
          <a:p>
            <a:pPr>
              <a:spcAft>
                <a:spcPts val="0"/>
              </a:spcAft>
            </a:pPr>
            <a:r>
              <a:rPr lang="fr-FR" sz="1300" dirty="0">
                <a:latin typeface="Times New Roman"/>
                <a:ea typeface="Times New Roman"/>
                <a:cs typeface="Times New Roman"/>
              </a:rPr>
              <a:t>• ils ont une meilleure compréhension des informations communiquées par le canal visuel que par le canal verbal;</a:t>
            </a:r>
            <a:endParaRPr lang="fr-FR" sz="1300" dirty="0">
              <a:ea typeface="Calibri"/>
              <a:cs typeface="Times New Roman"/>
            </a:endParaRPr>
          </a:p>
          <a:p>
            <a:pPr>
              <a:spcAft>
                <a:spcPts val="0"/>
              </a:spcAft>
            </a:pPr>
            <a:r>
              <a:rPr lang="fr-FR" sz="1300" dirty="0">
                <a:latin typeface="Times New Roman"/>
                <a:ea typeface="Times New Roman"/>
                <a:cs typeface="Times New Roman"/>
              </a:rPr>
              <a:t>• ils accèdent plus difficilement aux souvenirs associés à des informations présentées auditivement;</a:t>
            </a:r>
            <a:endParaRPr lang="fr-FR" sz="1300" dirty="0">
              <a:ea typeface="Calibri"/>
              <a:cs typeface="Times New Roman"/>
            </a:endParaRPr>
          </a:p>
          <a:p>
            <a:pPr>
              <a:spcAft>
                <a:spcPts val="0"/>
              </a:spcAft>
            </a:pPr>
            <a:r>
              <a:rPr lang="fr-FR" sz="1300" dirty="0">
                <a:latin typeface="Times New Roman"/>
                <a:ea typeface="Times New Roman"/>
                <a:cs typeface="Times New Roman"/>
              </a:rPr>
              <a:t>• ils sont dotés d’un système de « filtrage » moins efficace (filtrage des renseignements sans importance pour ne retenir que les renseignements importants). Confrontés à des situations d’incompréhension, se sentant dépassés, ces élèves peuvent avoir alors tendance à se retirer de l’activité ou à se comporter de façon mal adaptée en s’opposant, en dérangeant les autres...</a:t>
            </a:r>
            <a:endParaRPr lang="fr-FR" sz="1300" dirty="0">
              <a:ea typeface="Calibri"/>
              <a:cs typeface="Times New Roman"/>
            </a:endParaRPr>
          </a:p>
          <a:p>
            <a:pPr>
              <a:spcAft>
                <a:spcPts val="0"/>
              </a:spcAft>
            </a:pPr>
            <a:r>
              <a:rPr lang="fr-FR" sz="1300" dirty="0">
                <a:latin typeface="Times New Roman"/>
                <a:ea typeface="Times New Roman"/>
                <a:cs typeface="Times New Roman"/>
              </a:rPr>
              <a:t>• ils ont besoin de repères stables (adulte référent, environnement, routines de fonctionnement,....).</a:t>
            </a:r>
            <a:endParaRPr lang="fr-FR" sz="1300" dirty="0">
              <a:ea typeface="Calibri"/>
              <a:cs typeface="Times New Roman"/>
            </a:endParaRPr>
          </a:p>
          <a:p>
            <a:pPr>
              <a:spcAft>
                <a:spcPts val="0"/>
              </a:spcAft>
            </a:pPr>
            <a:r>
              <a:rPr lang="fr-FR" sz="1300" dirty="0">
                <a:latin typeface="Times New Roman"/>
                <a:ea typeface="Times New Roman"/>
                <a:cs typeface="Times New Roman"/>
              </a:rPr>
              <a:t> </a:t>
            </a:r>
            <a:endParaRPr lang="fr-FR" sz="800" dirty="0">
              <a:ea typeface="Calibri"/>
              <a:cs typeface="Times New Roman"/>
            </a:endParaRPr>
          </a:p>
          <a:p>
            <a:pPr>
              <a:spcAft>
                <a:spcPts val="0"/>
              </a:spcAft>
            </a:pPr>
            <a:r>
              <a:rPr lang="fr-FR" sz="1300" b="1" u="sng" dirty="0">
                <a:latin typeface="Times New Roman"/>
                <a:ea typeface="Calibri"/>
                <a:cs typeface="Times New Roman"/>
              </a:rPr>
              <a:t>Aménagements spécifiques</a:t>
            </a:r>
            <a:endParaRPr lang="fr-FR" sz="1300" dirty="0">
              <a:ea typeface="Calibri"/>
              <a:cs typeface="Times New Roman"/>
            </a:endParaRPr>
          </a:p>
          <a:p>
            <a:pPr>
              <a:spcAft>
                <a:spcPts val="0"/>
              </a:spcAft>
            </a:pPr>
            <a:r>
              <a:rPr lang="fr-FR" sz="1300" b="1" dirty="0">
                <a:latin typeface="Times New Roman"/>
                <a:ea typeface="Calibri"/>
                <a:cs typeface="Times New Roman"/>
              </a:rPr>
              <a:t> </a:t>
            </a:r>
            <a:endParaRPr lang="fr-FR" sz="800" dirty="0">
              <a:ea typeface="Calibri"/>
              <a:cs typeface="Times New Roman"/>
            </a:endParaRPr>
          </a:p>
          <a:p>
            <a:pPr>
              <a:spcAft>
                <a:spcPts val="0"/>
              </a:spcAft>
            </a:pPr>
            <a:r>
              <a:rPr lang="fr-FR" sz="1300" dirty="0">
                <a:latin typeface="Times New Roman"/>
                <a:ea typeface="Calibri"/>
                <a:cs typeface="Times New Roman"/>
              </a:rPr>
              <a:t>•Détailler les objectifs pédagogiques au-delà des pratiques habituelles permet une évaluation fine et discriminative qui marque pour l’enseignant et l’élève chaque petit progrès. Un carnet de bord mentionnant les observations de l’enseignant peut être un bon outil de suivi et d’analyse des évolutions. En outre ce dernier peut permettre le partage des informations avec la famille et l’équipe.</a:t>
            </a:r>
            <a:endParaRPr lang="fr-FR" sz="1300" dirty="0">
              <a:ea typeface="Calibri"/>
              <a:cs typeface="Times New Roman"/>
            </a:endParaRPr>
          </a:p>
          <a:p>
            <a:pPr>
              <a:spcAft>
                <a:spcPts val="0"/>
              </a:spcAft>
            </a:pPr>
            <a:r>
              <a:rPr lang="fr-FR" sz="1300" dirty="0">
                <a:latin typeface="Times New Roman"/>
                <a:ea typeface="Calibri"/>
                <a:cs typeface="Times New Roman"/>
              </a:rPr>
              <a:t>• en EPS:</a:t>
            </a:r>
            <a:endParaRPr lang="fr-FR" sz="1300" dirty="0">
              <a:ea typeface="Calibri"/>
              <a:cs typeface="Times New Roman"/>
            </a:endParaRPr>
          </a:p>
          <a:p>
            <a:pPr>
              <a:spcAft>
                <a:spcPts val="0"/>
              </a:spcAft>
            </a:pPr>
            <a:r>
              <a:rPr lang="fr-FR" sz="1300" dirty="0">
                <a:latin typeface="Times New Roman"/>
                <a:ea typeface="Calibri"/>
                <a:cs typeface="Times New Roman"/>
              </a:rPr>
              <a:t>Utiliser des aménagements identiques d’une séance à l’autre, avec des repères constants, un usage identique pour chaque chose.</a:t>
            </a:r>
            <a:endParaRPr lang="fr-FR" sz="1300" dirty="0">
              <a:ea typeface="Calibri"/>
              <a:cs typeface="Times New Roman"/>
            </a:endParaRPr>
          </a:p>
          <a:p>
            <a:pPr>
              <a:spcAft>
                <a:spcPts val="0"/>
              </a:spcAft>
            </a:pPr>
            <a:r>
              <a:rPr lang="fr-FR" sz="1300" dirty="0">
                <a:latin typeface="Times New Roman"/>
                <a:ea typeface="Calibri"/>
                <a:cs typeface="Times New Roman"/>
              </a:rPr>
              <a:t>Repères visuels importants, en rappel des consignes (couleur de départ et d’arrivée, fiches de rappel,...)</a:t>
            </a:r>
            <a:endParaRPr lang="fr-FR" sz="1300" dirty="0">
              <a:ea typeface="Calibri"/>
              <a:cs typeface="Times New Roman"/>
            </a:endParaRPr>
          </a:p>
          <a:p>
            <a:pPr>
              <a:spcAft>
                <a:spcPts val="0"/>
              </a:spcAft>
            </a:pPr>
            <a:r>
              <a:rPr lang="fr-FR" sz="1300" dirty="0">
                <a:latin typeface="Times New Roman"/>
                <a:ea typeface="Calibri"/>
                <a:cs typeface="Times New Roman"/>
              </a:rPr>
              <a:t>Ces élèves sont très sensibles à tous les évènements extérieurs, qui les déconcentrent (classe voisine, personne qui passe...</a:t>
            </a:r>
            <a:endParaRPr lang="fr-FR" sz="1300" dirty="0">
              <a:ea typeface="Calibri"/>
              <a:cs typeface="Times New Roman"/>
            </a:endParaRPr>
          </a:p>
        </p:txBody>
      </p:sp>
    </p:spTree>
    <p:extLst>
      <p:ext uri="{BB962C8B-B14F-4D97-AF65-F5344CB8AC3E}">
        <p14:creationId xmlns="" xmlns:p14="http://schemas.microsoft.com/office/powerpoint/2010/main" val="3294564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81"/>
            <a:ext cx="9144000" cy="6124754"/>
          </a:xfrm>
          <a:prstGeom prst="rect">
            <a:avLst/>
          </a:prstGeom>
        </p:spPr>
        <p:txBody>
          <a:bodyPr wrap="square">
            <a:spAutoFit/>
          </a:bodyPr>
          <a:lstStyle/>
          <a:p>
            <a:pPr algn="ctr">
              <a:spcAft>
                <a:spcPts val="0"/>
              </a:spcAft>
            </a:pPr>
            <a:r>
              <a:rPr lang="fr-FR" sz="1600" b="1" u="sng" dirty="0">
                <a:latin typeface="Times New Roman"/>
                <a:ea typeface="Calibri"/>
                <a:cs typeface="Times New Roman"/>
              </a:rPr>
              <a:t>Mesures à privilégier.</a:t>
            </a:r>
            <a:endParaRPr lang="fr-FR" sz="1600" dirty="0">
              <a:ea typeface="Calibri"/>
              <a:cs typeface="Times New Roman"/>
            </a:endParaRPr>
          </a:p>
          <a:p>
            <a:pPr>
              <a:spcAft>
                <a:spcPts val="0"/>
              </a:spcAft>
            </a:pPr>
            <a:r>
              <a:rPr lang="fr-FR" sz="1200" b="1" dirty="0">
                <a:latin typeface="Times New Roman"/>
                <a:ea typeface="Calibri"/>
                <a:cs typeface="Times New Roman"/>
              </a:rPr>
              <a:t> </a:t>
            </a:r>
            <a:endParaRPr lang="fr-FR" sz="1300" dirty="0">
              <a:ea typeface="Calibri"/>
              <a:cs typeface="Times New Roman"/>
            </a:endParaRPr>
          </a:p>
          <a:p>
            <a:pPr algn="ctr">
              <a:spcAft>
                <a:spcPts val="0"/>
              </a:spcAft>
            </a:pPr>
            <a:r>
              <a:rPr lang="fr-FR" sz="1300" dirty="0">
                <a:latin typeface="Times New Roman"/>
                <a:ea typeface="Calibri"/>
                <a:cs typeface="Times New Roman"/>
              </a:rPr>
              <a:t>• d’ordre général</a:t>
            </a:r>
            <a:endParaRPr lang="fr-FR" sz="1300" dirty="0">
              <a:ea typeface="Calibri"/>
              <a:cs typeface="Times New Roman"/>
            </a:endParaRPr>
          </a:p>
          <a:p>
            <a:pPr algn="just">
              <a:spcAft>
                <a:spcPts val="0"/>
              </a:spcAft>
            </a:pPr>
            <a:r>
              <a:rPr lang="fr-FR" sz="1300" dirty="0">
                <a:latin typeface="Times New Roman"/>
                <a:ea typeface="Calibri"/>
                <a:cs typeface="Times New Roman"/>
              </a:rPr>
              <a:t>Pour aider l’élève face à ses difficultés à prendre en compte la nouveauté dans l’apprentissage, l’enseignant peut : </a:t>
            </a:r>
            <a:endParaRPr lang="fr-FR" sz="1300" dirty="0">
              <a:ea typeface="Calibri"/>
              <a:cs typeface="Times New Roman"/>
            </a:endParaRPr>
          </a:p>
          <a:p>
            <a:pPr algn="just">
              <a:spcAft>
                <a:spcPts val="0"/>
              </a:spcAft>
            </a:pPr>
            <a:r>
              <a:rPr lang="fr-FR" sz="1300" dirty="0">
                <a:latin typeface="Times New Roman"/>
                <a:ea typeface="Calibri"/>
                <a:cs typeface="Times New Roman"/>
              </a:rPr>
              <a:t>-créer le sentiment d’appartenance à un groupe sécurisant, de par les règles de vie communes qui y sont instaurées ;</a:t>
            </a:r>
            <a:endParaRPr lang="fr-FR" sz="1300" dirty="0">
              <a:ea typeface="Calibri"/>
              <a:cs typeface="Times New Roman"/>
            </a:endParaRPr>
          </a:p>
          <a:p>
            <a:pPr algn="just">
              <a:spcAft>
                <a:spcPts val="0"/>
              </a:spcAft>
            </a:pPr>
            <a:r>
              <a:rPr lang="fr-FR" sz="1300" dirty="0">
                <a:latin typeface="Times New Roman"/>
                <a:ea typeface="Calibri"/>
                <a:cs typeface="Times New Roman"/>
              </a:rPr>
              <a:t>-donner des repères dans le temps par la verbalisation des activités (annoncer systématiquement chaque changement à l’avance, etc.);</a:t>
            </a:r>
            <a:endParaRPr lang="fr-FR" sz="1300" dirty="0">
              <a:ea typeface="Calibri"/>
              <a:cs typeface="Times New Roman"/>
            </a:endParaRPr>
          </a:p>
          <a:p>
            <a:pPr algn="just">
              <a:spcAft>
                <a:spcPts val="0"/>
              </a:spcAft>
            </a:pPr>
            <a:r>
              <a:rPr lang="fr-FR" sz="1300" dirty="0">
                <a:latin typeface="Times New Roman"/>
                <a:ea typeface="Calibri"/>
                <a:cs typeface="Times New Roman"/>
              </a:rPr>
              <a:t>-utiliser des indices visuels comme support explicatif pour contribuer à l’assimilation des informations présentées sous forme verbale;</a:t>
            </a:r>
            <a:endParaRPr lang="fr-FR" sz="1300" dirty="0">
              <a:ea typeface="Calibri"/>
              <a:cs typeface="Times New Roman"/>
            </a:endParaRPr>
          </a:p>
          <a:p>
            <a:pPr algn="just">
              <a:spcAft>
                <a:spcPts val="0"/>
              </a:spcAft>
            </a:pPr>
            <a:r>
              <a:rPr lang="fr-FR" sz="1300" dirty="0">
                <a:latin typeface="Times New Roman"/>
                <a:ea typeface="Calibri"/>
                <a:cs typeface="Times New Roman"/>
              </a:rPr>
              <a:t>-valider précisément par des paroles toutes les actions innovantes de l’élève en s’assurant de sa compréhension;</a:t>
            </a:r>
            <a:endParaRPr lang="fr-FR" sz="1300" dirty="0">
              <a:ea typeface="Calibri"/>
              <a:cs typeface="Times New Roman"/>
            </a:endParaRPr>
          </a:p>
          <a:p>
            <a:pPr algn="just">
              <a:spcAft>
                <a:spcPts val="0"/>
              </a:spcAft>
            </a:pPr>
            <a:r>
              <a:rPr lang="fr-FR" sz="1300" dirty="0">
                <a:latin typeface="Times New Roman"/>
                <a:ea typeface="Calibri"/>
                <a:cs typeface="Times New Roman"/>
              </a:rPr>
              <a:t>-respecter le temps de latence plus long et attendre que la tâche soit effectuée avant d’en proposer une autre.</a:t>
            </a:r>
            <a:endParaRPr lang="fr-FR" sz="1300" dirty="0">
              <a:ea typeface="Calibri"/>
              <a:cs typeface="Times New Roman"/>
            </a:endParaRPr>
          </a:p>
          <a:p>
            <a:pPr algn="just">
              <a:spcAft>
                <a:spcPts val="0"/>
              </a:spcAft>
            </a:pPr>
            <a:r>
              <a:rPr lang="fr-FR" sz="1300" dirty="0">
                <a:latin typeface="Times New Roman"/>
                <a:ea typeface="Calibri"/>
                <a:cs typeface="Times New Roman"/>
              </a:rPr>
              <a:t>-même si la répétition les rassure, il faut néanmoins veiller à les stimuler par la nouveauté progressivement.</a:t>
            </a:r>
            <a:endParaRPr lang="fr-FR" sz="1300" dirty="0">
              <a:ea typeface="Calibri"/>
              <a:cs typeface="Times New Roman"/>
            </a:endParaRPr>
          </a:p>
          <a:p>
            <a:pPr algn="just">
              <a:spcAft>
                <a:spcPts val="0"/>
              </a:spcAft>
            </a:pPr>
            <a:r>
              <a:rPr lang="fr-FR" sz="1300" dirty="0">
                <a:latin typeface="Times New Roman"/>
                <a:ea typeface="Calibri"/>
                <a:cs typeface="Times New Roman"/>
              </a:rPr>
              <a:t> </a:t>
            </a:r>
            <a:endParaRPr lang="fr-FR" sz="1300" dirty="0">
              <a:ea typeface="Calibri"/>
              <a:cs typeface="Times New Roman"/>
            </a:endParaRPr>
          </a:p>
          <a:p>
            <a:pPr algn="ctr">
              <a:spcAft>
                <a:spcPts val="0"/>
              </a:spcAft>
            </a:pPr>
            <a:r>
              <a:rPr lang="fr-FR" sz="1300" dirty="0">
                <a:latin typeface="Times New Roman"/>
                <a:ea typeface="Calibri"/>
                <a:cs typeface="Times New Roman"/>
              </a:rPr>
              <a:t>• en EPS</a:t>
            </a:r>
          </a:p>
          <a:p>
            <a:pPr algn="just">
              <a:spcAft>
                <a:spcPts val="0"/>
              </a:spcAft>
            </a:pPr>
            <a:r>
              <a:rPr lang="fr-FR" sz="1300" dirty="0">
                <a:latin typeface="Times New Roman"/>
                <a:ea typeface="Calibri"/>
                <a:cs typeface="Times New Roman"/>
              </a:rPr>
              <a:t>Tenir compte du fait:</a:t>
            </a:r>
            <a:endParaRPr lang="fr-FR" sz="1300" dirty="0">
              <a:ea typeface="Calibri"/>
              <a:cs typeface="Times New Roman"/>
            </a:endParaRPr>
          </a:p>
          <a:p>
            <a:pPr algn="just">
              <a:spcAft>
                <a:spcPts val="0"/>
              </a:spcAft>
            </a:pPr>
            <a:r>
              <a:rPr lang="fr-FR" sz="1300" dirty="0">
                <a:latin typeface="Times New Roman"/>
                <a:ea typeface="Calibri"/>
                <a:cs typeface="Times New Roman"/>
              </a:rPr>
              <a:t>-Les jeux et sports collectifs peuvent être difficiles d’accès, en raison de la vivacité (intellectuelle et physique) qu’ils requièrent...</a:t>
            </a:r>
            <a:endParaRPr lang="fr-FR" sz="1300" dirty="0">
              <a:ea typeface="Calibri"/>
              <a:cs typeface="Times New Roman"/>
            </a:endParaRPr>
          </a:p>
          <a:p>
            <a:pPr algn="just">
              <a:spcAft>
                <a:spcPts val="0"/>
              </a:spcAft>
            </a:pPr>
            <a:r>
              <a:rPr lang="fr-FR" sz="1300" dirty="0">
                <a:latin typeface="Times New Roman"/>
                <a:ea typeface="Calibri"/>
                <a:cs typeface="Times New Roman"/>
              </a:rPr>
              <a:t>-L’opposition n’est pas familière ni spontanée aux élèves trisomiques ; ils aiment la coopération.</a:t>
            </a:r>
            <a:endParaRPr lang="fr-FR" sz="1300" dirty="0">
              <a:ea typeface="Calibri"/>
              <a:cs typeface="Times New Roman"/>
            </a:endParaRPr>
          </a:p>
          <a:p>
            <a:pPr algn="just">
              <a:spcAft>
                <a:spcPts val="0"/>
              </a:spcAft>
            </a:pPr>
            <a:r>
              <a:rPr lang="fr-FR" sz="1300" dirty="0">
                <a:latin typeface="Times New Roman"/>
                <a:ea typeface="Calibri"/>
                <a:cs typeface="Times New Roman"/>
              </a:rPr>
              <a:t>-Ils sont hypotoniques: vigilance en activités gymniques, combat, escalade...</a:t>
            </a:r>
            <a:endParaRPr lang="fr-FR" sz="1300" dirty="0">
              <a:ea typeface="Calibri"/>
              <a:cs typeface="Times New Roman"/>
            </a:endParaRPr>
          </a:p>
          <a:p>
            <a:pPr algn="just">
              <a:spcAft>
                <a:spcPts val="0"/>
              </a:spcAft>
            </a:pPr>
            <a:r>
              <a:rPr lang="fr-FR" sz="1300" dirty="0">
                <a:latin typeface="Times New Roman"/>
                <a:ea typeface="Calibri"/>
                <a:cs typeface="Times New Roman"/>
              </a:rPr>
              <a:t>-Une importante laxité musculaire est à prendre en compte en activités gymniques (problèmes de nuque dans les roulades par exemple).</a:t>
            </a:r>
            <a:endParaRPr lang="fr-FR" sz="1300" dirty="0">
              <a:ea typeface="Calibri"/>
              <a:cs typeface="Times New Roman"/>
            </a:endParaRPr>
          </a:p>
          <a:p>
            <a:pPr algn="just">
              <a:spcAft>
                <a:spcPts val="0"/>
              </a:spcAft>
            </a:pPr>
            <a:r>
              <a:rPr lang="fr-FR" sz="1300" dirty="0">
                <a:latin typeface="Times New Roman"/>
                <a:ea typeface="Calibri"/>
                <a:cs typeface="Times New Roman"/>
              </a:rPr>
              <a:t>-Ces élèves manifestent de fréquentes réactions de peur (par exemple face au vide, à l’espace arrière..).</a:t>
            </a:r>
            <a:endParaRPr lang="fr-FR" sz="1300" dirty="0">
              <a:ea typeface="Calibri"/>
              <a:cs typeface="Times New Roman"/>
            </a:endParaRPr>
          </a:p>
          <a:p>
            <a:pPr algn="just">
              <a:spcAft>
                <a:spcPts val="0"/>
              </a:spcAft>
            </a:pPr>
            <a:r>
              <a:rPr lang="fr-FR" sz="1300" dirty="0">
                <a:latin typeface="Times New Roman"/>
                <a:ea typeface="Calibri"/>
                <a:cs typeface="Times New Roman"/>
              </a:rPr>
              <a:t>-Ils sont souvent plus fatigables que les autres.</a:t>
            </a:r>
            <a:endParaRPr lang="fr-FR" sz="1300" dirty="0">
              <a:ea typeface="Calibri"/>
              <a:cs typeface="Times New Roman"/>
            </a:endParaRPr>
          </a:p>
          <a:p>
            <a:pPr algn="just">
              <a:spcAft>
                <a:spcPts val="0"/>
              </a:spcAft>
            </a:pPr>
            <a:r>
              <a:rPr lang="fr-FR" sz="1300" dirty="0">
                <a:latin typeface="Times New Roman"/>
                <a:ea typeface="Calibri"/>
                <a:cs typeface="Times New Roman"/>
              </a:rPr>
              <a:t>-Beaucoup d’élèves trisomiques ont des troubles associés: par exemple cardiaques (pas d’efforts longs), ou diabète (pas d’activités à risques).</a:t>
            </a:r>
            <a:endParaRPr lang="fr-FR" sz="1300" dirty="0">
              <a:ea typeface="Calibri"/>
              <a:cs typeface="Times New Roman"/>
            </a:endParaRPr>
          </a:p>
          <a:p>
            <a:pPr algn="just">
              <a:spcAft>
                <a:spcPts val="0"/>
              </a:spcAft>
            </a:pPr>
            <a:r>
              <a:rPr lang="fr-FR" sz="1300" dirty="0">
                <a:latin typeface="Times New Roman"/>
                <a:ea typeface="Calibri"/>
                <a:cs typeface="Times New Roman"/>
              </a:rPr>
              <a:t>-Ils fonctionnent souvent avec une attention sur exclusive à ce qu’ils font: il faut donc solliciter leur vision périphérique, leur «recul».</a:t>
            </a:r>
            <a:endParaRPr lang="fr-FR" sz="1300" dirty="0">
              <a:ea typeface="Calibri"/>
              <a:cs typeface="Times New Roman"/>
            </a:endParaRPr>
          </a:p>
          <a:p>
            <a:pPr algn="just">
              <a:spcAft>
                <a:spcPts val="0"/>
              </a:spcAft>
            </a:pPr>
            <a:r>
              <a:rPr lang="fr-FR" sz="1300" dirty="0">
                <a:latin typeface="Times New Roman"/>
                <a:ea typeface="Calibri"/>
                <a:cs typeface="Times New Roman"/>
              </a:rPr>
              <a:t>Au niveau des consignes, privilégier les informations visuelles: </a:t>
            </a:r>
            <a:endParaRPr lang="fr-FR" sz="1300" dirty="0">
              <a:ea typeface="Calibri"/>
              <a:cs typeface="Times New Roman"/>
            </a:endParaRPr>
          </a:p>
          <a:p>
            <a:pPr marL="540385" algn="just">
              <a:spcAft>
                <a:spcPts val="0"/>
              </a:spcAft>
            </a:pPr>
            <a:r>
              <a:rPr lang="fr-FR" sz="1300" dirty="0">
                <a:latin typeface="Times New Roman"/>
                <a:ea typeface="Calibri"/>
                <a:cs typeface="Times New Roman"/>
              </a:rPr>
              <a:t>-tableau où les consignes sont inscrites ou dessinées; </a:t>
            </a:r>
            <a:endParaRPr lang="fr-FR" sz="1300" dirty="0">
              <a:ea typeface="Calibri"/>
              <a:cs typeface="Times New Roman"/>
            </a:endParaRPr>
          </a:p>
          <a:p>
            <a:pPr marL="540385" algn="just">
              <a:spcAft>
                <a:spcPts val="0"/>
              </a:spcAft>
            </a:pPr>
            <a:r>
              <a:rPr lang="fr-FR" sz="1300" dirty="0">
                <a:latin typeface="Times New Roman"/>
                <a:ea typeface="Calibri"/>
                <a:cs typeface="Times New Roman"/>
              </a:rPr>
              <a:t>-démonstrations;</a:t>
            </a:r>
            <a:endParaRPr lang="fr-FR" sz="1300" dirty="0">
              <a:ea typeface="Calibri"/>
              <a:cs typeface="Times New Roman"/>
            </a:endParaRPr>
          </a:p>
          <a:p>
            <a:pPr marL="540385" algn="just">
              <a:spcAft>
                <a:spcPts val="0"/>
              </a:spcAft>
            </a:pPr>
            <a:r>
              <a:rPr lang="fr-FR" sz="1300" dirty="0">
                <a:latin typeface="Times New Roman"/>
                <a:ea typeface="Calibri"/>
                <a:cs typeface="Times New Roman"/>
              </a:rPr>
              <a:t>-aménagements matériels spécifiques</a:t>
            </a:r>
            <a:endParaRPr lang="fr-FR" sz="1300" dirty="0">
              <a:ea typeface="Calibri"/>
              <a:cs typeface="Times New Roman"/>
            </a:endParaRPr>
          </a:p>
          <a:p>
            <a:pPr marL="540385" algn="just">
              <a:spcAft>
                <a:spcPts val="0"/>
              </a:spcAft>
            </a:pPr>
            <a:r>
              <a:rPr lang="fr-FR" sz="1300" dirty="0">
                <a:latin typeface="Times New Roman"/>
                <a:ea typeface="Calibri"/>
                <a:cs typeface="Times New Roman"/>
              </a:rPr>
              <a:t>-Inscription des consignes sur une feuille qu’ils gardent près d’eux;</a:t>
            </a:r>
            <a:endParaRPr lang="fr-FR" sz="1300" dirty="0">
              <a:ea typeface="Calibri"/>
              <a:cs typeface="Times New Roman"/>
            </a:endParaRPr>
          </a:p>
          <a:p>
            <a:pPr marL="540385" algn="just">
              <a:spcAft>
                <a:spcPts val="0"/>
              </a:spcAft>
            </a:pPr>
            <a:r>
              <a:rPr lang="fr-FR" sz="1300" dirty="0">
                <a:latin typeface="Times New Roman"/>
                <a:ea typeface="Calibri"/>
                <a:cs typeface="Times New Roman"/>
              </a:rPr>
              <a:t>-Une consigne à la fois;</a:t>
            </a:r>
            <a:endParaRPr lang="fr-FR" sz="1300" dirty="0">
              <a:ea typeface="Calibri"/>
              <a:cs typeface="Times New Roman"/>
            </a:endParaRPr>
          </a:p>
          <a:p>
            <a:pPr marL="540385" algn="just">
              <a:spcAft>
                <a:spcPts val="0"/>
              </a:spcAft>
            </a:pPr>
            <a:r>
              <a:rPr lang="fr-FR" sz="1300" dirty="0">
                <a:latin typeface="Times New Roman"/>
                <a:ea typeface="Calibri"/>
                <a:cs typeface="Times New Roman"/>
              </a:rPr>
              <a:t>-Enonciation de toutes les règles, même les plus évidentes.</a:t>
            </a:r>
            <a:endParaRPr lang="fr-FR" sz="1300" dirty="0">
              <a:ea typeface="Calibri"/>
              <a:cs typeface="Times New Roman"/>
            </a:endParaRPr>
          </a:p>
        </p:txBody>
      </p:sp>
    </p:spTree>
    <p:extLst>
      <p:ext uri="{BB962C8B-B14F-4D97-AF65-F5344CB8AC3E}">
        <p14:creationId xmlns="" xmlns:p14="http://schemas.microsoft.com/office/powerpoint/2010/main" val="1000232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6447919"/>
          </a:xfrm>
          <a:prstGeom prst="rect">
            <a:avLst/>
          </a:prstGeom>
        </p:spPr>
        <p:txBody>
          <a:bodyPr wrap="square">
            <a:spAutoFit/>
          </a:bodyPr>
          <a:lstStyle/>
          <a:p>
            <a:pPr algn="ctr">
              <a:lnSpc>
                <a:spcPct val="115000"/>
              </a:lnSpc>
              <a:spcAft>
                <a:spcPts val="0"/>
              </a:spcAft>
            </a:pPr>
            <a:r>
              <a:rPr lang="fr-FR" sz="1400" b="1" u="sng" dirty="0">
                <a:latin typeface="Times New Roman"/>
                <a:ea typeface="Times New Roman"/>
                <a:cs typeface="Times New Roman"/>
              </a:rPr>
              <a:t>Hémiplégie</a:t>
            </a:r>
            <a:endParaRPr lang="fr-FR" sz="1400" dirty="0">
              <a:ea typeface="Calibri"/>
              <a:cs typeface="Times New Roman"/>
            </a:endParaRPr>
          </a:p>
          <a:p>
            <a:pPr>
              <a:spcAft>
                <a:spcPts val="0"/>
              </a:spcAft>
            </a:pPr>
            <a:r>
              <a:rPr lang="fr-FR" sz="1400" dirty="0">
                <a:latin typeface="Times New Roman"/>
                <a:ea typeface="Calibri"/>
                <a:cs typeface="Times New Roman"/>
              </a:rPr>
              <a:t> </a:t>
            </a:r>
            <a:endParaRPr lang="fr-FR" sz="1400" dirty="0">
              <a:ea typeface="Calibri"/>
              <a:cs typeface="Times New Roman"/>
            </a:endParaRPr>
          </a:p>
          <a:p>
            <a:pPr>
              <a:spcAft>
                <a:spcPts val="0"/>
              </a:spcAft>
            </a:pPr>
            <a:r>
              <a:rPr lang="fr-FR" sz="1200" dirty="0">
                <a:latin typeface="Times New Roman"/>
                <a:ea typeface="Calibri"/>
                <a:cs typeface="Times New Roman"/>
              </a:rPr>
              <a:t>L'hémiplégie est un défaut de commande volontaire complète ou partielle affectant une moitié du corps droite ou gauche, à la suite d'une lésion des centres moteurs ou nerveux et dont les causes sont diverses. Les troubles de la commande volontaire touchent le membre supérieur, le membre inférieur et le tronc.</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Le ou les membres atteints peuvent être mobilisés mais sont atrophiés par conséquent la réalisation du geste est difficile. De plus, l’hémicorps non atteint est plus développé au niveau musculaire. L'élève compense et utilise ses capacités restantes au mieux.</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Toutes les ressources sont mobilisables mais en fonction de l’atteinte du sujet certaines sont affectées.</a:t>
            </a:r>
            <a:endParaRPr lang="fr-FR" sz="1200" dirty="0">
              <a:ea typeface="Calibri"/>
              <a:cs typeface="Times New Roman"/>
            </a:endParaRPr>
          </a:p>
          <a:p>
            <a:pPr>
              <a:spcAft>
                <a:spcPts val="0"/>
              </a:spcAft>
            </a:pPr>
            <a:r>
              <a:rPr lang="fr-FR" sz="1200" dirty="0">
                <a:latin typeface="Times New Roman"/>
                <a:ea typeface="Calibri"/>
                <a:cs typeface="Times New Roman"/>
              </a:rPr>
              <a:t> Parfois, les ressources cognitives sont affectées lorsque l’élève présente des troubles de la mémoire ou des problèmes par rapport au traitement de l’information. </a:t>
            </a:r>
            <a:endParaRPr lang="fr-FR" sz="1200" dirty="0">
              <a:ea typeface="Calibri"/>
              <a:cs typeface="Times New Roman"/>
            </a:endParaRPr>
          </a:p>
          <a:p>
            <a:pPr>
              <a:spcAft>
                <a:spcPts val="0"/>
              </a:spcAft>
            </a:pPr>
            <a:r>
              <a:rPr lang="fr-FR" sz="1200" dirty="0">
                <a:latin typeface="Times New Roman"/>
                <a:ea typeface="Calibri"/>
                <a:cs typeface="Times New Roman"/>
              </a:rPr>
              <a:t>Les troubles visuels associés à cette déficience, influencent la prise d’informations du sujet et le perturbent dans son comportement.</a:t>
            </a:r>
            <a:endParaRPr lang="fr-FR" sz="1200" dirty="0">
              <a:ea typeface="Calibri"/>
              <a:cs typeface="Times New Roman"/>
            </a:endParaRPr>
          </a:p>
          <a:p>
            <a:pPr>
              <a:spcAft>
                <a:spcPts val="0"/>
              </a:spcAft>
            </a:pPr>
            <a:r>
              <a:rPr lang="fr-FR" sz="1200" dirty="0">
                <a:latin typeface="Times New Roman"/>
                <a:ea typeface="Calibri"/>
                <a:cs typeface="Times New Roman"/>
              </a:rPr>
              <a:t>Les ressources biomécaniques sont affectées quand les membres supérieurs et ou inférieurs sont atrophiés et dissymétriques. Le sujet a des problèmes d’équilibre ou d’amplitude du geste. Certaines ressources énergétiques sont amoindries par exemple la vitesse, la force. Les ressources communicationnelles peuvent être également atteintes, comme le langage, la vision.</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Sur le plan affectif, le sujet est souvent très émotif. Notamment quand le handicap n’est pas de naissance mais suite à un accident ou une maladie. Une agressivité est présente quand le sujet n’accepte pas son état ou à l’inverse, il peut y avoir un excès de communication</a:t>
            </a:r>
            <a:r>
              <a:rPr lang="fr-FR" sz="1200" dirty="0">
                <a:ea typeface="Calibri"/>
                <a:cs typeface="Times New Roman"/>
              </a:rPr>
              <a:t>.</a:t>
            </a: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Pour la santé et la sécurité de l'élève, l’enseignant veillera à ce qu’il ne tombe pas sur les membres déficients.</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Il prendra en compte la fatigabilité due aux troubles du tonus musculaire et la lenteur de l'exécution due au déficit neurologique.</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La répétition du geste sportif est nécessaire pour pallier le déficit neurologique et pour que l'élève se crée sa propre représentation. </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L’augmentation du temps d'apprentissage facilitera les acquisitions futures et les fixera.</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Les précautions d’hygiène et la prévention des risques susceptibles d’altérer la santé de l’élève sont primordiales. </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L’hydratation notamment, doit être fréquente pour limiter les risques urinaires.</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spcAft>
                <a:spcPts val="0"/>
              </a:spcAft>
            </a:pPr>
            <a:r>
              <a:rPr lang="fr-FR" sz="1200" dirty="0">
                <a:latin typeface="Times New Roman"/>
                <a:ea typeface="Calibri"/>
                <a:cs typeface="Times New Roman"/>
              </a:rPr>
              <a:t>L'avis d’un médecin ou même d’un kinésithérapeute est un atout indispensable à la pratique de certaines activités sportives.</a:t>
            </a:r>
            <a:endParaRPr lang="fr-FR" sz="1200" dirty="0">
              <a:ea typeface="Calibri"/>
              <a:cs typeface="Times New Roman"/>
            </a:endParaRPr>
          </a:p>
        </p:txBody>
      </p:sp>
    </p:spTree>
    <p:extLst>
      <p:ext uri="{BB962C8B-B14F-4D97-AF65-F5344CB8AC3E}">
        <p14:creationId xmlns="" xmlns:p14="http://schemas.microsoft.com/office/powerpoint/2010/main" val="194963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172194"/>
            <a:ext cx="8229600" cy="1815882"/>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Handicap et Education </a:t>
            </a:r>
            <a:r>
              <a:rPr lang="fr-FR" dirty="0" smtClean="0"/>
              <a:t>Physique</a:t>
            </a:r>
            <a:br>
              <a:rPr lang="fr-FR" dirty="0" smtClean="0"/>
            </a:br>
            <a:r>
              <a:rPr lang="fr-FR" dirty="0" smtClean="0"/>
              <a:t> </a:t>
            </a:r>
            <a:r>
              <a:rPr lang="fr-FR" dirty="0"/>
              <a:t>et Sportive à </a:t>
            </a:r>
            <a:r>
              <a:rPr lang="fr-FR" dirty="0" smtClean="0"/>
              <a:t>l'école </a:t>
            </a:r>
            <a:br>
              <a:rPr lang="fr-FR" dirty="0" smtClean="0"/>
            </a:br>
            <a:r>
              <a:rPr lang="fr-FR" sz="2400" dirty="0" smtClean="0"/>
              <a:t>(Médecin scolaire Mme </a:t>
            </a:r>
            <a:r>
              <a:rPr lang="fr-FR" sz="2400" dirty="0" err="1" smtClean="0"/>
              <a:t>Viard</a:t>
            </a:r>
            <a:r>
              <a:rPr lang="fr-FR" sz="2400" dirty="0" smtClean="0"/>
              <a:t>)</a:t>
            </a:r>
            <a:endParaRPr lang="fr-FR" sz="2400" dirty="0"/>
          </a:p>
        </p:txBody>
      </p:sp>
      <p:sp>
        <p:nvSpPr>
          <p:cNvPr id="3" name="Sous-titre 2"/>
          <p:cNvSpPr txBox="1">
            <a:spLocks noGrp="1"/>
          </p:cNvSpPr>
          <p:nvPr>
            <p:ph type="subTitle" idx="4294967295"/>
          </p:nvPr>
        </p:nvSpPr>
        <p:spPr>
          <a:xfrm>
            <a:off x="457171" y="1604841"/>
            <a:ext cx="8045895" cy="3977158"/>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fr-FR" dirty="0"/>
              <a:t>-loi d'orientation de 1975</a:t>
            </a:r>
          </a:p>
          <a:p>
            <a:pPr marL="0" indent="0" algn="ctr">
              <a:buNone/>
            </a:pPr>
            <a:endParaRPr lang="fr-FR" dirty="0"/>
          </a:p>
          <a:p>
            <a:pPr marL="0" indent="0" algn="ctr">
              <a:buNone/>
            </a:pPr>
            <a:endParaRPr lang="fr-FR" dirty="0"/>
          </a:p>
          <a:p>
            <a:pPr marL="0" indent="0" algn="ctr">
              <a:buNone/>
            </a:pPr>
            <a:r>
              <a:rPr lang="fr-FR" dirty="0"/>
              <a:t>- loi du 11 février 2005</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461417"/>
            <a:ext cx="8229600"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Gestion des inaptitudes EPS</a:t>
            </a:r>
          </a:p>
        </p:txBody>
      </p:sp>
      <p:sp>
        <p:nvSpPr>
          <p:cNvPr id="3" name="Espace réservé du texte 2"/>
          <p:cNvSpPr txBox="1">
            <a:spLocks noGrp="1"/>
          </p:cNvSpPr>
          <p:nvPr>
            <p:ph type="body" idx="4294967295"/>
          </p:nvPr>
        </p:nvSpPr>
        <p:spPr>
          <a:xfrm>
            <a:off x="1110274" y="1632927"/>
            <a:ext cx="7184126" cy="4845222"/>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r>
              <a:rPr lang="fr-FR"/>
              <a:t>Différente selon les académies voire les établissements</a:t>
            </a:r>
          </a:p>
          <a:p>
            <a:pPr lvl="0"/>
            <a:r>
              <a:rPr lang="fr-FR"/>
              <a:t>Les textes de loi</a:t>
            </a:r>
          </a:p>
          <a:p>
            <a:pPr lvl="1" rtl="0" hangingPunct="0">
              <a:buNone/>
            </a:pPr>
            <a:r>
              <a:rPr lang="fr-FR"/>
              <a:t>Décret 88-977 du 11 octobre 1988</a:t>
            </a:r>
          </a:p>
          <a:p>
            <a:pPr lvl="1" rtl="0" hangingPunct="0">
              <a:buNone/>
            </a:pPr>
            <a:r>
              <a:rPr lang="fr-FR"/>
              <a:t>Arrêté du 13 septembre 1989</a:t>
            </a:r>
          </a:p>
          <a:p>
            <a:pPr lvl="1" rtl="0" hangingPunct="0">
              <a:buNone/>
            </a:pPr>
            <a:r>
              <a:rPr lang="fr-FR"/>
              <a:t>Circulaire 90-107 du 17 mai 1990</a:t>
            </a:r>
          </a:p>
          <a:p>
            <a:pPr lvl="0"/>
            <a:endParaRPr lang="fr-F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122863"/>
            <a:ext cx="8229600" cy="144655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Aménagement pour l'élève handicapé</a:t>
            </a:r>
          </a:p>
        </p:txBody>
      </p:sp>
      <p:sp>
        <p:nvSpPr>
          <p:cNvPr id="3" name="Espace réservé du texte 2"/>
          <p:cNvSpPr txBox="1">
            <a:spLocks noGrp="1"/>
          </p:cNvSpPr>
          <p:nvPr>
            <p:ph type="body" idx="4294967295"/>
          </p:nvPr>
        </p:nvSpPr>
        <p:spPr>
          <a:xfrm>
            <a:off x="457200" y="1600200"/>
            <a:ext cx="8229600" cy="3585597"/>
          </a:xfrm>
        </p:spPr>
        <p:txBody>
          <a:bodyPr>
            <a:spAutoFit/>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buNone/>
            </a:pPr>
            <a:endParaRPr lang="fr-FR"/>
          </a:p>
          <a:p>
            <a:pPr lvl="0">
              <a:buNone/>
            </a:pPr>
            <a:r>
              <a:rPr lang="fr-FR"/>
              <a:t>Certificat d'inaptitude établi par le médecin qui suit l'élève ou le médecin de l'Education Nationale</a:t>
            </a:r>
          </a:p>
          <a:p>
            <a:pPr lvl="0">
              <a:buNone/>
            </a:pPr>
            <a:r>
              <a:rPr lang="fr-FR"/>
              <a:t>Projet Personnalisé de Scolarisation</a:t>
            </a:r>
          </a:p>
          <a:p>
            <a:pPr lvl="0">
              <a:buNone/>
            </a:pPr>
            <a:r>
              <a:rPr lang="fr-FR"/>
              <a:t>Projet d'Accueil Individualisé</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171" y="91967"/>
            <a:ext cx="8228763" cy="150810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400" dirty="0"/>
              <a:t>CERTIFICAT MÉDICAL D'INAPTITUDE A LA PRATIQUE DE</a:t>
            </a:r>
            <a:br>
              <a:rPr lang="fr-FR" sz="2400" dirty="0"/>
            </a:br>
            <a:r>
              <a:rPr lang="fr-FR" sz="2400" dirty="0"/>
              <a:t>L'ÉDUCATION PHYSIQUE ET SPORTIVE</a:t>
            </a:r>
            <a:r>
              <a:rPr lang="fr-FR" dirty="0"/>
              <a:t/>
            </a:r>
            <a:br>
              <a:rPr lang="fr-FR" dirty="0"/>
            </a:br>
            <a:endParaRPr lang="fr-FR" dirty="0"/>
          </a:p>
        </p:txBody>
      </p:sp>
      <p:sp>
        <p:nvSpPr>
          <p:cNvPr id="3" name="Espace réservé du texte 2"/>
          <p:cNvSpPr txBox="1">
            <a:spLocks noGrp="1"/>
          </p:cNvSpPr>
          <p:nvPr>
            <p:ph type="body" idx="4294967295"/>
          </p:nvPr>
        </p:nvSpPr>
        <p:spPr>
          <a:xfrm>
            <a:off x="457171" y="914438"/>
            <a:ext cx="8045895" cy="5914440"/>
          </a:xfrm>
        </p:spPr>
        <p:txBody>
          <a:bodyPr>
            <a:spAutoFit/>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buNone/>
            </a:pPr>
            <a:endParaRPr lang="fr-FR" sz="1500" dirty="0"/>
          </a:p>
          <a:p>
            <a:pPr lvl="0">
              <a:buNone/>
            </a:pPr>
            <a:r>
              <a:rPr lang="fr-FR" sz="1500" dirty="0"/>
              <a:t>Je soussigné, docteur en médecine :</a:t>
            </a:r>
          </a:p>
          <a:p>
            <a:pPr lvl="0">
              <a:buNone/>
            </a:pPr>
            <a:r>
              <a:rPr lang="fr-FR" sz="1500" dirty="0"/>
              <a:t>lieu d'exercice :</a:t>
            </a:r>
          </a:p>
          <a:p>
            <a:pPr lvl="0">
              <a:buNone/>
            </a:pPr>
            <a:r>
              <a:rPr lang="fr-FR" sz="1500" dirty="0"/>
              <a:t> certifie avoir, en application du décret n° 88-977 du 11 octobre 1988, examiné l'élève (nom, prénom)                                            né(e) le</a:t>
            </a:r>
          </a:p>
          <a:p>
            <a:pPr lvl="0">
              <a:buNone/>
            </a:pPr>
            <a:r>
              <a:rPr lang="fr-FR" sz="1500" dirty="0"/>
              <a:t>et constaté, ce jour, que son état de santé entraîne une inaptitude partielle, totale ,</a:t>
            </a:r>
          </a:p>
          <a:p>
            <a:pPr lvl="0">
              <a:buNone/>
            </a:pPr>
            <a:r>
              <a:rPr lang="fr-FR" sz="1500" dirty="0"/>
              <a:t>Du									 au .</a:t>
            </a:r>
          </a:p>
          <a:p>
            <a:pPr lvl="0">
              <a:buNone/>
            </a:pPr>
            <a:r>
              <a:rPr lang="fr-FR" sz="1500" dirty="0"/>
              <a:t>En cas d'inaptitude partielle, pour permettre une adaptation de l'enseignement aux possibilités de l'élève, préciser en termes d'incapacités fonctionnelles si l'inaptitude est liée :</a:t>
            </a:r>
          </a:p>
          <a:p>
            <a:pPr lvl="0">
              <a:buNone/>
            </a:pPr>
            <a:r>
              <a:rPr lang="fr-FR" sz="1500" dirty="0"/>
              <a:t>A des types de mouvements (amplitude, vitesse, charge, posture...) ;</a:t>
            </a:r>
          </a:p>
          <a:p>
            <a:pPr lvl="0"/>
            <a:r>
              <a:rPr lang="fr-FR" sz="1500" dirty="0"/>
              <a:t>A des types d'effort (musculaire, cardio-vasculaire, respiratoire...) ;</a:t>
            </a:r>
          </a:p>
          <a:p>
            <a:pPr lvl="0"/>
            <a:r>
              <a:rPr lang="fr-FR" sz="1500" dirty="0"/>
              <a:t>A la capacité à l'effort (intensité, durée...) ;</a:t>
            </a:r>
          </a:p>
          <a:p>
            <a:pPr lvl="0"/>
            <a:r>
              <a:rPr lang="fr-FR" sz="1500" dirty="0"/>
              <a:t>A des situations d'exercice et d'environnement (travail en hauteur, milieu aquatique, conditions atmosphériques...), etc.</a:t>
            </a:r>
          </a:p>
          <a:p>
            <a:pPr lvl="0"/>
            <a:r>
              <a:rPr lang="fr-FR" sz="1500" dirty="0"/>
              <a:t>Date, signature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 xmlns:p14="http://schemas.microsoft.com/office/powerpoint/2010/main" val="3633416879"/>
              </p:ext>
            </p:extLst>
          </p:nvPr>
        </p:nvGraphicFramePr>
        <p:xfrm>
          <a:off x="179512" y="404664"/>
          <a:ext cx="8856983" cy="6370586"/>
        </p:xfrm>
        <a:graphic>
          <a:graphicData uri="http://schemas.openxmlformats.org/drawingml/2006/table">
            <a:tbl>
              <a:tblPr/>
              <a:tblGrid>
                <a:gridCol w="1414302"/>
                <a:gridCol w="3262368"/>
                <a:gridCol w="4180313"/>
              </a:tblGrid>
              <a:tr h="184929">
                <a:tc>
                  <a:txBody>
                    <a:bodyPr/>
                    <a:lstStyle/>
                    <a:p>
                      <a:pPr algn="ctr">
                        <a:lnSpc>
                          <a:spcPct val="115000"/>
                        </a:lnSpc>
                        <a:spcAft>
                          <a:spcPts val="0"/>
                        </a:spcAft>
                      </a:pPr>
                      <a:r>
                        <a:rPr lang="fr-FR" sz="900" b="1" dirty="0">
                          <a:effectLst/>
                          <a:latin typeface="EFGONP+TimesNewRoman"/>
                          <a:ea typeface="Calibri"/>
                          <a:cs typeface="Times New Roman"/>
                        </a:rPr>
                        <a:t> </a:t>
                      </a:r>
                      <a:r>
                        <a:rPr lang="fr-FR" sz="900" b="1" dirty="0">
                          <a:solidFill>
                            <a:srgbClr val="000000"/>
                          </a:solidFill>
                          <a:effectLst/>
                          <a:latin typeface="EFGONP+TimesNewRoman"/>
                          <a:ea typeface="Calibri"/>
                          <a:cs typeface="EFGONP+TimesNewRoman"/>
                        </a:rPr>
                        <a:t>Sigles </a:t>
                      </a:r>
                      <a:endParaRPr lang="fr-FR" sz="900" b="1"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900" b="1" dirty="0">
                          <a:solidFill>
                            <a:srgbClr val="000000"/>
                          </a:solidFill>
                          <a:effectLst/>
                          <a:latin typeface="EFGONP+TimesNewRoman"/>
                          <a:ea typeface="Calibri"/>
                          <a:cs typeface="EFGONP+TimesNewRoman"/>
                        </a:rPr>
                        <a:t>Définition </a:t>
                      </a:r>
                      <a:endParaRPr lang="fr-FR" sz="900" b="1"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900" b="1" dirty="0">
                          <a:solidFill>
                            <a:srgbClr val="000000"/>
                          </a:solidFill>
                          <a:effectLst/>
                          <a:latin typeface="EFGONP+TimesNewRoman"/>
                          <a:ea typeface="Calibri"/>
                          <a:cs typeface="EFGONP+TimesNewRoman"/>
                        </a:rPr>
                        <a:t>Commentaires </a:t>
                      </a:r>
                      <a:endParaRPr lang="fr-FR" sz="900" b="1"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9127">
                <a:tc>
                  <a:txBody>
                    <a:bodyPr/>
                    <a:lstStyle/>
                    <a:p>
                      <a:pPr algn="ctr">
                        <a:lnSpc>
                          <a:spcPct val="115000"/>
                        </a:lnSpc>
                        <a:spcAft>
                          <a:spcPts val="0"/>
                        </a:spcAft>
                      </a:pPr>
                      <a:r>
                        <a:rPr lang="fr-FR" sz="900" b="1" dirty="0">
                          <a:solidFill>
                            <a:srgbClr val="000000"/>
                          </a:solidFill>
                          <a:effectLst/>
                          <a:latin typeface="EFGOPB+TimesNewRoman,Bold"/>
                          <a:ea typeface="Calibri"/>
                          <a:cs typeface="EFGOPB+TimesNewRoman,Bold"/>
                        </a:rPr>
                        <a:t>2CA -SH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Certificat complémentaire pour les enseignements adaptés et la scolarisation des élèves en situation de handicap.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Il s’agit d’une certification pour l’A I S proposée aux </a:t>
                      </a:r>
                      <a:r>
                        <a:rPr lang="fr-FR" sz="900" b="1" dirty="0">
                          <a:solidFill>
                            <a:srgbClr val="000000"/>
                          </a:solidFill>
                          <a:effectLst/>
                          <a:latin typeface="EFGOPB+TimesNewRoman,Bold"/>
                          <a:ea typeface="Calibri"/>
                          <a:cs typeface="EFGOPB+TimesNewRoman,Bold"/>
                        </a:rPr>
                        <a:t>enseignants du secondaire.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29">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AIS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Adaptation et Intégration scolaire.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Appellation officielle de l’enseignement spécialisé.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1">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AVS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Auxiliaire de vie scolaire.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Assistants d’éducation remplissant une mission d’intégration scolaire.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CAPSAIS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Certificat d’aptitude aux actions pédagogiques spécialisées d’adaptation et d’intégration scolaires.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Certification des enseignants spécialisés de 1988 à 2004. Il est désormais remplacé par le CAPA-SH.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CAPA-SH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Certificat d’aptitude professionnelle pour les aides spécialisés, les enseignements adaptés et la scolarisation des élèves en situation de handicap.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Il est réservé aux </a:t>
                      </a:r>
                      <a:r>
                        <a:rPr lang="fr-FR" sz="900" b="1" dirty="0">
                          <a:solidFill>
                            <a:srgbClr val="000000"/>
                          </a:solidFill>
                          <a:effectLst/>
                          <a:latin typeface="EFGOPB+TimesNewRoman,Bold"/>
                          <a:ea typeface="Calibri"/>
                          <a:cs typeface="EFGOPB+TimesNewRoman,Bold"/>
                        </a:rPr>
                        <a:t>enseignants du primaire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CCSD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Commission de circonscription de l’enseignement du second degré.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Commission chargée de l’orientation des enfants ou adolescents handicapés dans l’enseignement secondaire. </a:t>
                      </a:r>
                      <a:r>
                        <a:rPr lang="fr-FR" sz="900">
                          <a:solidFill>
                            <a:srgbClr val="FF0000"/>
                          </a:solidFill>
                          <a:effectLst/>
                          <a:latin typeface="EFGONP+TimesNewRoman"/>
                          <a:ea typeface="Calibri"/>
                          <a:cs typeface="EFGONP+TimesNewRoman"/>
                        </a:rPr>
                        <a:t>(remplacées par la CDAPH) </a:t>
                      </a:r>
                      <a:endParaRPr lang="fr-FR" sz="900">
                        <a:effectLst/>
                        <a:latin typeface="Calibri"/>
                        <a:ea typeface="Calibri"/>
                        <a:cs typeface="Times New Roman"/>
                      </a:endParaRPr>
                    </a:p>
                    <a:p>
                      <a:pPr algn="just">
                        <a:lnSpc>
                          <a:spcPct val="115000"/>
                        </a:lnSpc>
                        <a:spcAft>
                          <a:spcPts val="0"/>
                        </a:spcAft>
                      </a:pPr>
                      <a:r>
                        <a:rPr lang="fr-FR" sz="900">
                          <a:solidFill>
                            <a:srgbClr val="000000"/>
                          </a:solidFill>
                          <a:effectLst/>
                          <a:latin typeface="EFGONP+TimesNewRoman"/>
                          <a:ea typeface="Calibri"/>
                          <a:cs typeface="EFGONP+TimesNewRoman"/>
                        </a:rPr>
                        <a:t>(CCPE pour le primaire.)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29">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CDAPH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FF0000"/>
                          </a:solidFill>
                          <a:effectLst/>
                          <a:latin typeface="EFGONP+TimesNewRoman"/>
                          <a:ea typeface="Calibri"/>
                          <a:cs typeface="EFGONP+TimesNewRoman"/>
                        </a:rPr>
                        <a:t>nouvelle loi de 2005</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29">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CFG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Certificat de formation généralisé.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246">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CLIS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Classe d’intégration scolaire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b="1" dirty="0">
                          <a:solidFill>
                            <a:srgbClr val="000000"/>
                          </a:solidFill>
                          <a:effectLst/>
                          <a:latin typeface="EFGOPB+TimesNewRoman,Bold"/>
                          <a:ea typeface="Calibri"/>
                          <a:cs typeface="EFGOPB+TimesNewRoman,Bold"/>
                        </a:rPr>
                        <a:t>-</a:t>
                      </a:r>
                      <a:r>
                        <a:rPr lang="fr-FR" sz="900" b="1" dirty="0">
                          <a:solidFill>
                            <a:srgbClr val="FF0000"/>
                          </a:solidFill>
                          <a:effectLst/>
                          <a:latin typeface="EFGOPB+TimesNewRoman,Bold"/>
                          <a:ea typeface="Calibri"/>
                          <a:cs typeface="EFGOPB+TimesNewRoman,Bold"/>
                        </a:rPr>
                        <a:t>CLIS </a:t>
                      </a:r>
                      <a:r>
                        <a:rPr lang="fr-FR" sz="900" dirty="0">
                          <a:solidFill>
                            <a:srgbClr val="000000"/>
                          </a:solidFill>
                          <a:effectLst/>
                          <a:latin typeface="EFGONP+TimesNewRoman"/>
                          <a:ea typeface="Calibri"/>
                          <a:cs typeface="EFGONP+TimesNewRoman"/>
                        </a:rPr>
                        <a:t>1 pour des enfants présentant des troubles des fonctions cognitives </a:t>
                      </a:r>
                      <a:endParaRPr lang="fr-FR" sz="900" dirty="0">
                        <a:effectLst/>
                        <a:latin typeface="Calibri"/>
                        <a:ea typeface="Calibri"/>
                        <a:cs typeface="Times New Roman"/>
                      </a:endParaRPr>
                    </a:p>
                    <a:p>
                      <a:pPr algn="just">
                        <a:lnSpc>
                          <a:spcPct val="115000"/>
                        </a:lnSpc>
                        <a:spcAft>
                          <a:spcPts val="0"/>
                        </a:spcAft>
                      </a:pPr>
                      <a:r>
                        <a:rPr lang="fr-FR" sz="900" b="1" dirty="0">
                          <a:solidFill>
                            <a:srgbClr val="000000"/>
                          </a:solidFill>
                          <a:effectLst/>
                          <a:latin typeface="EFGOPB+TimesNewRoman,Bold"/>
                          <a:ea typeface="Calibri"/>
                          <a:cs typeface="EFGOPB+TimesNewRoman,Bold"/>
                        </a:rPr>
                        <a:t>-</a:t>
                      </a:r>
                      <a:r>
                        <a:rPr lang="fr-FR" sz="900" b="1" dirty="0">
                          <a:solidFill>
                            <a:srgbClr val="FF0000"/>
                          </a:solidFill>
                          <a:effectLst/>
                          <a:latin typeface="EFGOPB+TimesNewRoman,Bold"/>
                          <a:ea typeface="Calibri"/>
                          <a:cs typeface="EFGOPB+TimesNewRoman,Bold"/>
                        </a:rPr>
                        <a:t>CLIS </a:t>
                      </a:r>
                      <a:r>
                        <a:rPr lang="fr-FR" sz="900" dirty="0">
                          <a:solidFill>
                            <a:srgbClr val="000000"/>
                          </a:solidFill>
                          <a:effectLst/>
                          <a:latin typeface="EFGONP+TimesNewRoman"/>
                          <a:ea typeface="Calibri"/>
                          <a:cs typeface="EFGONP+TimesNewRoman"/>
                        </a:rPr>
                        <a:t>2 pour des élèves présentant une déficience auditive grave ou une surdité </a:t>
                      </a:r>
                      <a:endParaRPr lang="fr-FR" sz="900" dirty="0">
                        <a:effectLst/>
                        <a:latin typeface="Calibri"/>
                        <a:ea typeface="Calibri"/>
                        <a:cs typeface="Times New Roman"/>
                      </a:endParaRPr>
                    </a:p>
                    <a:p>
                      <a:pPr algn="just">
                        <a:lnSpc>
                          <a:spcPct val="115000"/>
                        </a:lnSpc>
                        <a:spcAft>
                          <a:spcPts val="0"/>
                        </a:spcAft>
                      </a:pPr>
                      <a:r>
                        <a:rPr lang="fr-FR" sz="900" b="1" dirty="0">
                          <a:solidFill>
                            <a:srgbClr val="000000"/>
                          </a:solidFill>
                          <a:effectLst/>
                          <a:latin typeface="EFGOPB+TimesNewRoman,Bold"/>
                          <a:ea typeface="Calibri"/>
                          <a:cs typeface="EFGOPB+TimesNewRoman,Bold"/>
                        </a:rPr>
                        <a:t>-</a:t>
                      </a:r>
                      <a:r>
                        <a:rPr lang="fr-FR" sz="900" b="1" dirty="0">
                          <a:solidFill>
                            <a:srgbClr val="FF0000"/>
                          </a:solidFill>
                          <a:effectLst/>
                          <a:latin typeface="EFGOPB+TimesNewRoman,Bold"/>
                          <a:ea typeface="Calibri"/>
                          <a:cs typeface="EFGOPB+TimesNewRoman,Bold"/>
                        </a:rPr>
                        <a:t>CLIS </a:t>
                      </a:r>
                      <a:r>
                        <a:rPr lang="fr-FR" sz="900" dirty="0">
                          <a:solidFill>
                            <a:srgbClr val="000000"/>
                          </a:solidFill>
                          <a:effectLst/>
                          <a:latin typeface="EFGONP+TimesNewRoman"/>
                          <a:ea typeface="Calibri"/>
                          <a:cs typeface="EFGONP+TimesNewRoman"/>
                        </a:rPr>
                        <a:t>3 pour des enfants ayant une déficience visuelle grave ou présentant une cécité </a:t>
                      </a:r>
                      <a:endParaRPr lang="fr-FR" sz="900" dirty="0">
                        <a:effectLst/>
                        <a:latin typeface="Calibri"/>
                        <a:ea typeface="Calibri"/>
                        <a:cs typeface="Times New Roman"/>
                      </a:endParaRPr>
                    </a:p>
                    <a:p>
                      <a:pPr algn="just">
                        <a:lnSpc>
                          <a:spcPct val="115000"/>
                        </a:lnSpc>
                        <a:spcAft>
                          <a:spcPts val="0"/>
                        </a:spcAft>
                      </a:pPr>
                      <a:r>
                        <a:rPr lang="fr-FR" sz="900" b="1" dirty="0">
                          <a:solidFill>
                            <a:srgbClr val="000000"/>
                          </a:solidFill>
                          <a:effectLst/>
                          <a:latin typeface="EFGOPB+TimesNewRoman,Bold"/>
                          <a:ea typeface="Calibri"/>
                          <a:cs typeface="EFGOPB+TimesNewRoman,Bold"/>
                        </a:rPr>
                        <a:t>-</a:t>
                      </a:r>
                      <a:r>
                        <a:rPr lang="fr-FR" sz="900" b="1" dirty="0">
                          <a:solidFill>
                            <a:srgbClr val="FF0000"/>
                          </a:solidFill>
                          <a:effectLst/>
                          <a:latin typeface="EFGOPB+TimesNewRoman,Bold"/>
                          <a:ea typeface="Calibri"/>
                          <a:cs typeface="EFGOPB+TimesNewRoman,Bold"/>
                        </a:rPr>
                        <a:t>CLIS</a:t>
                      </a:r>
                      <a:r>
                        <a:rPr lang="fr-FR" sz="900" b="1" dirty="0">
                          <a:solidFill>
                            <a:srgbClr val="000000"/>
                          </a:solidFill>
                          <a:effectLst/>
                          <a:latin typeface="EFGOPB+TimesNewRoman,Bold"/>
                          <a:ea typeface="Calibri"/>
                          <a:cs typeface="EFGOPB+TimesNewRoman,Bold"/>
                        </a:rPr>
                        <a:t> </a:t>
                      </a:r>
                      <a:r>
                        <a:rPr lang="fr-FR" sz="900" dirty="0">
                          <a:solidFill>
                            <a:srgbClr val="000000"/>
                          </a:solidFill>
                          <a:effectLst/>
                          <a:latin typeface="EFGONP+TimesNewRoman"/>
                          <a:ea typeface="Calibri"/>
                          <a:cs typeface="EFGONP+TimesNewRoman"/>
                        </a:rPr>
                        <a:t>4 pour des élèves ayant une déficience motrice.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EREA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Etablissement régional d’enseignement adapté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Etablissements scolaires adaptés accueillant des jeunes en grande difficulté scolaire et/ou ayant un handicap.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IENAIS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FF0000"/>
                          </a:solidFill>
                          <a:effectLst/>
                          <a:latin typeface="EFGONP+TimesNewRoman"/>
                          <a:ea typeface="Calibri"/>
                          <a:cs typeface="EFGONP+TimesNewRoman"/>
                        </a:rPr>
                        <a:t>Inspecteur de l’éducation nationale chargé de l’adaptation et de l’intégration scolaire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FF0000"/>
                          </a:solidFill>
                          <a:effectLst/>
                          <a:latin typeface="EFGONP+TimesNewRoman"/>
                          <a:ea typeface="Calibri"/>
                          <a:cs typeface="EFGONP+TimesNewRoman"/>
                        </a:rPr>
                        <a:t>Ses missions sont départementales dans le cadre des compétences des inspections académiques.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IME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Institut médico-éducatif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Ils accueillent des jeunes déficients mentaux. L’appellation IME regroupe dorénavant les anciens </a:t>
                      </a:r>
                      <a:r>
                        <a:rPr lang="fr-FR" sz="900" b="1" dirty="0" err="1">
                          <a:solidFill>
                            <a:srgbClr val="000000"/>
                          </a:solidFill>
                          <a:effectLst/>
                          <a:latin typeface="EFGOPB+TimesNewRoman,Bold"/>
                          <a:ea typeface="Calibri"/>
                          <a:cs typeface="EFGOPB+TimesNewRoman,Bold"/>
                        </a:rPr>
                        <a:t>I.M.Pédagogiques</a:t>
                      </a:r>
                      <a:r>
                        <a:rPr lang="fr-FR" sz="900" b="1" dirty="0">
                          <a:solidFill>
                            <a:srgbClr val="000000"/>
                          </a:solidFill>
                          <a:effectLst/>
                          <a:latin typeface="EFGOPB+TimesNewRoman,Bold"/>
                          <a:ea typeface="Calibri"/>
                          <a:cs typeface="EFGOPB+TimesNewRoman,Bold"/>
                        </a:rPr>
                        <a:t> </a:t>
                      </a:r>
                      <a:r>
                        <a:rPr lang="fr-FR" sz="900" dirty="0">
                          <a:solidFill>
                            <a:srgbClr val="000000"/>
                          </a:solidFill>
                          <a:effectLst/>
                          <a:latin typeface="EFGONP+TimesNewRoman"/>
                          <a:ea typeface="Calibri"/>
                          <a:cs typeface="EFGONP+TimesNewRoman"/>
                        </a:rPr>
                        <a:t>(pour enfants) et les </a:t>
                      </a:r>
                      <a:r>
                        <a:rPr lang="fr-FR" sz="900" b="1" dirty="0" err="1">
                          <a:solidFill>
                            <a:srgbClr val="000000"/>
                          </a:solidFill>
                          <a:effectLst/>
                          <a:latin typeface="EFGOPB+TimesNewRoman,Bold"/>
                          <a:ea typeface="Calibri"/>
                          <a:cs typeface="EFGOPB+TimesNewRoman,Bold"/>
                        </a:rPr>
                        <a:t>I.M.Professionnels</a:t>
                      </a:r>
                      <a:r>
                        <a:rPr lang="fr-FR" sz="900" dirty="0">
                          <a:solidFill>
                            <a:srgbClr val="000000"/>
                          </a:solidFill>
                          <a:effectLst/>
                          <a:latin typeface="EFGONP+TimesNewRoman"/>
                          <a:ea typeface="Calibri"/>
                          <a:cs typeface="EFGONP+TimesNewRoman"/>
                        </a:rPr>
                        <a:t>.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MDPH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Maison départementale des personnes handicapées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FF0000"/>
                          </a:solidFill>
                          <a:effectLst/>
                          <a:latin typeface="EFGONP+TimesNewRoman"/>
                          <a:ea typeface="Calibri"/>
                          <a:cs typeface="EFGONP+TimesNewRoman"/>
                        </a:rPr>
                        <a:t>nouvelle loi de 2005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PAI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Projet d’accueil individualisé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Protocole qui permet d’organiser l’accueil d’enfants malades dans les établissements scolaires.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PIIS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Projet individuel d’intégration scolaire.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Il est désormais remplacé par le </a:t>
                      </a:r>
                      <a:r>
                        <a:rPr lang="fr-FR" sz="900" b="1" dirty="0">
                          <a:solidFill>
                            <a:srgbClr val="000000"/>
                          </a:solidFill>
                          <a:effectLst/>
                          <a:latin typeface="EFGOPB+TimesNewRoman,Bold"/>
                          <a:ea typeface="Calibri"/>
                          <a:cs typeface="EFGOPB+TimesNewRoman,Bold"/>
                        </a:rPr>
                        <a:t>PPS </a:t>
                      </a:r>
                      <a:r>
                        <a:rPr lang="fr-FR" sz="900" dirty="0">
                          <a:solidFill>
                            <a:srgbClr val="000000"/>
                          </a:solidFill>
                          <a:effectLst/>
                          <a:latin typeface="EFGONP+TimesNewRoman"/>
                          <a:ea typeface="Calibri"/>
                          <a:cs typeface="EFGONP+TimesNewRoman"/>
                        </a:rPr>
                        <a:t>(projet personnalisé de scolarisation.)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29">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PPI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Projet pédagogique individualisé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1">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S3AIS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Service d’aide et d’appui à l’adaptation et l’intégration scolaire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SEGPA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Section d’enseignement général et professionnel adapté.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Structures proposées à des jeunes en difficulté scolaire au sein de collèges ordinaires.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lgn="ctr">
                        <a:lnSpc>
                          <a:spcPct val="115000"/>
                        </a:lnSpc>
                        <a:spcAft>
                          <a:spcPts val="0"/>
                        </a:spcAft>
                      </a:pPr>
                      <a:r>
                        <a:rPr lang="fr-FR" sz="900" b="1">
                          <a:solidFill>
                            <a:srgbClr val="000000"/>
                          </a:solidFill>
                          <a:effectLst/>
                          <a:latin typeface="EFGOPB+TimesNewRoman,Bold"/>
                          <a:ea typeface="Calibri"/>
                          <a:cs typeface="EFGOPB+TimesNewRoman,Bold"/>
                        </a:rPr>
                        <a:t>SESSAD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a:solidFill>
                            <a:srgbClr val="000000"/>
                          </a:solidFill>
                          <a:effectLst/>
                          <a:latin typeface="EFGONP+TimesNewRoman"/>
                          <a:ea typeface="Calibri"/>
                          <a:cs typeface="EFGONP+TimesNewRoman"/>
                        </a:rPr>
                        <a:t>Service d’éducation spécialisée et de soin à domicile </a:t>
                      </a:r>
                      <a:endParaRPr lang="fr-FR" sz="90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 </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fr-FR" sz="900" b="1" dirty="0" smtClean="0">
                          <a:solidFill>
                            <a:srgbClr val="000000"/>
                          </a:solidFill>
                          <a:effectLst/>
                          <a:latin typeface="EFGOPB+TimesNewRoman,Bold"/>
                          <a:ea typeface="Calibri"/>
                          <a:cs typeface="EFGOPB+TimesNewRoman,Bold"/>
                        </a:rPr>
                        <a:t>ULIS</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smtClean="0">
                          <a:solidFill>
                            <a:srgbClr val="000000"/>
                          </a:solidFill>
                          <a:effectLst/>
                          <a:latin typeface="EFGONP+TimesNewRoman"/>
                          <a:ea typeface="Calibri"/>
                          <a:cs typeface="EFGONP+TimesNewRoman"/>
                        </a:rPr>
                        <a:t>Unité</a:t>
                      </a:r>
                      <a:r>
                        <a:rPr lang="fr-FR" sz="900" baseline="0" dirty="0" smtClean="0">
                          <a:solidFill>
                            <a:srgbClr val="000000"/>
                          </a:solidFill>
                          <a:effectLst/>
                          <a:latin typeface="EFGONP+TimesNewRoman"/>
                          <a:ea typeface="Calibri"/>
                          <a:cs typeface="EFGONP+TimesNewRoman"/>
                        </a:rPr>
                        <a:t>  locale d’inclusion scolaire</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900" dirty="0">
                          <a:solidFill>
                            <a:srgbClr val="000000"/>
                          </a:solidFill>
                          <a:effectLst/>
                          <a:latin typeface="EFGONP+TimesNewRoman"/>
                          <a:ea typeface="Calibri"/>
                          <a:cs typeface="EFGONP+TimesNewRoman"/>
                        </a:rPr>
                        <a:t>Structures </a:t>
                      </a:r>
                      <a:r>
                        <a:rPr lang="fr-FR" sz="900" dirty="0">
                          <a:solidFill>
                            <a:srgbClr val="FF0000"/>
                          </a:solidFill>
                          <a:effectLst/>
                          <a:latin typeface="EFGONP+TimesNewRoman"/>
                          <a:ea typeface="Calibri"/>
                          <a:cs typeface="EFGONP+TimesNewRoman"/>
                        </a:rPr>
                        <a:t>créées </a:t>
                      </a:r>
                      <a:r>
                        <a:rPr lang="fr-FR" sz="900" dirty="0">
                          <a:solidFill>
                            <a:srgbClr val="000000"/>
                          </a:solidFill>
                          <a:effectLst/>
                          <a:latin typeface="EFGONP+TimesNewRoman"/>
                          <a:ea typeface="Calibri"/>
                          <a:cs typeface="EFGONP+TimesNewRoman"/>
                        </a:rPr>
                        <a:t>dans certains collèges pour accueillir et intégrer des préadolescents ou des adolescents de 11 à 16 ans présentant des handicaps de différentes </a:t>
                      </a:r>
                      <a:r>
                        <a:rPr lang="fr-FR" sz="900" dirty="0" smtClean="0">
                          <a:solidFill>
                            <a:srgbClr val="000000"/>
                          </a:solidFill>
                          <a:effectLst/>
                          <a:latin typeface="EFGONP+TimesNewRoman"/>
                          <a:ea typeface="Calibri"/>
                          <a:cs typeface="EFGONP+TimesNewRoman"/>
                        </a:rPr>
                        <a:t>natures</a:t>
                      </a:r>
                      <a:endParaRPr lang="fr-FR" sz="900" dirty="0">
                        <a:effectLst/>
                        <a:latin typeface="Calibri"/>
                        <a:ea typeface="Calibri"/>
                        <a:cs typeface="Times New Roman"/>
                      </a:endParaRPr>
                    </a:p>
                  </a:txBody>
                  <a:tcPr marL="26109" marR="26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4249" y="116631"/>
            <a:ext cx="7196137"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122863"/>
            <a:ext cx="8229600" cy="144655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Certificat médical d'aptitude partielle</a:t>
            </a:r>
          </a:p>
        </p:txBody>
      </p:sp>
      <p:sp>
        <p:nvSpPr>
          <p:cNvPr id="3" name="Espace réservé du texte 2"/>
          <p:cNvSpPr txBox="1">
            <a:spLocks noGrp="1"/>
          </p:cNvSpPr>
          <p:nvPr>
            <p:ph type="body" idx="4294967295"/>
          </p:nvPr>
        </p:nvSpPr>
        <p:spPr>
          <a:xfrm>
            <a:off x="313815" y="1991864"/>
            <a:ext cx="8045895" cy="4866136"/>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buNone/>
            </a:pPr>
            <a:r>
              <a:rPr lang="fr-FR" sz="2200" dirty="0"/>
              <a:t>Indique ce que l'élève peut faire dans le cadre d'une pratique physique</a:t>
            </a:r>
          </a:p>
          <a:p>
            <a:pPr lvl="0">
              <a:buNone/>
            </a:pPr>
            <a:r>
              <a:rPr lang="fr-FR" sz="2200" dirty="0"/>
              <a:t>1. Les fonctions : marcher, courir, sauter, mettre la tête en bas, lancer, lever, porter</a:t>
            </a:r>
          </a:p>
          <a:p>
            <a:pPr lvl="0">
              <a:buNone/>
            </a:pPr>
            <a:r>
              <a:rPr lang="fr-FR" sz="2200" dirty="0"/>
              <a:t>2. Les types d'effort : 	intense et bref, prolongé</a:t>
            </a:r>
          </a:p>
          <a:p>
            <a:pPr lvl="1" rtl="0" hangingPunct="0">
              <a:buNone/>
            </a:pPr>
            <a:r>
              <a:rPr lang="fr-FR" sz="2200" dirty="0"/>
              <a:t>arrêt ponctuel en cas d'essoufflement, de fatigue, de douleur</a:t>
            </a:r>
          </a:p>
          <a:p>
            <a:pPr lvl="0">
              <a:buNone/>
            </a:pPr>
            <a:r>
              <a:rPr lang="fr-FR" sz="2200" dirty="0"/>
              <a:t>3.Contextes particuliers : eau, altitude, élévation...</a:t>
            </a:r>
          </a:p>
          <a:p>
            <a:pPr lvl="0">
              <a:buNone/>
            </a:pPr>
            <a:r>
              <a:rPr lang="fr-FR" sz="2200" dirty="0"/>
              <a:t>4. Autres aménagements</a:t>
            </a:r>
          </a:p>
          <a:p>
            <a:pPr lvl="1" rtl="0" hangingPunct="0">
              <a:buNone/>
            </a:pPr>
            <a:endParaRPr lang="fr-FR" sz="22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461417"/>
            <a:ext cx="8229600"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Epreuves adaptées</a:t>
            </a:r>
          </a:p>
        </p:txBody>
      </p:sp>
      <p:sp>
        <p:nvSpPr>
          <p:cNvPr id="3" name="Espace réservé du texte 2"/>
          <p:cNvSpPr txBox="1">
            <a:spLocks noGrp="1"/>
          </p:cNvSpPr>
          <p:nvPr>
            <p:ph type="body" idx="4294967295"/>
          </p:nvPr>
        </p:nvSpPr>
        <p:spPr>
          <a:xfrm>
            <a:off x="457171" y="1604841"/>
            <a:ext cx="8045895" cy="3895511"/>
          </a:xfrm>
        </p:spPr>
        <p:txBody>
          <a:bodyPr>
            <a:normAutofit fontScale="92500"/>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r>
              <a:rPr lang="fr-FR"/>
              <a:t>Arrêté du 15 juillet 2009 relatif aux modalités d’organisation du contrôle en cours de formation et de l’examen terminal prévus pour l’éducation physique et sportive aux examens du baccalauréat professionnel, du certificat d’aptitude professionnelle et du brevet d’études professionnelles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7200" y="461417"/>
            <a:ext cx="8229600"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Epreuves adaptées</a:t>
            </a:r>
          </a:p>
        </p:txBody>
      </p:sp>
      <p:sp>
        <p:nvSpPr>
          <p:cNvPr id="3" name="Espace réservé du texte 2"/>
          <p:cNvSpPr txBox="1">
            <a:spLocks noGrp="1"/>
          </p:cNvSpPr>
          <p:nvPr>
            <p:ph type="body" idx="4294967295"/>
          </p:nvPr>
        </p:nvSpPr>
        <p:spPr>
          <a:xfrm>
            <a:off x="457171" y="1604841"/>
            <a:ext cx="8045895" cy="4422620"/>
          </a:xfrm>
        </p:spPr>
        <p:txBody>
          <a:bodyPr>
            <a:normAutofit fontScale="92500" lnSpcReduction="10000"/>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buNone/>
            </a:pPr>
            <a:r>
              <a:rPr lang="fr-FR" dirty="0"/>
              <a:t>B</a:t>
            </a:r>
            <a:r>
              <a:rPr lang="fr-FR" sz="2400" dirty="0"/>
              <a:t>O spécial n°5 du 19 juillet 2012</a:t>
            </a:r>
          </a:p>
          <a:p>
            <a:pPr lvl="0">
              <a:buNone/>
            </a:pPr>
            <a:r>
              <a:rPr lang="fr-FR" sz="2400" dirty="0"/>
              <a:t>Pour le </a:t>
            </a:r>
            <a:r>
              <a:rPr lang="fr-FR" sz="2400" dirty="0" err="1"/>
              <a:t>Baccaleuréat</a:t>
            </a:r>
            <a:r>
              <a:rPr lang="fr-FR" sz="2400" dirty="0"/>
              <a:t> :</a:t>
            </a:r>
          </a:p>
          <a:p>
            <a:pPr lvl="0">
              <a:buNone/>
            </a:pPr>
            <a:r>
              <a:rPr lang="fr-FR" sz="2400" dirty="0"/>
              <a:t> Le contrôle adapté destiné aux élèves reconnus en situation de handicap ou présentant une inaptitude partielle, peut être effectué soit en contrôle en cours de formation selon des modalités proposées par l'établissement et arrêtées par le recteur, soit en examen ponctuel terminal selon des modalités définies par le recteur. Les services de santé scolaire et la commission académique d'harmonisation et de proposition des notes sont sollicités pour établir et valider les modalités de ce contrôle.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Inaptitude totale</a:t>
            </a:r>
          </a:p>
        </p:txBody>
      </p:sp>
      <p:sp>
        <p:nvSpPr>
          <p:cNvPr id="3" name="Espace réservé du texte 2"/>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fr-FR" sz="3200" b="0" i="0" u="none" strike="noStrike" kern="1200">
                <a:ln>
                  <a:noFill/>
                </a:ln>
                <a:latin typeface="Liberation Sans" pitchFamily="18"/>
                <a:ea typeface="Droid Sans" pitchFamily="2"/>
                <a:cs typeface="Lohit Hindi" pitchFamily="2"/>
              </a:defRPr>
            </a:defPPr>
            <a:lvl1pPr marL="432000" lvl="0" indent="-324000">
              <a:spcBef>
                <a:spcPts val="0"/>
              </a:spcBef>
              <a:spcAft>
                <a:spcPts val="1417"/>
              </a:spcAft>
              <a:buSzPct val="45000"/>
              <a:buFont typeface="StarSymbol"/>
              <a:buChar char="●"/>
              <a:defRPr lang="fr-FR" sz="3200" b="0" i="0" u="none" strike="noStrike" kern="1200">
                <a:ln>
                  <a:noFill/>
                </a:ln>
                <a:latin typeface="Liberation Sans" pitchFamily="18"/>
                <a:ea typeface="Droid Sans" pitchFamily="2"/>
                <a:cs typeface="Lohit Hindi" pitchFamily="2"/>
              </a:defRPr>
            </a:lvl1pPr>
            <a:lvl2pPr marL="864000" lvl="1" indent="-324000">
              <a:spcBef>
                <a:spcPts val="0"/>
              </a:spcBef>
              <a:spcAft>
                <a:spcPts val="1134"/>
              </a:spcAft>
              <a:buSzPct val="75000"/>
              <a:buFont typeface="StarSymbol"/>
              <a:buChar char="–"/>
              <a:defRPr lang="fr-FR" sz="2800" b="0" i="0" u="none" strike="noStrike" kern="1200">
                <a:ln>
                  <a:noFill/>
                </a:ln>
                <a:latin typeface="Liberation Sans" pitchFamily="18"/>
                <a:ea typeface="Droid Sans" pitchFamily="2"/>
                <a:cs typeface="Lohit Hindi" pitchFamily="2"/>
              </a:defRPr>
            </a:lvl2pPr>
            <a:lvl3pPr marL="1295999" lvl="2" indent="-288000">
              <a:spcBef>
                <a:spcPts val="0"/>
              </a:spcBef>
              <a:spcAft>
                <a:spcPts val="850"/>
              </a:spcAft>
              <a:buSzPct val="45000"/>
              <a:buFont typeface="StarSymbol"/>
              <a:buChar char="●"/>
              <a:defRPr lang="fr-FR" sz="2400" b="0" i="0" u="none" strike="noStrike" kern="1200">
                <a:ln>
                  <a:noFill/>
                </a:ln>
                <a:latin typeface="Liberation Sans" pitchFamily="18"/>
                <a:ea typeface="Droid Sans" pitchFamily="2"/>
                <a:cs typeface="Lohit Hindi" pitchFamily="2"/>
              </a:defRPr>
            </a:lvl3pPr>
            <a:lvl4pPr marL="1728000" lvl="3" indent="-216000">
              <a:spcBef>
                <a:spcPts val="0"/>
              </a:spcBef>
              <a:spcAft>
                <a:spcPts val="567"/>
              </a:spcAft>
              <a:buSzPct val="75000"/>
              <a:buFont typeface="StarSymbol"/>
              <a:buChar char="–"/>
              <a:defRPr lang="fr-FR" sz="2000" b="0" i="0" u="none" strike="noStrike" kern="1200">
                <a:ln>
                  <a:noFill/>
                </a:ln>
                <a:latin typeface="Liberation Sans" pitchFamily="18"/>
                <a:ea typeface="Droid Sans" pitchFamily="2"/>
                <a:cs typeface="Lohit Hindi" pitchFamily="2"/>
              </a:defRPr>
            </a:lvl4pPr>
            <a:lvl5pPr marL="2160000" lvl="4"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5pPr>
            <a:lvl6pPr marL="2592000" lvl="5"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6pPr>
            <a:lvl7pPr marL="3024000" lvl="6"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7pPr>
            <a:lvl8pPr marL="3456000" lvl="7"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8pPr>
            <a:lvl9pPr marL="3887999" lvl="8" indent="-216000">
              <a:spcBef>
                <a:spcPts val="0"/>
              </a:spcBef>
              <a:spcAft>
                <a:spcPts val="283"/>
              </a:spcAft>
              <a:buSzPct val="45000"/>
              <a:buFont typeface="StarSymbol"/>
              <a:buChar char="●"/>
              <a:defRPr lang="fr-FR" sz="2000" b="0" i="0" u="none" strike="noStrike" kern="1200">
                <a:ln>
                  <a:noFill/>
                </a:ln>
                <a:latin typeface="Liberation Sans" pitchFamily="18"/>
                <a:ea typeface="Droid Sans" pitchFamily="2"/>
                <a:cs typeface="Lohit Hindi" pitchFamily="2"/>
              </a:defRPr>
            </a:lvl9pPr>
          </a:lstStyle>
          <a:p>
            <a:pPr lvl="0"/>
            <a:r>
              <a:rPr lang="fr-FR"/>
              <a:t>Après avis de l'autorité médicale scolaire, les handicaps ne permettant pas une pratique adaptée entraînent une dispense d'épreuve et une neutralisation de son coefficient conformément aux articles R. 312-2, R. 312-3 et D. 312-4 du code de l'éducation.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alphaModFix/>
            <a:lum/>
          </a:blip>
          <a:srcRect/>
          <a:stretch>
            <a:fillRect/>
          </a:stretch>
        </p:blipFill>
        <p:spPr>
          <a:xfrm>
            <a:off x="457171" y="1418360"/>
            <a:ext cx="8425020" cy="5048032"/>
          </a:xfrm>
          <a:prstGeom prst="rect">
            <a:avLst/>
          </a:prstGeom>
          <a:noFill/>
          <a:ln>
            <a:noFill/>
          </a:ln>
        </p:spPr>
      </p:pic>
      <p:sp>
        <p:nvSpPr>
          <p:cNvPr id="3" name="Titr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Obésité</a:t>
            </a:r>
          </a:p>
        </p:txBody>
      </p:sp>
      <p:sp>
        <p:nvSpPr>
          <p:cNvPr id="4" name="Sous-titre 3"/>
          <p:cNvSpPr txBox="1">
            <a:spLocks noGrp="1"/>
          </p:cNvSpPr>
          <p:nvPr>
            <p:ph type="subTitle" idx="4294967295"/>
          </p:nvPr>
        </p:nvSpPr>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endParaRPr lang="fr-F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56984" cy="6293967"/>
          </a:xfrm>
          <a:prstGeom prst="rect">
            <a:avLst/>
          </a:prstGeom>
        </p:spPr>
        <p:txBody>
          <a:bodyPr wrap="square">
            <a:spAutoFit/>
          </a:bodyPr>
          <a:lstStyle/>
          <a:p>
            <a:pPr algn="ctr">
              <a:lnSpc>
                <a:spcPct val="115000"/>
              </a:lnSpc>
              <a:spcAft>
                <a:spcPts val="0"/>
              </a:spcAft>
            </a:pPr>
            <a:r>
              <a:rPr lang="fr-FR" sz="900" b="1" dirty="0">
                <a:latin typeface="Times New Roman"/>
                <a:ea typeface="Times New Roman"/>
                <a:cs typeface="Times New Roman"/>
              </a:rPr>
              <a:t>Glossaire des établissements </a:t>
            </a:r>
            <a:endParaRPr lang="fr-FR" sz="900" dirty="0">
              <a:ea typeface="Calibri"/>
              <a:cs typeface="Times New Roman"/>
            </a:endParaRPr>
          </a:p>
          <a:p>
            <a:pPr>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Le secteur médico-social comprend une diversité d’établissement réparti en fonction de l’âge et des difficultés des personnes. </a:t>
            </a:r>
            <a:endParaRPr lang="fr-FR" sz="900" dirty="0">
              <a:ea typeface="Calibri"/>
              <a:cs typeface="Times New Roman"/>
            </a:endParaRPr>
          </a:p>
          <a:p>
            <a:pPr>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nSpc>
                <a:spcPct val="115000"/>
              </a:lnSpc>
              <a:spcAft>
                <a:spcPts val="0"/>
              </a:spcAft>
            </a:pPr>
            <a:r>
              <a:rPr lang="fr-FR" sz="900" b="1" dirty="0">
                <a:latin typeface="Times New Roman"/>
                <a:ea typeface="Times New Roman"/>
                <a:cs typeface="Times New Roman"/>
              </a:rPr>
              <a:t>Etablissements pour enfants déficients</a:t>
            </a:r>
            <a:endParaRPr lang="fr-FR" sz="900" dirty="0">
              <a:ea typeface="Calibri"/>
              <a:cs typeface="Times New Roman"/>
            </a:endParaRPr>
          </a:p>
          <a:p>
            <a:pPr>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S.E.S.S.A.D</a:t>
            </a:r>
            <a:r>
              <a:rPr lang="fr-FR" sz="900" dirty="0">
                <a:latin typeface="Times New Roman"/>
                <a:ea typeface="Times New Roman"/>
                <a:cs typeface="Times New Roman"/>
              </a:rPr>
              <a:t> (Service d’éducation spéciale et de soins à domicile) : Ce terme générique désigne les services d’accompagnement des enfants handicapés en milieu ordinaire et / ou spécialisé. </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C.A.M.S.P</a:t>
            </a:r>
            <a:r>
              <a:rPr lang="fr-FR" sz="900" dirty="0">
                <a:latin typeface="Times New Roman"/>
                <a:ea typeface="Times New Roman"/>
                <a:cs typeface="Times New Roman"/>
              </a:rPr>
              <a:t> (Centre d’action médico-sociale précoce) : Ils accueillent les enfants de zéro à six ans et leur famille. Ils réalisent principalement trois missions : le dépistage précoce du handicap, la cure ambulatoire et la rééducation de l’enfant, l’accompagnement de ses proches. </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C.M.P.P</a:t>
            </a:r>
            <a:r>
              <a:rPr lang="fr-FR" sz="900" dirty="0">
                <a:latin typeface="Times New Roman"/>
                <a:ea typeface="Times New Roman"/>
                <a:cs typeface="Times New Roman"/>
              </a:rPr>
              <a:t>  (Centre médico-psycho-pédagogique) : Ce sont des centres qui ont une activité de diagnostic et de traitement en cure ambulatoire des enfants de 3 à 18 ans (ou 20 ans selon les cas) dont les difficultés sont liées à des troubles psychologiques, des troubles des apprentissages ou des troubles du développement. Ils proposent une prise en charge médico-psychologique, des rééducations psychothérapeutiques ou </a:t>
            </a:r>
            <a:r>
              <a:rPr lang="fr-FR" sz="900" dirty="0" err="1">
                <a:latin typeface="Times New Roman"/>
                <a:ea typeface="Times New Roman"/>
                <a:cs typeface="Times New Roman"/>
              </a:rPr>
              <a:t>psycho-pédagogiques</a:t>
            </a:r>
            <a:r>
              <a:rPr lang="fr-FR" sz="900" dirty="0">
                <a:latin typeface="Times New Roman"/>
                <a:ea typeface="Times New Roman"/>
                <a:cs typeface="Times New Roman"/>
              </a:rPr>
              <a:t> sous autorité médicale. Ils favorisent le maintien de l’enfant ou de l’adolescent dans un milieu familial, scolaire et social.</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I.M.E :</a:t>
            </a:r>
            <a:r>
              <a:rPr lang="fr-FR" sz="900" dirty="0">
                <a:latin typeface="Times New Roman"/>
                <a:ea typeface="Times New Roman"/>
                <a:cs typeface="Times New Roman"/>
              </a:rPr>
              <a:t> L’Institut médico-éducatif est le terme générique qui permet de regrouper plusieurs catégories de structures qui fonctionnent en internat, en externat, en semi-internat ou en accueil temporaire. Ils proposent une prise en charge éducative, thérapeutique et pédagogique qui favorise le développement de l’enfant ou de l’adolescent, l’acquisition de l’autonomie, les apprentissages scolaires ou </a:t>
            </a:r>
            <a:r>
              <a:rPr lang="fr-FR" sz="900" dirty="0" err="1">
                <a:latin typeface="Times New Roman"/>
                <a:ea typeface="Times New Roman"/>
                <a:cs typeface="Times New Roman"/>
              </a:rPr>
              <a:t>pré-professionnels</a:t>
            </a:r>
            <a:r>
              <a:rPr lang="fr-FR" sz="900" dirty="0">
                <a:latin typeface="Times New Roman"/>
                <a:ea typeface="Times New Roman"/>
                <a:cs typeface="Times New Roman"/>
              </a:rPr>
              <a:t>. Autant que possible l’intégration scolaire en milieu ordinaire est recherchée en complément de l’accueil en IME</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I.E.M :</a:t>
            </a:r>
            <a:r>
              <a:rPr lang="fr-FR" sz="900" dirty="0">
                <a:latin typeface="Times New Roman"/>
                <a:ea typeface="Times New Roman"/>
                <a:cs typeface="Times New Roman"/>
              </a:rPr>
              <a:t> Les Instituts d'Éducation Motrice (IEM) relèvent de l’annexe XXIV bis, et assurent la prise en charge des enfants ou adolescents présentant une déficience motrice nécessitant des moyens particuliers pour assurer un suivi médical, une éducation adaptée et une formation générale et professionnelle et permettre ainsi de réaliser une intégration familiale, scolaire, sociale et professionnelle. La prise en charge se déroule en internat, en semi-internat, en externat, ou en accueil temporaire.</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Etablissements pour polyhandicapés :</a:t>
            </a:r>
            <a:r>
              <a:rPr lang="fr-FR" sz="900" dirty="0">
                <a:latin typeface="Times New Roman"/>
                <a:ea typeface="Times New Roman"/>
                <a:cs typeface="Times New Roman"/>
              </a:rPr>
              <a:t> Ils accueillent des enfants qui souffrent d'un polyhandicap (association d'une déficience mentale grave à une déficience motrice importante) entraînant une réduction notable de leur autonomie. </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L'accueil se fait en internat, en semi-internat, en externat ou en accueil temporaire. Les enfants sourds et aveugles sont considérés comme </a:t>
            </a:r>
            <a:r>
              <a:rPr lang="fr-FR" sz="900" dirty="0" err="1">
                <a:latin typeface="Times New Roman"/>
                <a:ea typeface="Times New Roman"/>
                <a:cs typeface="Times New Roman"/>
              </a:rPr>
              <a:t>plurihandicapés</a:t>
            </a:r>
            <a:r>
              <a:rPr lang="fr-FR" sz="900" dirty="0">
                <a:latin typeface="Times New Roman"/>
                <a:ea typeface="Times New Roman"/>
                <a:cs typeface="Times New Roman"/>
              </a:rPr>
              <a:t> et sont accueillis en institut pour déficients sensoriels (établissements pour enfants et adolescents déficients visuels ou déficients auditifs).</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I.T.E.P :</a:t>
            </a:r>
            <a:r>
              <a:rPr lang="fr-FR" sz="900" dirty="0">
                <a:latin typeface="Times New Roman"/>
                <a:ea typeface="Times New Roman"/>
                <a:cs typeface="Times New Roman"/>
              </a:rPr>
              <a:t> Institut thérapeutique, éducatif et pédagogique, appelés encore récemment Institut de Rééducation (IR) ils mettent en œuvre le projet pédagogique éducatif et thérapeutique de jeunes souffrant de difficultés psychologiques dont l'expression, notamment l'intensité des troubles du comportement, perturbent la  socialisation et l'accès aux apprentissages. L'ITEP fonctionne en internat, en semi-internat ou en externat. Un enseignement est dispensé soit dans  l'établissement par des enseignants spécialisés, soit en intégration dans des classes (ordinaires ou spécialisées) d'établissements scolaires proches. Un accompagnement adapté favorise le maintien du lien avec le milieu familial et social, et privilégie à ce titre l'intégration en milieu scolaire ordinaire ou adapté. </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Institut d'éducation sensorielle :</a:t>
            </a:r>
            <a:r>
              <a:rPr lang="fr-FR" sz="900" dirty="0">
                <a:latin typeface="Times New Roman"/>
                <a:ea typeface="Times New Roman"/>
                <a:cs typeface="Times New Roman"/>
              </a:rPr>
              <a:t> Il s'agit d'établissements d'éducation spécialisés accueillant des enfants déficients auditifs, ou déficients visuels, ou les deux. La prise en charge se fait en internat, en semi-internat ou en externat. </a:t>
            </a:r>
            <a:endParaRPr lang="fr-FR" sz="900" dirty="0">
              <a:ea typeface="Calibri"/>
              <a:cs typeface="Times New Roman"/>
            </a:endParaRPr>
          </a:p>
          <a:p>
            <a:pPr algn="just">
              <a:lnSpc>
                <a:spcPct val="115000"/>
              </a:lnSpc>
              <a:spcAft>
                <a:spcPts val="0"/>
              </a:spcAft>
            </a:pPr>
            <a:r>
              <a:rPr lang="fr-FR" sz="900" dirty="0">
                <a:latin typeface="Times New Roman"/>
                <a:ea typeface="Times New Roman"/>
                <a:cs typeface="Times New Roman"/>
              </a:rPr>
              <a:t> </a:t>
            </a:r>
            <a:endParaRPr lang="fr-FR" sz="900" dirty="0">
              <a:ea typeface="Calibri"/>
              <a:cs typeface="Times New Roman"/>
            </a:endParaRPr>
          </a:p>
          <a:p>
            <a:pPr algn="just">
              <a:lnSpc>
                <a:spcPct val="115000"/>
              </a:lnSpc>
              <a:spcAft>
                <a:spcPts val="0"/>
              </a:spcAft>
            </a:pPr>
            <a:r>
              <a:rPr lang="fr-FR" sz="900" b="1" dirty="0">
                <a:latin typeface="Times New Roman"/>
                <a:ea typeface="Times New Roman"/>
                <a:cs typeface="Times New Roman"/>
              </a:rPr>
              <a:t>C.A.F.S :</a:t>
            </a:r>
            <a:r>
              <a:rPr lang="fr-FR" sz="900" dirty="0">
                <a:latin typeface="Times New Roman"/>
                <a:ea typeface="Times New Roman"/>
                <a:cs typeface="Times New Roman"/>
              </a:rPr>
              <a:t> Centre d’accueil familial spécialisé pour adultes. Le CAFS est exclusivement rattaché à un établissement médico-social. L'accueil en famille est un dispositif d'accueil complémentaire mis à la disposition des enfants ou adolescents, leur proposant un environnement psychologique, éducatif et affectif autre que celui de leur propre entourage. </a:t>
            </a:r>
            <a:endParaRPr lang="fr-FR" sz="900" dirty="0">
              <a:ea typeface="Calibri"/>
              <a:cs typeface="Times New Roman"/>
            </a:endParaRPr>
          </a:p>
        </p:txBody>
      </p:sp>
      <p:sp>
        <p:nvSpPr>
          <p:cNvPr id="3" name="Rectangle 2"/>
          <p:cNvSpPr/>
          <p:nvPr/>
        </p:nvSpPr>
        <p:spPr>
          <a:xfrm>
            <a:off x="179512" y="1052736"/>
            <a:ext cx="8856984" cy="2880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2276686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6480720"/>
          </a:xfrm>
          <a:prstGeom prst="rect">
            <a:avLst/>
          </a:prstGeom>
        </p:spPr>
        <p:txBody>
          <a:bodyPr wrap="square">
            <a:spAutoFit/>
          </a:bodyPr>
          <a:lstStyle/>
          <a:p>
            <a:pPr algn="ctr">
              <a:lnSpc>
                <a:spcPct val="115000"/>
              </a:lnSpc>
              <a:spcAft>
                <a:spcPts val="1000"/>
              </a:spcAft>
            </a:pPr>
            <a:r>
              <a:rPr lang="fr-FR" sz="1200" b="1" u="sng" dirty="0">
                <a:latin typeface="Times New Roman"/>
                <a:ea typeface="Times New Roman"/>
                <a:cs typeface="Times New Roman"/>
              </a:rPr>
              <a:t>Qu'est-ce que l'équipe de suivi de scolarisation (ESS) ?</a:t>
            </a:r>
            <a:endParaRPr lang="fr-FR" sz="1200" dirty="0">
              <a:ea typeface="Calibri"/>
              <a:cs typeface="Times New Roman"/>
            </a:endParaRPr>
          </a:p>
          <a:p>
            <a:pPr algn="ctr">
              <a:spcAft>
                <a:spcPts val="0"/>
              </a:spcAft>
            </a:pPr>
            <a:r>
              <a:rPr lang="fr-FR" sz="1200" b="1" u="sng" dirty="0">
                <a:latin typeface="Times New Roman"/>
                <a:ea typeface="Calibri"/>
                <a:cs typeface="Times New Roman"/>
              </a:rPr>
              <a:t>Mission</a:t>
            </a:r>
            <a:endParaRPr lang="fr-FR" sz="1200" dirty="0">
              <a:ea typeface="Calibri"/>
              <a:cs typeface="Times New Roman"/>
            </a:endParaRPr>
          </a:p>
          <a:p>
            <a:pPr algn="just">
              <a:spcAft>
                <a:spcPts val="0"/>
              </a:spcAft>
            </a:pPr>
            <a:r>
              <a:rPr lang="fr-FR" sz="1200" dirty="0">
                <a:latin typeface="Times New Roman"/>
                <a:ea typeface="Calibri"/>
                <a:cs typeface="Times New Roman"/>
              </a:rPr>
              <a:t>La mission de l'équipe de suivi de la scolarisation est de faciliter la mise en œuvre et d'assurer le suivi du </a:t>
            </a:r>
            <a:r>
              <a:rPr lang="fr-FR" sz="1200" b="1" dirty="0">
                <a:latin typeface="Times New Roman"/>
                <a:ea typeface="Calibri"/>
                <a:cs typeface="Times New Roman"/>
              </a:rPr>
              <a:t>projet personnalisé de scolarisation</a:t>
            </a:r>
            <a:r>
              <a:rPr lang="fr-FR" sz="1200" dirty="0">
                <a:latin typeface="Times New Roman"/>
                <a:ea typeface="Calibri"/>
                <a:cs typeface="Times New Roman"/>
              </a:rPr>
              <a:t>. Elle exerce une fonction de veille sur le déroulement du parcours scolaire de l'élève handicapé afin de s'assurer : </a:t>
            </a:r>
            <a:endParaRPr lang="fr-FR" sz="1200" dirty="0">
              <a:ea typeface="Calibri"/>
              <a:cs typeface="Times New Roman"/>
            </a:endParaRPr>
          </a:p>
          <a:p>
            <a:pPr algn="just">
              <a:spcAft>
                <a:spcPts val="0"/>
              </a:spcAft>
            </a:pPr>
            <a:r>
              <a:rPr lang="fr-FR" sz="1200" dirty="0">
                <a:latin typeface="Times New Roman"/>
                <a:ea typeface="Calibri"/>
                <a:cs typeface="Times New Roman"/>
              </a:rPr>
              <a:t>-que l'élève bénéficie des accompagnements particuliers que sa situation nécessite : accompagnements pédagogiques, éducatifs, thérapeutiques ou rééducatifs, aides techniques et humaines... </a:t>
            </a:r>
            <a:endParaRPr lang="fr-FR" sz="1200" dirty="0">
              <a:ea typeface="Calibri"/>
              <a:cs typeface="Times New Roman"/>
            </a:endParaRPr>
          </a:p>
          <a:p>
            <a:pPr algn="just">
              <a:spcAft>
                <a:spcPts val="0"/>
              </a:spcAft>
            </a:pPr>
            <a:r>
              <a:rPr lang="fr-FR" sz="1200" dirty="0">
                <a:latin typeface="Times New Roman"/>
                <a:ea typeface="Calibri"/>
                <a:cs typeface="Times New Roman"/>
              </a:rPr>
              <a:t>-que ce parcours scolaire lui permet de réaliser, à son propre rythme si celui-ci est différent des autres élèves, des apprentissages scolaires en référence à des contenus d'enseignement prévus par les programmes en vigueur à l'école, au collège ou au lycée.</a:t>
            </a:r>
            <a:endParaRPr lang="fr-FR" sz="1200" dirty="0">
              <a:ea typeface="Calibri"/>
              <a:cs typeface="Times New Roman"/>
            </a:endParaRPr>
          </a:p>
          <a:p>
            <a:pPr>
              <a:spcAft>
                <a:spcPts val="0"/>
              </a:spcAft>
            </a:pPr>
            <a:r>
              <a:rPr lang="fr-FR" sz="1200" dirty="0">
                <a:latin typeface="Times New Roman"/>
                <a:ea typeface="Calibri"/>
                <a:cs typeface="Times New Roman"/>
              </a:rPr>
              <a:t> </a:t>
            </a:r>
            <a:endParaRPr lang="fr-FR" sz="1200" dirty="0">
              <a:ea typeface="Calibri"/>
              <a:cs typeface="Times New Roman"/>
            </a:endParaRPr>
          </a:p>
          <a:p>
            <a:pPr algn="ctr">
              <a:spcAft>
                <a:spcPts val="0"/>
              </a:spcAft>
            </a:pPr>
            <a:r>
              <a:rPr lang="fr-FR" sz="1200" b="1" u="sng" dirty="0">
                <a:latin typeface="Times New Roman"/>
                <a:ea typeface="Calibri"/>
                <a:cs typeface="Times New Roman"/>
              </a:rPr>
              <a:t>Organisation</a:t>
            </a:r>
            <a:endParaRPr lang="fr-FR" sz="1200" dirty="0">
              <a:ea typeface="Calibri"/>
              <a:cs typeface="Times New Roman"/>
            </a:endParaRPr>
          </a:p>
          <a:p>
            <a:pPr algn="just">
              <a:spcAft>
                <a:spcPts val="0"/>
              </a:spcAft>
            </a:pPr>
            <a:r>
              <a:rPr lang="fr-FR" sz="1200" dirty="0">
                <a:latin typeface="Times New Roman"/>
                <a:ea typeface="Calibri"/>
                <a:cs typeface="Times New Roman"/>
              </a:rPr>
              <a:t>L'équipe de suivi de la scolarisation est réunie par l'enseignant référent en tant que de besoin mais </a:t>
            </a:r>
            <a:r>
              <a:rPr lang="fr-FR" sz="1200" b="1" dirty="0">
                <a:latin typeface="Times New Roman"/>
                <a:ea typeface="Calibri"/>
                <a:cs typeface="Times New Roman"/>
              </a:rPr>
              <a:t>au moins une fois par an</a:t>
            </a:r>
            <a:r>
              <a:rPr lang="fr-FR" sz="1200" dirty="0">
                <a:latin typeface="Times New Roman"/>
                <a:ea typeface="Calibri"/>
                <a:cs typeface="Times New Roman"/>
              </a:rPr>
              <a:t>. Celui-ci prévoit, à chaque fois que c'est possible, que les réunions se tiennent dans l'établissement scolaire de référence de l'élève. Si le projet personnalisé de scolarisation de l'élève rend nécessaire le recours à un dispositif adapté qui l'empêche de fréquenter son établissement scolaire de référence, la réunion se tient dans le lieu où il reçoit un enseignement scolaire. L'enseignant référent veille à ce que les conditions  de la réunion soient de nature à assurer la qualité et la confidentialité des échanges*, et à permettre à chacun de s'exprimer librement et sereinement. Il veille également à ce que les horaires de la réunion ne soient pas un obstacle à la participation des parents ou représentants légaux de l'élève, et qu'ils n'affectent pas la prise en charge des autres élèves du ou des autres enseignants concernés par la réunion. </a:t>
            </a:r>
            <a:endParaRPr lang="fr-FR" sz="1200" dirty="0">
              <a:ea typeface="Calibri"/>
              <a:cs typeface="Times New Roman"/>
            </a:endParaRPr>
          </a:p>
          <a:p>
            <a:pPr marL="171450" indent="-171450" algn="just">
              <a:spcAft>
                <a:spcPts val="0"/>
              </a:spcAft>
              <a:buFont typeface="Arial" pitchFamily="34" charset="0"/>
              <a:buChar char="•"/>
            </a:pPr>
            <a:r>
              <a:rPr lang="fr-FR" sz="1200" dirty="0" smtClean="0">
                <a:latin typeface="Times New Roman"/>
                <a:ea typeface="Calibri"/>
                <a:cs typeface="Times New Roman"/>
              </a:rPr>
              <a:t>Les </a:t>
            </a:r>
            <a:r>
              <a:rPr lang="fr-FR" sz="1200" dirty="0">
                <a:latin typeface="Times New Roman"/>
                <a:ea typeface="Calibri"/>
                <a:cs typeface="Times New Roman"/>
              </a:rPr>
              <a:t>membres de l'équipe de suivi de la scolarisation doivent satisfaire aux obligations induites par les articles 226-13 et 226-14 du Code Pénal relatifs à l'atteinte au secret professionnel dans le cadre pénal. Les membres fonctionnaires de cette équipe sont en outre tenus à l'obligation de discrétion professionnelle (article 26 de la loi n°83-634 du 13 juillet 1983). </a:t>
            </a:r>
            <a:endParaRPr lang="fr-FR" sz="1200" dirty="0" smtClean="0">
              <a:latin typeface="Times New Roman"/>
              <a:ea typeface="Calibri"/>
              <a:cs typeface="Times New Roman"/>
            </a:endParaRPr>
          </a:p>
          <a:p>
            <a:pPr algn="just">
              <a:spcAft>
                <a:spcPts val="0"/>
              </a:spcAft>
            </a:pPr>
            <a:endParaRPr lang="fr-FR" sz="1200" dirty="0">
              <a:ea typeface="Calibri"/>
              <a:cs typeface="Times New Roman"/>
            </a:endParaRPr>
          </a:p>
          <a:p>
            <a:pPr algn="ctr">
              <a:spcAft>
                <a:spcPts val="0"/>
              </a:spcAft>
            </a:pPr>
            <a:r>
              <a:rPr lang="fr-FR" sz="1200" b="1" u="sng" dirty="0">
                <a:latin typeface="Times New Roman"/>
                <a:ea typeface="Calibri"/>
                <a:cs typeface="Times New Roman"/>
              </a:rPr>
              <a:t>Composition</a:t>
            </a:r>
            <a:endParaRPr lang="fr-FR" sz="1200" dirty="0">
              <a:ea typeface="Calibri"/>
              <a:cs typeface="Times New Roman"/>
            </a:endParaRPr>
          </a:p>
          <a:p>
            <a:pPr algn="just">
              <a:spcAft>
                <a:spcPts val="0"/>
              </a:spcAft>
            </a:pPr>
            <a:r>
              <a:rPr lang="fr-FR" sz="1200" b="1" dirty="0">
                <a:latin typeface="Times New Roman"/>
                <a:ea typeface="Calibri"/>
                <a:cs typeface="Times New Roman"/>
              </a:rPr>
              <a:t>L'ESS comprend nécessairement les parents</a:t>
            </a:r>
            <a:r>
              <a:rPr lang="fr-FR" sz="1200" dirty="0">
                <a:latin typeface="Times New Roman"/>
                <a:ea typeface="Calibri"/>
                <a:cs typeface="Times New Roman"/>
              </a:rPr>
              <a:t> ou représentants légaux de l'élève handicapé mineur ou l'élève handicapé majeur, ainsi que l'enseignant référent qui a en charge le suivi de son parcours scolaire</a:t>
            </a:r>
            <a:r>
              <a:rPr lang="fr-FR" sz="1200" dirty="0" smtClean="0">
                <a:latin typeface="Times New Roman"/>
                <a:ea typeface="Calibri"/>
                <a:cs typeface="Times New Roman"/>
              </a:rPr>
              <a:t>.</a:t>
            </a:r>
          </a:p>
          <a:p>
            <a:pPr algn="just">
              <a:spcAft>
                <a:spcPts val="0"/>
              </a:spcAft>
            </a:pPr>
            <a:r>
              <a:rPr lang="fr-FR" sz="1200" dirty="0" smtClean="0">
                <a:latin typeface="Times New Roman"/>
                <a:ea typeface="Calibri"/>
                <a:cs typeface="Times New Roman"/>
              </a:rPr>
              <a:t>Elle </a:t>
            </a:r>
            <a:r>
              <a:rPr lang="fr-FR" sz="1200" dirty="0">
                <a:latin typeface="Times New Roman"/>
                <a:ea typeface="Calibri"/>
                <a:cs typeface="Times New Roman"/>
              </a:rPr>
              <a:t>inclut également le ou les enseignants qui ont en charge sa scolarité, y compris les enseignants spécialisés exerçant au sein des établissements ou services de santé ou médico-sociaux, ainsi que les professionnels de l'éducation, de la santé (y compris du secteur libéral) ou des services sociaux qui concourent directement à la mise en œuvre du PPS. Les chefs d'établissement des établissements publics ou privés, les directeurs des établissements de santé ou médico-sociaux, les psychologues scolaires, les conseillers d'orientation-psychologues, ainsi que les personnels sociaux et de santé de l'éducation nationale font partie de l'ESS.</a:t>
            </a:r>
            <a:br>
              <a:rPr lang="fr-FR" sz="1200" dirty="0">
                <a:latin typeface="Times New Roman"/>
                <a:ea typeface="Calibri"/>
                <a:cs typeface="Times New Roman"/>
              </a:rPr>
            </a:br>
            <a:r>
              <a:rPr lang="fr-FR" sz="1200" dirty="0">
                <a:latin typeface="Times New Roman"/>
                <a:ea typeface="Calibri"/>
                <a:cs typeface="Times New Roman"/>
              </a:rPr>
              <a:t>L'ESS ne peut valablement se réunir en l'absence des parents ou représentants légaux de l'élève handicapé, qui peuvent cependant se faire accompagner ou représenter</a:t>
            </a:r>
            <a:r>
              <a:rPr lang="fr-FR" sz="1200" dirty="0" smtClean="0">
                <a:latin typeface="Times New Roman"/>
                <a:ea typeface="Calibri"/>
                <a:cs typeface="Times New Roman"/>
              </a:rPr>
              <a:t>.</a:t>
            </a:r>
          </a:p>
          <a:p>
            <a:pPr algn="just">
              <a:spcAft>
                <a:spcPts val="0"/>
              </a:spcAft>
            </a:pPr>
            <a:r>
              <a:rPr lang="fr-FR" sz="1200" dirty="0">
                <a:latin typeface="Times New Roman"/>
                <a:ea typeface="Calibri"/>
                <a:cs typeface="Times New Roman"/>
              </a:rPr>
              <a:t/>
            </a:r>
            <a:br>
              <a:rPr lang="fr-FR" sz="1200" dirty="0">
                <a:latin typeface="Times New Roman"/>
                <a:ea typeface="Calibri"/>
                <a:cs typeface="Times New Roman"/>
              </a:rPr>
            </a:br>
            <a:r>
              <a:rPr lang="fr-FR" sz="1200" dirty="0">
                <a:solidFill>
                  <a:srgbClr val="0000FF"/>
                </a:solidFill>
                <a:latin typeface="Times New Roman"/>
                <a:ea typeface="Calibri"/>
                <a:cs typeface="Times New Roman"/>
                <a:hlinkClick r:id="rId2"/>
              </a:rPr>
              <a:t> circulaire n°2006-126 du 17 août 2006</a:t>
            </a:r>
            <a:r>
              <a:rPr lang="fr-FR" sz="1200" dirty="0">
                <a:latin typeface="Times New Roman"/>
                <a:ea typeface="Calibri"/>
                <a:cs typeface="Times New Roman"/>
              </a:rPr>
              <a:t> </a:t>
            </a:r>
            <a:endParaRPr lang="fr-FR" sz="1200" dirty="0">
              <a:ea typeface="Calibri"/>
              <a:cs typeface="Times New Roman"/>
            </a:endParaRPr>
          </a:p>
        </p:txBody>
      </p:sp>
    </p:spTree>
    <p:extLst>
      <p:ext uri="{BB962C8B-B14F-4D97-AF65-F5344CB8AC3E}">
        <p14:creationId xmlns="" xmlns:p14="http://schemas.microsoft.com/office/powerpoint/2010/main" val="323283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5632311"/>
          </a:xfrm>
          <a:prstGeom prst="rect">
            <a:avLst/>
          </a:prstGeom>
        </p:spPr>
        <p:txBody>
          <a:bodyPr wrap="square">
            <a:spAutoFit/>
          </a:bodyPr>
          <a:lstStyle/>
          <a:p>
            <a:pPr algn="ctr"/>
            <a:r>
              <a:rPr lang="fr-FR" sz="1600" b="1" u="sng" dirty="0"/>
              <a:t>L'enseignant référent</a:t>
            </a:r>
            <a:endParaRPr lang="fr-FR" sz="1600" dirty="0"/>
          </a:p>
          <a:p>
            <a:r>
              <a:rPr lang="fr-FR" b="1" dirty="0"/>
              <a:t> </a:t>
            </a:r>
            <a:endParaRPr lang="fr-FR" b="1" dirty="0" smtClean="0"/>
          </a:p>
          <a:p>
            <a:endParaRPr lang="fr-FR" dirty="0"/>
          </a:p>
          <a:p>
            <a:pPr algn="just"/>
            <a:r>
              <a:rPr lang="fr-FR" sz="1400" dirty="0"/>
              <a:t>Tout élève handicapé est accompagné par un enseignant-référent qui va le suivre tout au long de son parcours scolaire. </a:t>
            </a:r>
            <a:br>
              <a:rPr lang="fr-FR" sz="1400" dirty="0"/>
            </a:br>
            <a:r>
              <a:rPr lang="fr-FR" sz="1400" dirty="0"/>
              <a:t>Il est l'interlocuteur privilégié de l'enfant et de sa famille, que l'enfant soit scolarisé dans : </a:t>
            </a:r>
          </a:p>
          <a:p>
            <a:pPr algn="just"/>
            <a:r>
              <a:rPr lang="fr-FR" sz="1400" dirty="0"/>
              <a:t>-un établissement scolaire ou une unité d'enseignement,</a:t>
            </a:r>
          </a:p>
          <a:p>
            <a:pPr algn="just"/>
            <a:r>
              <a:rPr lang="fr-FR" sz="1400" dirty="0"/>
              <a:t>-suive une scolarité à domicile dans le même secteur</a:t>
            </a:r>
          </a:p>
          <a:p>
            <a:pPr algn="just"/>
            <a:r>
              <a:rPr lang="fr-FR" sz="1400" dirty="0"/>
              <a:t>-suive une scolarité en milieu hospitalier. </a:t>
            </a:r>
            <a:endParaRPr lang="fr-FR" sz="1400" dirty="0" smtClean="0"/>
          </a:p>
          <a:p>
            <a:pPr algn="just"/>
            <a:endParaRPr lang="fr-FR" sz="1400" dirty="0"/>
          </a:p>
          <a:p>
            <a:pPr algn="just"/>
            <a:r>
              <a:rPr lang="fr-FR" sz="1400" dirty="0"/>
              <a:t>Lors de la première inscription de l'élève, le directeur de l'école ou de l'établissement transmet aux parents les coordonnées de l'enseignant référent et facilite la prise de contact. </a:t>
            </a:r>
            <a:endParaRPr lang="fr-FR" sz="1400" dirty="0" smtClean="0"/>
          </a:p>
          <a:p>
            <a:pPr algn="just"/>
            <a:endParaRPr lang="fr-FR" sz="1400" dirty="0"/>
          </a:p>
          <a:p>
            <a:pPr algn="just"/>
            <a:r>
              <a:rPr lang="fr-FR" sz="1400" dirty="0"/>
              <a:t>L'enseignant référent est l'acteur central des actions conduites en direction des élèves handicapés. Il intervient principalement après décision de la commission des droits et de l'autonomie (CDA). Il assure la meilleure mise en œuvre possible du projet personnalisé de scolarisation (PPS</a:t>
            </a:r>
            <a:r>
              <a:rPr lang="fr-FR" sz="1400" dirty="0" smtClean="0"/>
              <a:t>).</a:t>
            </a:r>
          </a:p>
          <a:p>
            <a:pPr algn="just"/>
            <a:r>
              <a:rPr lang="fr-FR" sz="1400" dirty="0"/>
              <a:t/>
            </a:r>
            <a:br>
              <a:rPr lang="fr-FR" sz="1400" dirty="0"/>
            </a:br>
            <a:r>
              <a:rPr lang="fr-FR" sz="1400" dirty="0"/>
              <a:t>Il assure le lien entre la famille, l'établissement scolaire, l'équipe pluridisciplinaire de la MDPH. Il veille à réunir l'équipe de suivi de la scolarisation en tant que de besoin ou à la demande de l'élève ou de sa famille.</a:t>
            </a:r>
            <a:br>
              <a:rPr lang="fr-FR" sz="1400" dirty="0"/>
            </a:br>
            <a:r>
              <a:rPr lang="fr-FR" sz="1400" dirty="0"/>
              <a:t>Il est ainsi l'interlocuteur de toutes les parties prenantes de ce projet : les équipes pédagogiques des établissements scolaires, des services ou établissements de santé et médico-sociaux, et les autres professionnels intervenant auprès de l'élève</a:t>
            </a:r>
            <a:r>
              <a:rPr lang="fr-FR" sz="1400" dirty="0" smtClean="0"/>
              <a:t>.</a:t>
            </a:r>
          </a:p>
          <a:p>
            <a:pPr algn="just"/>
            <a:r>
              <a:rPr lang="fr-FR" sz="1400" dirty="0"/>
              <a:t/>
            </a:r>
            <a:br>
              <a:rPr lang="fr-FR" sz="1400" dirty="0"/>
            </a:br>
            <a:r>
              <a:rPr lang="fr-FR" sz="1400" dirty="0"/>
              <a:t>Lorsque l'équipe pluridisciplinaire de la maison départementale des personnes handicapées (MDPH) prévoit l'évolution du projet personnalisé de scolarisation vers une formation professionnelle, puis vers une insertion dans la vie active, l'enseignant favorise la meilleure transition possible.</a:t>
            </a:r>
          </a:p>
        </p:txBody>
      </p:sp>
    </p:spTree>
    <p:extLst>
      <p:ext uri="{BB962C8B-B14F-4D97-AF65-F5344CB8AC3E}">
        <p14:creationId xmlns="" xmlns:p14="http://schemas.microsoft.com/office/powerpoint/2010/main" val="418550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51344"/>
            <a:ext cx="8712968" cy="3139321"/>
          </a:xfrm>
          <a:prstGeom prst="rect">
            <a:avLst/>
          </a:prstGeom>
        </p:spPr>
        <p:txBody>
          <a:bodyPr wrap="square">
            <a:spAutoFit/>
          </a:bodyPr>
          <a:lstStyle/>
          <a:p>
            <a:pPr algn="ctr"/>
            <a:r>
              <a:rPr lang="fr-FR" b="1" u="sng" dirty="0"/>
              <a:t>Quel est le rôle de la MDPH ?</a:t>
            </a:r>
            <a:r>
              <a:rPr lang="fr-FR" dirty="0"/>
              <a:t> </a:t>
            </a:r>
          </a:p>
          <a:p>
            <a:r>
              <a:rPr lang="fr-FR" dirty="0"/>
              <a:t> </a:t>
            </a:r>
          </a:p>
          <a:p>
            <a:pPr algn="just"/>
            <a:r>
              <a:rPr lang="fr-FR" dirty="0"/>
              <a:t/>
            </a:r>
            <a:br>
              <a:rPr lang="fr-FR" dirty="0"/>
            </a:br>
            <a:r>
              <a:rPr lang="fr-FR" dirty="0"/>
              <a:t>La maison départementale des personnes handicapées (MDPH) inclut l’accueil, l’information et l’accompagnement des personnes handicapées et de leur entourage. Elle a la tâche de réceptionner les dossiers et les demandes d’aides.</a:t>
            </a:r>
          </a:p>
          <a:p>
            <a:pPr algn="just"/>
            <a:r>
              <a:rPr lang="fr-FR" dirty="0"/>
              <a:t> </a:t>
            </a:r>
            <a:br>
              <a:rPr lang="fr-FR" dirty="0"/>
            </a:br>
            <a:r>
              <a:rPr lang="fr-FR" dirty="0"/>
              <a:t>Au sein de la MDPH, on trouve la Commission des droits et de l’autonomie des personnes handicapées (CDAPH). C’est elle qui a la responsabilité de prendre en compte toutes les décisions relatives aux droits des personnes handicapées, notamment par rapport à l’évaluation de l’incapacité et la reconnaissance de la qualité du travailleur handicapé.</a:t>
            </a:r>
          </a:p>
        </p:txBody>
      </p:sp>
    </p:spTree>
    <p:extLst>
      <p:ext uri="{BB962C8B-B14F-4D97-AF65-F5344CB8AC3E}">
        <p14:creationId xmlns="" xmlns:p14="http://schemas.microsoft.com/office/powerpoint/2010/main" val="2689244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751" t="24666" r="17562" b="13889"/>
          <a:stretch/>
        </p:blipFill>
        <p:spPr bwMode="auto">
          <a:xfrm>
            <a:off x="228994" y="404664"/>
            <a:ext cx="8735494" cy="60763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25281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2493</Words>
  <Application>Microsoft Office PowerPoint</Application>
  <PresentationFormat>Affichage à l'écran (4:3)</PresentationFormat>
  <Paragraphs>646</Paragraphs>
  <Slides>44</Slides>
  <Notes>9</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PLANNING DU STAGE ACADEMIQUE FPC DU 20 ET 21 MARS 2014 HANDICAP-EPS ADAPTE- JOUR 1 </vt:lpstr>
      <vt:lpstr>   PLANNING DU STAGE ACADEMIQUE FPC DU 20 ET 21 MARS 2014 HANDICAP-EPS ADAPTE- JOUR 2 </vt:lpstr>
      <vt:lpstr>Élèves à besoins spécifiques</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Handicap et Education Physique  et Sportive à l'école  (Médecin scolaire Mme Viard)</vt:lpstr>
      <vt:lpstr>Gestion des inaptitudes EPS</vt:lpstr>
      <vt:lpstr>Aménagement pour l'élève handicapé</vt:lpstr>
      <vt:lpstr>CERTIFICAT MÉDICAL D'INAPTITUDE A LA PRATIQUE DE L'ÉDUCATION PHYSIQUE ET SPORTIVE </vt:lpstr>
      <vt:lpstr>Certificat médical d'aptitude partielle</vt:lpstr>
      <vt:lpstr>Epreuves adaptées</vt:lpstr>
      <vt:lpstr>Epreuves adaptées</vt:lpstr>
      <vt:lpstr>Inaptitude totale</vt:lpstr>
      <vt:lpstr>Obésité</vt:lpstr>
    </vt:vector>
  </TitlesOfParts>
  <Company>corse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DU STAGE FPC DU 20 ET 21 MARS 2014 -EPS ADAPTE-</dc:title>
  <dc:creator>acer</dc:creator>
  <cp:lastModifiedBy>acer</cp:lastModifiedBy>
  <cp:revision>57</cp:revision>
  <dcterms:created xsi:type="dcterms:W3CDTF">2014-02-24T13:58:17Z</dcterms:created>
  <dcterms:modified xsi:type="dcterms:W3CDTF">2014-03-29T12:37:37Z</dcterms:modified>
</cp:coreProperties>
</file>