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400" r:id="rId3"/>
    <p:sldId id="401" r:id="rId4"/>
    <p:sldId id="397" r:id="rId5"/>
    <p:sldId id="408" r:id="rId6"/>
    <p:sldId id="261" r:id="rId7"/>
    <p:sldId id="335" r:id="rId8"/>
    <p:sldId id="336" r:id="rId9"/>
    <p:sldId id="337" r:id="rId10"/>
    <p:sldId id="389" r:id="rId11"/>
    <p:sldId id="390" r:id="rId12"/>
    <p:sldId id="391" r:id="rId13"/>
    <p:sldId id="338" r:id="rId14"/>
    <p:sldId id="339" r:id="rId15"/>
    <p:sldId id="340" r:id="rId16"/>
    <p:sldId id="341" r:id="rId17"/>
    <p:sldId id="342" r:id="rId18"/>
    <p:sldId id="343" r:id="rId19"/>
    <p:sldId id="410" r:id="rId20"/>
    <p:sldId id="392" r:id="rId21"/>
    <p:sldId id="386" r:id="rId22"/>
    <p:sldId id="387" r:id="rId23"/>
    <p:sldId id="388" r:id="rId24"/>
    <p:sldId id="404" r:id="rId25"/>
    <p:sldId id="345" r:id="rId26"/>
    <p:sldId id="346" r:id="rId27"/>
    <p:sldId id="347" r:id="rId28"/>
    <p:sldId id="348" r:id="rId29"/>
    <p:sldId id="349" r:id="rId30"/>
    <p:sldId id="350" r:id="rId31"/>
    <p:sldId id="351" r:id="rId32"/>
    <p:sldId id="352" r:id="rId33"/>
    <p:sldId id="393" r:id="rId34"/>
    <p:sldId id="366" r:id="rId35"/>
    <p:sldId id="367" r:id="rId36"/>
    <p:sldId id="353" r:id="rId37"/>
    <p:sldId id="354" r:id="rId38"/>
    <p:sldId id="355" r:id="rId39"/>
    <p:sldId id="356" r:id="rId40"/>
    <p:sldId id="357" r:id="rId41"/>
    <p:sldId id="358" r:id="rId42"/>
    <p:sldId id="359" r:id="rId43"/>
    <p:sldId id="360" r:id="rId44"/>
    <p:sldId id="407" r:id="rId45"/>
    <p:sldId id="361" r:id="rId46"/>
    <p:sldId id="362" r:id="rId47"/>
    <p:sldId id="363" r:id="rId48"/>
    <p:sldId id="364" r:id="rId49"/>
    <p:sldId id="368" r:id="rId50"/>
    <p:sldId id="371" r:id="rId51"/>
    <p:sldId id="370" r:id="rId52"/>
    <p:sldId id="381" r:id="rId53"/>
    <p:sldId id="382" r:id="rId54"/>
    <p:sldId id="376" r:id="rId55"/>
    <p:sldId id="377" r:id="rId56"/>
    <p:sldId id="378" r:id="rId57"/>
    <p:sldId id="379" r:id="rId58"/>
    <p:sldId id="383" r:id="rId59"/>
    <p:sldId id="369" r:id="rId60"/>
    <p:sldId id="384" r:id="rId61"/>
    <p:sldId id="385" r:id="rId62"/>
    <p:sldId id="375" r:id="rId63"/>
    <p:sldId id="395" r:id="rId64"/>
    <p:sldId id="373" r:id="rId65"/>
    <p:sldId id="372" r:id="rId66"/>
    <p:sldId id="365" r:id="rId67"/>
    <p:sldId id="405" r:id="rId68"/>
    <p:sldId id="409" r:id="rId69"/>
    <p:sldId id="406" r:id="rId70"/>
    <p:sldId id="398" r:id="rId71"/>
    <p:sldId id="403" r:id="rId72"/>
    <p:sldId id="402" r:id="rId73"/>
    <p:sldId id="374" r:id="rId7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80" d="100"/>
          <a:sy n="80" d="100"/>
        </p:scale>
        <p:origin x="-10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4E3C17-A72C-4DB9-B990-D00F0BCABA9A}" type="datetimeFigureOut">
              <a:rPr lang="fr-FR" smtClean="0"/>
              <a:pPr/>
              <a:t>21/04/2016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34D4D5-AA1B-47C0-8253-8BBDA2A556A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17</a:t>
            </a:fld>
            <a:endParaRPr lang="fr-FR"/>
          </a:p>
        </p:txBody>
      </p:sp>
    </p:spTree>
    <p:extLst>
      <p:ext uri="{BB962C8B-B14F-4D97-AF65-F5344CB8AC3E}">
        <p14:creationId xmlns:p14="http://schemas.microsoft.com/office/powerpoint/2010/main" xmlns="" val="291997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18</a:t>
            </a:fld>
            <a:endParaRPr lang="fr-FR"/>
          </a:p>
        </p:txBody>
      </p:sp>
    </p:spTree>
    <p:extLst>
      <p:ext uri="{BB962C8B-B14F-4D97-AF65-F5344CB8AC3E}">
        <p14:creationId xmlns:p14="http://schemas.microsoft.com/office/powerpoint/2010/main" xmlns="" val="276108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24</a:t>
            </a:fld>
            <a:endParaRPr lang="fr-FR"/>
          </a:p>
        </p:txBody>
      </p:sp>
    </p:spTree>
    <p:extLst>
      <p:ext uri="{BB962C8B-B14F-4D97-AF65-F5344CB8AC3E}">
        <p14:creationId xmlns:p14="http://schemas.microsoft.com/office/powerpoint/2010/main" xmlns="" val="2337310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pPr>
                <a:defRPr/>
              </a:pPr>
              <a:t>25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2D49C13-762A-47A3-BC14-F589134F958E}" type="slidenum">
              <a:rPr lang="fr-FR" smtClean="0"/>
              <a:pPr>
                <a:defRPr/>
              </a:pPr>
              <a:t>65</a:t>
            </a:fld>
            <a:endParaRPr lang="fr-FR" dirty="0"/>
          </a:p>
        </p:txBody>
      </p:sp>
    </p:spTree>
    <p:extLst>
      <p:ext uri="{BB962C8B-B14F-4D97-AF65-F5344CB8AC3E}">
        <p14:creationId xmlns:p14="http://schemas.microsoft.com/office/powerpoint/2010/main" xmlns="" val="317704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D4069ED-625E-43A4-BB71-2A980FD29375}" type="datetime1">
              <a:rPr lang="fr-FR" smtClean="0"/>
              <a:pPr/>
              <a:t>21/04/2016</a:t>
            </a:fld>
            <a:endParaRPr lang="fr-FR"/>
          </a:p>
        </p:txBody>
      </p:sp>
      <p:sp>
        <p:nvSpPr>
          <p:cNvPr id="5" name="Espace réservé du pied de page 4"/>
          <p:cNvSpPr>
            <a:spLocks noGrp="1"/>
          </p:cNvSpPr>
          <p:nvPr>
            <p:ph type="ftr" sz="quarter" idx="11"/>
          </p:nvPr>
        </p:nvSpPr>
        <p:spPr/>
        <p:txBody>
          <a:bodyPr/>
          <a:lstStyle/>
          <a:p>
            <a:r>
              <a:rPr lang="fr-FR" smtClean="0"/>
              <a:t>Programmes EPS 2015</a:t>
            </a:r>
            <a:endParaRPr lang="fr-FR"/>
          </a:p>
        </p:txBody>
      </p:sp>
      <p:sp>
        <p:nvSpPr>
          <p:cNvPr id="6" name="Espace réservé du numéro de diapositive 5"/>
          <p:cNvSpPr>
            <a:spLocks noGrp="1"/>
          </p:cNvSpPr>
          <p:nvPr>
            <p:ph type="sldNum" sz="quarter" idx="12"/>
          </p:nvPr>
        </p:nvSpPr>
        <p:spPr/>
        <p:txBody>
          <a:bodyPr/>
          <a:lstStyle/>
          <a:p>
            <a:fld id="{B8A5E701-5820-495A-ADF3-49AFE5DED8E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C2F7EBE-A721-4608-B649-9D8886C4D278}" type="datetime1">
              <a:rPr lang="fr-FR" smtClean="0"/>
              <a:pPr/>
              <a:t>21/04/2016</a:t>
            </a:fld>
            <a:endParaRPr lang="fr-FR"/>
          </a:p>
        </p:txBody>
      </p:sp>
      <p:sp>
        <p:nvSpPr>
          <p:cNvPr id="5" name="Espace réservé du pied de page 4"/>
          <p:cNvSpPr>
            <a:spLocks noGrp="1"/>
          </p:cNvSpPr>
          <p:nvPr>
            <p:ph type="ftr" sz="quarter" idx="11"/>
          </p:nvPr>
        </p:nvSpPr>
        <p:spPr/>
        <p:txBody>
          <a:bodyPr/>
          <a:lstStyle/>
          <a:p>
            <a:r>
              <a:rPr lang="fr-FR" smtClean="0"/>
              <a:t>Programmes EPS 2015</a:t>
            </a:r>
            <a:endParaRPr lang="fr-FR"/>
          </a:p>
        </p:txBody>
      </p:sp>
      <p:sp>
        <p:nvSpPr>
          <p:cNvPr id="6" name="Espace réservé du numéro de diapositive 5"/>
          <p:cNvSpPr>
            <a:spLocks noGrp="1"/>
          </p:cNvSpPr>
          <p:nvPr>
            <p:ph type="sldNum" sz="quarter" idx="12"/>
          </p:nvPr>
        </p:nvSpPr>
        <p:spPr/>
        <p:txBody>
          <a:bodyPr/>
          <a:lstStyle/>
          <a:p>
            <a:fld id="{B8A5E701-5820-495A-ADF3-49AFE5DED8E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754D30B-0E6E-408E-8DB0-F877174274A1}" type="datetime1">
              <a:rPr lang="fr-FR" smtClean="0"/>
              <a:pPr/>
              <a:t>21/04/2016</a:t>
            </a:fld>
            <a:endParaRPr lang="fr-FR"/>
          </a:p>
        </p:txBody>
      </p:sp>
      <p:sp>
        <p:nvSpPr>
          <p:cNvPr id="5" name="Espace réservé du pied de page 4"/>
          <p:cNvSpPr>
            <a:spLocks noGrp="1"/>
          </p:cNvSpPr>
          <p:nvPr>
            <p:ph type="ftr" sz="quarter" idx="11"/>
          </p:nvPr>
        </p:nvSpPr>
        <p:spPr/>
        <p:txBody>
          <a:bodyPr/>
          <a:lstStyle/>
          <a:p>
            <a:r>
              <a:rPr lang="fr-FR" smtClean="0"/>
              <a:t>Programmes EPS 2015</a:t>
            </a:r>
            <a:endParaRPr lang="fr-FR"/>
          </a:p>
        </p:txBody>
      </p:sp>
      <p:sp>
        <p:nvSpPr>
          <p:cNvPr id="6" name="Espace réservé du numéro de diapositive 5"/>
          <p:cNvSpPr>
            <a:spLocks noGrp="1"/>
          </p:cNvSpPr>
          <p:nvPr>
            <p:ph type="sldNum" sz="quarter" idx="12"/>
          </p:nvPr>
        </p:nvSpPr>
        <p:spPr/>
        <p:txBody>
          <a:bodyPr/>
          <a:lstStyle/>
          <a:p>
            <a:fld id="{B8A5E701-5820-495A-ADF3-49AFE5DED8E4}"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re et diagramm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468313" y="115888"/>
            <a:ext cx="8218487" cy="1225550"/>
          </a:xfrm>
        </p:spPr>
        <p:txBody>
          <a:bodyPr/>
          <a:lstStyle/>
          <a:p>
            <a:r>
              <a:rPr lang="fr-FR" smtClean="0"/>
              <a:t>Modifiez le style du titre</a:t>
            </a:r>
            <a:endParaRPr lang="fr-FR"/>
          </a:p>
        </p:txBody>
      </p:sp>
      <p:sp>
        <p:nvSpPr>
          <p:cNvPr id="3" name="Espace réservé du graphique SmartArt 2"/>
          <p:cNvSpPr>
            <a:spLocks noGrp="1"/>
          </p:cNvSpPr>
          <p:nvPr>
            <p:ph type="dgm" idx="1"/>
          </p:nvPr>
        </p:nvSpPr>
        <p:spPr>
          <a:xfrm>
            <a:off x="457200" y="1773238"/>
            <a:ext cx="8075613" cy="3752850"/>
          </a:xfrm>
        </p:spPr>
        <p:txBody>
          <a:bodyPr/>
          <a:lstStyle/>
          <a:p>
            <a:pPr lvl="0"/>
            <a:endParaRPr lang="fr-FR" noProof="0"/>
          </a:p>
        </p:txBody>
      </p:sp>
      <p:sp>
        <p:nvSpPr>
          <p:cNvPr id="4" name="Espace réservé du numéro de diapositive 3"/>
          <p:cNvSpPr>
            <a:spLocks noGrp="1"/>
          </p:cNvSpPr>
          <p:nvPr>
            <p:ph type="sldNum" sz="quarter" idx="10"/>
          </p:nvPr>
        </p:nvSpPr>
        <p:spPr>
          <a:xfrm>
            <a:off x="7667625" y="6396038"/>
            <a:ext cx="936625" cy="457200"/>
          </a:xfrm>
          <a:prstGeom prst="rect">
            <a:avLst/>
          </a:prstGeom>
        </p:spPr>
        <p:txBody>
          <a:bodyPr/>
          <a:lstStyle>
            <a:lvl1pPr fontAlgn="auto">
              <a:spcBef>
                <a:spcPts val="0"/>
              </a:spcBef>
              <a:spcAft>
                <a:spcPts val="0"/>
              </a:spcAft>
              <a:defRPr>
                <a:latin typeface="+mn-lt"/>
              </a:defRPr>
            </a:lvl1pPr>
          </a:lstStyle>
          <a:p>
            <a:pPr>
              <a:defRPr/>
            </a:pPr>
            <a:r>
              <a:rPr lang="fr-FR"/>
              <a:t>&gt;</a:t>
            </a:r>
            <a:r>
              <a:rPr lang="fr-FR" b="1"/>
              <a:t> </a:t>
            </a:r>
            <a:fld id="{F847E929-CBCA-4873-8E64-DB479EF87817}" type="slidenum">
              <a:rPr lang="fr-FR" b="1"/>
              <a:pPr>
                <a:defRPr/>
              </a:pPr>
              <a:t>‹N°›</a:t>
            </a:fld>
            <a:endParaRPr lang="fr-FR" b="1"/>
          </a:p>
        </p:txBody>
      </p:sp>
      <p:sp>
        <p:nvSpPr>
          <p:cNvPr id="5" name="Espace réservé du pied de page 4"/>
          <p:cNvSpPr>
            <a:spLocks noGrp="1"/>
          </p:cNvSpPr>
          <p:nvPr>
            <p:ph type="ftr" sz="quarter" idx="11"/>
          </p:nvPr>
        </p:nvSpPr>
        <p:spPr>
          <a:xfrm>
            <a:off x="1652588" y="6372225"/>
            <a:ext cx="3048000" cy="296863"/>
          </a:xfrm>
          <a:prstGeom prst="rect">
            <a:avLst/>
          </a:prstGeom>
        </p:spPr>
        <p:txBody>
          <a:bodyPr/>
          <a:lstStyle>
            <a:lvl1pPr>
              <a:defRPr>
                <a:solidFill>
                  <a:srgbClr val="000000"/>
                </a:solidFill>
              </a:defRPr>
            </a:lvl1pPr>
          </a:lstStyle>
          <a:p>
            <a:pPr>
              <a:defRPr/>
            </a:pPr>
            <a:r>
              <a:rPr lang="fr-FR" altLang="fr-FR" smtClean="0"/>
              <a:t>Programmes EPS 2015</a:t>
            </a:r>
            <a:endParaRPr lang="fr-FR" alt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CC9EE5F-5E81-4FF5-B215-49EE7FD8CCA0}" type="datetime1">
              <a:rPr lang="fr-FR" smtClean="0"/>
              <a:pPr/>
              <a:t>21/04/2016</a:t>
            </a:fld>
            <a:endParaRPr lang="fr-FR"/>
          </a:p>
        </p:txBody>
      </p:sp>
      <p:sp>
        <p:nvSpPr>
          <p:cNvPr id="5" name="Espace réservé du pied de page 4"/>
          <p:cNvSpPr>
            <a:spLocks noGrp="1"/>
          </p:cNvSpPr>
          <p:nvPr>
            <p:ph type="ftr" sz="quarter" idx="11"/>
          </p:nvPr>
        </p:nvSpPr>
        <p:spPr/>
        <p:txBody>
          <a:bodyPr/>
          <a:lstStyle/>
          <a:p>
            <a:r>
              <a:rPr lang="fr-FR" smtClean="0"/>
              <a:t>Programmes EPS 2015</a:t>
            </a:r>
            <a:endParaRPr lang="fr-FR"/>
          </a:p>
        </p:txBody>
      </p:sp>
      <p:sp>
        <p:nvSpPr>
          <p:cNvPr id="6" name="Espace réservé du numéro de diapositive 5"/>
          <p:cNvSpPr>
            <a:spLocks noGrp="1"/>
          </p:cNvSpPr>
          <p:nvPr>
            <p:ph type="sldNum" sz="quarter" idx="12"/>
          </p:nvPr>
        </p:nvSpPr>
        <p:spPr/>
        <p:txBody>
          <a:bodyPr/>
          <a:lstStyle/>
          <a:p>
            <a:fld id="{B8A5E701-5820-495A-ADF3-49AFE5DED8E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3DBC2FD5-EEDE-4924-82C7-766A6DDD72C9}" type="datetime1">
              <a:rPr lang="fr-FR" smtClean="0"/>
              <a:pPr/>
              <a:t>21/04/2016</a:t>
            </a:fld>
            <a:endParaRPr lang="fr-FR"/>
          </a:p>
        </p:txBody>
      </p:sp>
      <p:sp>
        <p:nvSpPr>
          <p:cNvPr id="5" name="Espace réservé du pied de page 4"/>
          <p:cNvSpPr>
            <a:spLocks noGrp="1"/>
          </p:cNvSpPr>
          <p:nvPr>
            <p:ph type="ftr" sz="quarter" idx="11"/>
          </p:nvPr>
        </p:nvSpPr>
        <p:spPr/>
        <p:txBody>
          <a:bodyPr/>
          <a:lstStyle/>
          <a:p>
            <a:r>
              <a:rPr lang="fr-FR" smtClean="0"/>
              <a:t>Programmes EPS 2015</a:t>
            </a:r>
            <a:endParaRPr lang="fr-FR"/>
          </a:p>
        </p:txBody>
      </p:sp>
      <p:sp>
        <p:nvSpPr>
          <p:cNvPr id="6" name="Espace réservé du numéro de diapositive 5"/>
          <p:cNvSpPr>
            <a:spLocks noGrp="1"/>
          </p:cNvSpPr>
          <p:nvPr>
            <p:ph type="sldNum" sz="quarter" idx="12"/>
          </p:nvPr>
        </p:nvSpPr>
        <p:spPr/>
        <p:txBody>
          <a:bodyPr/>
          <a:lstStyle/>
          <a:p>
            <a:fld id="{B8A5E701-5820-495A-ADF3-49AFE5DED8E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36D3DA6-9AC7-4317-997F-E3D3B05E3302}" type="datetime1">
              <a:rPr lang="fr-FR" smtClean="0"/>
              <a:pPr/>
              <a:t>21/04/2016</a:t>
            </a:fld>
            <a:endParaRPr lang="fr-FR"/>
          </a:p>
        </p:txBody>
      </p:sp>
      <p:sp>
        <p:nvSpPr>
          <p:cNvPr id="6" name="Espace réservé du pied de page 5"/>
          <p:cNvSpPr>
            <a:spLocks noGrp="1"/>
          </p:cNvSpPr>
          <p:nvPr>
            <p:ph type="ftr" sz="quarter" idx="11"/>
          </p:nvPr>
        </p:nvSpPr>
        <p:spPr/>
        <p:txBody>
          <a:bodyPr/>
          <a:lstStyle/>
          <a:p>
            <a:r>
              <a:rPr lang="fr-FR" smtClean="0"/>
              <a:t>Programmes EPS 2015</a:t>
            </a:r>
            <a:endParaRPr lang="fr-FR"/>
          </a:p>
        </p:txBody>
      </p:sp>
      <p:sp>
        <p:nvSpPr>
          <p:cNvPr id="7" name="Espace réservé du numéro de diapositive 6"/>
          <p:cNvSpPr>
            <a:spLocks noGrp="1"/>
          </p:cNvSpPr>
          <p:nvPr>
            <p:ph type="sldNum" sz="quarter" idx="12"/>
          </p:nvPr>
        </p:nvSpPr>
        <p:spPr/>
        <p:txBody>
          <a:bodyPr/>
          <a:lstStyle/>
          <a:p>
            <a:fld id="{B8A5E701-5820-495A-ADF3-49AFE5DED8E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90FAE1E-7C5A-452D-A5D1-3F2DEA62979A}" type="datetime1">
              <a:rPr lang="fr-FR" smtClean="0"/>
              <a:pPr/>
              <a:t>21/04/2016</a:t>
            </a:fld>
            <a:endParaRPr lang="fr-FR"/>
          </a:p>
        </p:txBody>
      </p:sp>
      <p:sp>
        <p:nvSpPr>
          <p:cNvPr id="8" name="Espace réservé du pied de page 7"/>
          <p:cNvSpPr>
            <a:spLocks noGrp="1"/>
          </p:cNvSpPr>
          <p:nvPr>
            <p:ph type="ftr" sz="quarter" idx="11"/>
          </p:nvPr>
        </p:nvSpPr>
        <p:spPr/>
        <p:txBody>
          <a:bodyPr/>
          <a:lstStyle/>
          <a:p>
            <a:r>
              <a:rPr lang="fr-FR" smtClean="0"/>
              <a:t>Programmes EPS 2015</a:t>
            </a:r>
            <a:endParaRPr lang="fr-FR"/>
          </a:p>
        </p:txBody>
      </p:sp>
      <p:sp>
        <p:nvSpPr>
          <p:cNvPr id="9" name="Espace réservé du numéro de diapositive 8"/>
          <p:cNvSpPr>
            <a:spLocks noGrp="1"/>
          </p:cNvSpPr>
          <p:nvPr>
            <p:ph type="sldNum" sz="quarter" idx="12"/>
          </p:nvPr>
        </p:nvSpPr>
        <p:spPr/>
        <p:txBody>
          <a:bodyPr/>
          <a:lstStyle/>
          <a:p>
            <a:fld id="{B8A5E701-5820-495A-ADF3-49AFE5DED8E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EBEA4546-5E5F-43C4-B542-C14101A9563D}" type="datetime1">
              <a:rPr lang="fr-FR" smtClean="0"/>
              <a:pPr/>
              <a:t>21/04/2016</a:t>
            </a:fld>
            <a:endParaRPr lang="fr-FR"/>
          </a:p>
        </p:txBody>
      </p:sp>
      <p:sp>
        <p:nvSpPr>
          <p:cNvPr id="4" name="Espace réservé du pied de page 3"/>
          <p:cNvSpPr>
            <a:spLocks noGrp="1"/>
          </p:cNvSpPr>
          <p:nvPr>
            <p:ph type="ftr" sz="quarter" idx="11"/>
          </p:nvPr>
        </p:nvSpPr>
        <p:spPr/>
        <p:txBody>
          <a:bodyPr/>
          <a:lstStyle/>
          <a:p>
            <a:r>
              <a:rPr lang="fr-FR" smtClean="0"/>
              <a:t>Programmes EPS 2015</a:t>
            </a:r>
            <a:endParaRPr lang="fr-FR"/>
          </a:p>
        </p:txBody>
      </p:sp>
      <p:sp>
        <p:nvSpPr>
          <p:cNvPr id="5" name="Espace réservé du numéro de diapositive 4"/>
          <p:cNvSpPr>
            <a:spLocks noGrp="1"/>
          </p:cNvSpPr>
          <p:nvPr>
            <p:ph type="sldNum" sz="quarter" idx="12"/>
          </p:nvPr>
        </p:nvSpPr>
        <p:spPr/>
        <p:txBody>
          <a:bodyPr/>
          <a:lstStyle/>
          <a:p>
            <a:fld id="{B8A5E701-5820-495A-ADF3-49AFE5DED8E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A3A22B4-CA39-47EE-BBA6-25528FF8B459}" type="datetime1">
              <a:rPr lang="fr-FR" smtClean="0"/>
              <a:pPr/>
              <a:t>21/04/2016</a:t>
            </a:fld>
            <a:endParaRPr lang="fr-FR"/>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sp>
        <p:nvSpPr>
          <p:cNvPr id="4" name="Espace réservé du numéro de diapositive 3"/>
          <p:cNvSpPr>
            <a:spLocks noGrp="1"/>
          </p:cNvSpPr>
          <p:nvPr>
            <p:ph type="sldNum" sz="quarter" idx="12"/>
          </p:nvPr>
        </p:nvSpPr>
        <p:spPr/>
        <p:txBody>
          <a:bodyPr/>
          <a:lstStyle/>
          <a:p>
            <a:fld id="{B8A5E701-5820-495A-ADF3-49AFE5DED8E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BD3BD1F-873B-4D98-B54C-FC97063A28D7}" type="datetime1">
              <a:rPr lang="fr-FR" smtClean="0"/>
              <a:pPr/>
              <a:t>21/04/2016</a:t>
            </a:fld>
            <a:endParaRPr lang="fr-FR"/>
          </a:p>
        </p:txBody>
      </p:sp>
      <p:sp>
        <p:nvSpPr>
          <p:cNvPr id="6" name="Espace réservé du pied de page 5"/>
          <p:cNvSpPr>
            <a:spLocks noGrp="1"/>
          </p:cNvSpPr>
          <p:nvPr>
            <p:ph type="ftr" sz="quarter" idx="11"/>
          </p:nvPr>
        </p:nvSpPr>
        <p:spPr/>
        <p:txBody>
          <a:bodyPr/>
          <a:lstStyle/>
          <a:p>
            <a:r>
              <a:rPr lang="fr-FR" smtClean="0"/>
              <a:t>Programmes EPS 2015</a:t>
            </a:r>
            <a:endParaRPr lang="fr-FR"/>
          </a:p>
        </p:txBody>
      </p:sp>
      <p:sp>
        <p:nvSpPr>
          <p:cNvPr id="7" name="Espace réservé du numéro de diapositive 6"/>
          <p:cNvSpPr>
            <a:spLocks noGrp="1"/>
          </p:cNvSpPr>
          <p:nvPr>
            <p:ph type="sldNum" sz="quarter" idx="12"/>
          </p:nvPr>
        </p:nvSpPr>
        <p:spPr/>
        <p:txBody>
          <a:bodyPr/>
          <a:lstStyle/>
          <a:p>
            <a:fld id="{B8A5E701-5820-495A-ADF3-49AFE5DED8E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B5AB294-DECF-4220-B124-264C0346253A}" type="datetime1">
              <a:rPr lang="fr-FR" smtClean="0"/>
              <a:pPr/>
              <a:t>21/04/2016</a:t>
            </a:fld>
            <a:endParaRPr lang="fr-FR"/>
          </a:p>
        </p:txBody>
      </p:sp>
      <p:sp>
        <p:nvSpPr>
          <p:cNvPr id="6" name="Espace réservé du pied de page 5"/>
          <p:cNvSpPr>
            <a:spLocks noGrp="1"/>
          </p:cNvSpPr>
          <p:nvPr>
            <p:ph type="ftr" sz="quarter" idx="11"/>
          </p:nvPr>
        </p:nvSpPr>
        <p:spPr/>
        <p:txBody>
          <a:bodyPr/>
          <a:lstStyle/>
          <a:p>
            <a:r>
              <a:rPr lang="fr-FR" smtClean="0"/>
              <a:t>Programmes EPS 2015</a:t>
            </a:r>
            <a:endParaRPr lang="fr-FR"/>
          </a:p>
        </p:txBody>
      </p:sp>
      <p:sp>
        <p:nvSpPr>
          <p:cNvPr id="7" name="Espace réservé du numéro de diapositive 6"/>
          <p:cNvSpPr>
            <a:spLocks noGrp="1"/>
          </p:cNvSpPr>
          <p:nvPr>
            <p:ph type="sldNum" sz="quarter" idx="12"/>
          </p:nvPr>
        </p:nvSpPr>
        <p:spPr/>
        <p:txBody>
          <a:bodyPr/>
          <a:lstStyle/>
          <a:p>
            <a:fld id="{B8A5E701-5820-495A-ADF3-49AFE5DED8E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3B458-6AFD-4DE1-AA22-5D93643B7CC9}" type="datetime1">
              <a:rPr lang="fr-FR" smtClean="0"/>
              <a:pPr/>
              <a:t>21/04/2016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Programmes EPS 2015</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5E701-5820-495A-ADF3-49AFE5DED8E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4.png"/><Relationship Id="rId7"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jpeg"/><Relationship Id="rId4" Type="http://schemas.openxmlformats.org/officeDocument/2006/relationships/image" Target="../media/image19.pn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CSP/Les%20membres%20du%20Conseil%20sup&#233;rieur%20des%20programmes.docx" TargetMode="Externa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PROGRAMMES/CLG/ETAPE%201%20et%202%20-%20Diagnostiquer%20besoins%20et%20ressources%20du%20CYCLE%203%20au%20CYCLE%204.doc"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PROGRAMMES/CLG/ETAPE%203%20-%20Construction%20du%20parcours%20de%20formation%20Articulation%20Socle-%20CT-CA.docx" TargetMode="Externa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TEXTES%20EPS/PROGRAMMES/Coll&#232;ge/2016-RESSOURCES/0-EPS_cycle_4_CA1_565132.pdf" TargetMode="Externa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8935"/>
            <a:ext cx="7772400" cy="1109985"/>
          </a:xfrm>
        </p:spPr>
        <p:txBody>
          <a:bodyPr>
            <a:normAutofit fontScale="90000"/>
          </a:bodyPr>
          <a:lstStyle/>
          <a:p>
            <a:r>
              <a:rPr lang="fr-FR" dirty="0" smtClean="0">
                <a:solidFill>
                  <a:srgbClr val="002060"/>
                </a:solidFill>
              </a:rPr>
              <a:t>Programmes d’EPS du collège 2016</a:t>
            </a:r>
            <a:endParaRPr lang="fr-FR" dirty="0">
              <a:solidFill>
                <a:srgbClr val="002060"/>
              </a:solidFill>
            </a:endParaRPr>
          </a:p>
        </p:txBody>
      </p:sp>
      <p:sp>
        <p:nvSpPr>
          <p:cNvPr id="3" name="Sous-titre 2"/>
          <p:cNvSpPr>
            <a:spLocks noGrp="1"/>
          </p:cNvSpPr>
          <p:nvPr>
            <p:ph type="subTitle" idx="1"/>
          </p:nvPr>
        </p:nvSpPr>
        <p:spPr>
          <a:xfrm>
            <a:off x="1371600" y="4700736"/>
            <a:ext cx="6400800" cy="1752600"/>
          </a:xfrm>
        </p:spPr>
        <p:txBody>
          <a:bodyPr>
            <a:normAutofit fontScale="85000" lnSpcReduction="20000"/>
          </a:bodyPr>
          <a:lstStyle/>
          <a:p>
            <a:r>
              <a:rPr lang="fr-FR" dirty="0" smtClean="0">
                <a:solidFill>
                  <a:srgbClr val="FF0000"/>
                </a:solidFill>
              </a:rPr>
              <a:t>Corte 7 avril</a:t>
            </a:r>
          </a:p>
          <a:p>
            <a:r>
              <a:rPr lang="fr-FR" dirty="0" smtClean="0">
                <a:solidFill>
                  <a:srgbClr val="FF0000"/>
                </a:solidFill>
              </a:rPr>
              <a:t>Ajaccio 11 avril</a:t>
            </a:r>
          </a:p>
          <a:p>
            <a:r>
              <a:rPr lang="fr-FR" dirty="0" smtClean="0">
                <a:solidFill>
                  <a:srgbClr val="FF0000"/>
                </a:solidFill>
              </a:rPr>
              <a:t>Sartène 15 avril</a:t>
            </a:r>
          </a:p>
          <a:p>
            <a:r>
              <a:rPr lang="fr-FR" dirty="0" smtClean="0">
                <a:solidFill>
                  <a:srgbClr val="FF0000"/>
                </a:solidFill>
              </a:rPr>
              <a:t>Bastia 21 avril</a:t>
            </a:r>
            <a:endParaRPr lang="fr-FR" dirty="0">
              <a:solidFill>
                <a:srgbClr val="FF0000"/>
              </a:solidFill>
            </a:endParaRPr>
          </a:p>
        </p:txBody>
      </p:sp>
      <p:sp>
        <p:nvSpPr>
          <p:cNvPr id="5" name="Espace réservé du pied de page 4"/>
          <p:cNvSpPr>
            <a:spLocks noGrp="1"/>
          </p:cNvSpPr>
          <p:nvPr>
            <p:ph type="ftr" sz="quarter" idx="11"/>
          </p:nvPr>
        </p:nvSpPr>
        <p:spPr/>
        <p:txBody>
          <a:bodyPr/>
          <a:lstStyle/>
          <a:p>
            <a:r>
              <a:rPr lang="fr-FR" smtClean="0"/>
              <a:t>Programmes EPS 2015</a:t>
            </a:r>
            <a:endParaRPr lang="fr-FR" dirty="0"/>
          </a:p>
        </p:txBody>
      </p:sp>
      <p:pic>
        <p:nvPicPr>
          <p:cNvPr id="6" name="Image 5"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grpSp>
        <p:nvGrpSpPr>
          <p:cNvPr id="10" name="Groupe 9"/>
          <p:cNvGrpSpPr/>
          <p:nvPr/>
        </p:nvGrpSpPr>
        <p:grpSpPr>
          <a:xfrm>
            <a:off x="216024" y="0"/>
            <a:ext cx="8777439" cy="6759410"/>
            <a:chOff x="216024" y="0"/>
            <a:chExt cx="8777439" cy="6759410"/>
          </a:xfrm>
        </p:grpSpPr>
        <p:pic>
          <p:nvPicPr>
            <p:cNvPr id="7" name="Picture 6" descr="2013_loi_refondation_680x280_258667"/>
            <p:cNvPicPr>
              <a:picLocks noChangeAspect="1" noChangeArrowheads="1"/>
            </p:cNvPicPr>
            <p:nvPr/>
          </p:nvPicPr>
          <p:blipFill>
            <a:blip r:embed="rId3" cstate="print"/>
            <a:srcRect/>
            <a:stretch>
              <a:fillRect/>
            </a:stretch>
          </p:blipFill>
          <p:spPr bwMode="auto">
            <a:xfrm>
              <a:off x="2627784" y="0"/>
              <a:ext cx="4378325" cy="1695450"/>
            </a:xfrm>
            <a:prstGeom prst="rect">
              <a:avLst/>
            </a:prstGeom>
            <a:noFill/>
            <a:ln w="9525">
              <a:noFill/>
              <a:miter lim="800000"/>
              <a:headEnd/>
              <a:tailEnd/>
            </a:ln>
          </p:spPr>
        </p:pic>
        <p:pic>
          <p:nvPicPr>
            <p:cNvPr id="8"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24129" y="2829369"/>
              <a:ext cx="3269334" cy="23998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1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16024" y="2780928"/>
              <a:ext cx="2555776" cy="3978482"/>
            </a:xfrm>
            <a:prstGeom prst="rect">
              <a:avLst/>
            </a:prstGeom>
            <a:noFill/>
            <a:ln w="19050">
              <a:solidFill>
                <a:srgbClr val="0062A8"/>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lstStyle/>
          <a:p>
            <a:r>
              <a:rPr lang="fr-FR" dirty="0" smtClean="0"/>
              <a:t>L’EPS c’est aussi …</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pic>
        <p:nvPicPr>
          <p:cNvPr id="5" name="Image 4"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21492" y="1241823"/>
            <a:ext cx="2300880" cy="168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7" name="Picture 1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64288" y="1714301"/>
            <a:ext cx="1440160" cy="3539831"/>
          </a:xfrm>
          <a:prstGeom prst="rect">
            <a:avLst/>
          </a:prstGeom>
          <a:noFill/>
          <a:ln w="19050">
            <a:solidFill>
              <a:srgbClr val="0062A8"/>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4" name="Picture 12"/>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96136" y="3375121"/>
            <a:ext cx="1585865" cy="2227514"/>
          </a:xfrm>
          <a:prstGeom prst="rect">
            <a:avLst/>
          </a:prstGeom>
          <a:noFill/>
          <a:ln w="28575">
            <a:solidFill>
              <a:srgbClr val="0062A8"/>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004048" y="4221088"/>
            <a:ext cx="1222832" cy="20246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Image 12" descr="staps.jpg"/>
          <p:cNvPicPr>
            <a:picLocks noChangeAspect="1"/>
          </p:cNvPicPr>
          <p:nvPr/>
        </p:nvPicPr>
        <p:blipFill>
          <a:blip r:embed="rId6" cstate="print"/>
          <a:stretch>
            <a:fillRect/>
          </a:stretch>
        </p:blipFill>
        <p:spPr>
          <a:xfrm>
            <a:off x="251520" y="1340768"/>
            <a:ext cx="1552575" cy="2333625"/>
          </a:xfrm>
          <a:prstGeom prst="rect">
            <a:avLst/>
          </a:prstGeom>
        </p:spPr>
      </p:pic>
      <p:sp>
        <p:nvSpPr>
          <p:cNvPr id="4" name="Titre 1"/>
          <p:cNvSpPr>
            <a:spLocks noGrp="1"/>
          </p:cNvSpPr>
          <p:nvPr>
            <p:ph type="title"/>
          </p:nvPr>
        </p:nvSpPr>
        <p:spPr>
          <a:xfrm>
            <a:off x="457200" y="-27384"/>
            <a:ext cx="8229600" cy="1143000"/>
          </a:xfrm>
        </p:spPr>
        <p:txBody>
          <a:bodyPr>
            <a:normAutofit/>
          </a:bodyPr>
          <a:lstStyle/>
          <a:p>
            <a:r>
              <a:rPr lang="fr-FR" sz="3600" dirty="0" smtClean="0"/>
              <a:t>… une discipline en mouvement…</a:t>
            </a:r>
            <a:endParaRPr lang="fr-FR" sz="3600" dirty="0"/>
          </a:p>
        </p:txBody>
      </p:sp>
      <p:pic>
        <p:nvPicPr>
          <p:cNvPr id="3080" name="Picture 8" descr="Afficher l'image d'origine"/>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11560" y="3861048"/>
            <a:ext cx="2466081" cy="1849561"/>
          </a:xfrm>
          <a:prstGeom prst="rect">
            <a:avLst/>
          </a:prstGeom>
          <a:noFill/>
          <a:extLst>
            <a:ext uri="{909E8E84-426E-40DD-AFC4-6F175D3DCCD1}">
              <a14:hiddenFill xmlns="" xmlns:a14="http://schemas.microsoft.com/office/drawing/2010/main">
                <a:solidFill>
                  <a:srgbClr val="FFFFFF"/>
                </a:solidFill>
              </a14:hiddenFill>
            </a:ext>
          </a:extLst>
        </p:spPr>
      </p:pic>
      <p:pic>
        <p:nvPicPr>
          <p:cNvPr id="3078" name="Picture 6" descr="Afficher l'image d'origine"/>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779912" y="4581128"/>
            <a:ext cx="1384221" cy="1808216"/>
          </a:xfrm>
          <a:prstGeom prst="rect">
            <a:avLst/>
          </a:prstGeom>
          <a:noFill/>
          <a:extLst>
            <a:ext uri="{909E8E84-426E-40DD-AFC4-6F175D3DCCD1}">
              <a14:hiddenFill xmlns="" xmlns:a14="http://schemas.microsoft.com/office/drawing/2010/main">
                <a:solidFill>
                  <a:srgbClr val="FFFFFF"/>
                </a:solidFill>
              </a14:hiddenFill>
            </a:ext>
          </a:extLst>
        </p:spPr>
      </p:pic>
      <p:pic>
        <p:nvPicPr>
          <p:cNvPr id="3083" name="Picture 11"/>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2555776" y="4365104"/>
            <a:ext cx="1372021" cy="19523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39552" y="2276872"/>
            <a:ext cx="1262562" cy="189384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Image 13" descr="07_2014_corse-2"/>
          <p:cNvPicPr/>
          <p:nvPr/>
        </p:nvPicPr>
        <p:blipFill>
          <a:blip r:embed="rId11" cstate="print"/>
          <a:srcRect/>
          <a:stretch>
            <a:fillRect/>
          </a:stretch>
        </p:blipFill>
        <p:spPr bwMode="auto">
          <a:xfrm>
            <a:off x="0" y="0"/>
            <a:ext cx="483304" cy="505079"/>
          </a:xfrm>
          <a:prstGeom prst="rect">
            <a:avLst/>
          </a:prstGeom>
          <a:noFill/>
          <a:ln w="9525">
            <a:noFill/>
            <a:miter lim="800000"/>
            <a:headEnd/>
            <a:tailEnd/>
          </a:ln>
        </p:spPr>
      </p:pic>
      <p:sp>
        <p:nvSpPr>
          <p:cNvPr id="15" name="Espace réservé du pied de page 14"/>
          <p:cNvSpPr>
            <a:spLocks noGrp="1"/>
          </p:cNvSpPr>
          <p:nvPr>
            <p:ph type="ftr" sz="quarter" idx="11"/>
          </p:nvPr>
        </p:nvSpPr>
        <p:spPr/>
        <p:txBody>
          <a:bodyPr/>
          <a:lstStyle/>
          <a:p>
            <a:r>
              <a:rPr lang="fr-FR" smtClean="0"/>
              <a:t>Programmes EPS 2015</a:t>
            </a:r>
            <a:endParaRPr lang="fr-FR"/>
          </a:p>
        </p:txBody>
      </p:sp>
    </p:spTree>
    <p:extLst>
      <p:ext uri="{BB962C8B-B14F-4D97-AF65-F5344CB8AC3E}">
        <p14:creationId xmlns="" xmlns:p14="http://schemas.microsoft.com/office/powerpoint/2010/main" val="1239336666"/>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779913" y="1185656"/>
            <a:ext cx="4392487" cy="587160"/>
          </a:xfrm>
          <a:prstGeom prst="wedgeRoundRectCallout">
            <a:avLst>
              <a:gd name="adj1" fmla="val -30543"/>
              <a:gd name="adj2" fmla="val 101541"/>
              <a:gd name="adj3" fmla="val 16667"/>
            </a:avLst>
          </a:prstGeom>
          <a:solidFill>
            <a:srgbClr val="FFFF00"/>
          </a:solidFill>
          <a:ln/>
        </p:spPr>
        <p:style>
          <a:lnRef idx="0">
            <a:schemeClr val="accent5"/>
          </a:lnRef>
          <a:fillRef idx="3">
            <a:schemeClr val="accent5"/>
          </a:fillRef>
          <a:effectRef idx="3">
            <a:schemeClr val="accent5"/>
          </a:effectRef>
          <a:fontRef idx="minor">
            <a:schemeClr val="lt1"/>
          </a:fontRef>
        </p:style>
        <p:txBody>
          <a:bodyPr anchor="ctr"/>
          <a:lstStyle/>
          <a:p>
            <a:pPr eaLnBrk="0" hangingPunct="0"/>
            <a:r>
              <a:rPr lang="fr-FR" b="1" dirty="0" smtClean="0">
                <a:solidFill>
                  <a:srgbClr val="C00000"/>
                </a:solidFill>
                <a:latin typeface="+mj-lt"/>
                <a:ea typeface="+mj-ea"/>
                <a:cs typeface="+mj-cs"/>
              </a:rPr>
              <a:t>Une richesse de productions à conserver, à mobiliser parfois autrement, et à enrichir</a:t>
            </a:r>
          </a:p>
        </p:txBody>
      </p:sp>
      <p:pic>
        <p:nvPicPr>
          <p:cNvPr id="18" name="Image 17"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grpSp>
        <p:nvGrpSpPr>
          <p:cNvPr id="3" name="Groupe 7"/>
          <p:cNvGrpSpPr/>
          <p:nvPr/>
        </p:nvGrpSpPr>
        <p:grpSpPr>
          <a:xfrm>
            <a:off x="6264504" y="4552494"/>
            <a:ext cx="2844000" cy="1100125"/>
            <a:chOff x="5220072" y="5012032"/>
            <a:chExt cx="2844000" cy="1100125"/>
          </a:xfrm>
        </p:grpSpPr>
        <p:pic>
          <p:nvPicPr>
            <p:cNvPr id="2059" name="Picture 1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0072" y="5012032"/>
              <a:ext cx="2842330" cy="1100125"/>
            </a:xfrm>
            <a:prstGeom prst="rect">
              <a:avLst/>
            </a:prstGeom>
            <a:noFill/>
            <a:ln w="28575">
              <a:solidFill>
                <a:srgbClr val="0062A8"/>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20072" y="5012032"/>
              <a:ext cx="2844000" cy="5835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pic>
        <p:nvPicPr>
          <p:cNvPr id="2060" name="Picture 1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180850" y="1412776"/>
            <a:ext cx="1524000" cy="220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155575" y="116632"/>
            <a:ext cx="8664897" cy="906487"/>
          </a:xfrm>
        </p:spPr>
        <p:txBody>
          <a:bodyPr>
            <a:noAutofit/>
          </a:bodyPr>
          <a:lstStyle/>
          <a:p>
            <a:r>
              <a:rPr lang="fr-FR" sz="3600" dirty="0" smtClean="0"/>
              <a:t>… des repères professionnels au service du projet EPS et des enseignements ! </a:t>
            </a:r>
            <a:endParaRPr lang="fr-FR" sz="3600" dirty="0"/>
          </a:p>
        </p:txBody>
      </p:sp>
      <p:pic>
        <p:nvPicPr>
          <p:cNvPr id="1026"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506224" y="1925108"/>
            <a:ext cx="1630488" cy="2304990"/>
          </a:xfrm>
          <a:prstGeom prst="rect">
            <a:avLst/>
          </a:prstGeom>
          <a:noFill/>
          <a:ln w="28575">
            <a:solidFill>
              <a:schemeClr val="accent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419872" y="2203260"/>
            <a:ext cx="2448272" cy="165102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AutoShape 2" descr="Résultat de recherche d'images pour &quot;revue EPS&quot;"/>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Résultat de recherche d'images pour &quot;revue EPS&quot;"/>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54" name="Picture 6" descr="Afficher l'image d'origine"/>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27584" y="2060848"/>
            <a:ext cx="1501228" cy="1923449"/>
          </a:xfrm>
          <a:prstGeom prst="rect">
            <a:avLst/>
          </a:prstGeom>
          <a:noFill/>
          <a:extLst>
            <a:ext uri="{909E8E84-426E-40DD-AFC4-6F175D3DCCD1}">
              <a14:hiddenFill xmlns="" xmlns:a14="http://schemas.microsoft.com/office/drawing/2010/main">
                <a:solidFill>
                  <a:srgbClr val="FFFFFF"/>
                </a:solidFill>
              </a14:hiddenFill>
            </a:ext>
          </a:extLst>
        </p:spPr>
      </p:pic>
      <p:pic>
        <p:nvPicPr>
          <p:cNvPr id="2058" name="Picture 10" descr="Afficher l'image d'origine"/>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1409742" y="4565709"/>
            <a:ext cx="1514505" cy="1992770"/>
          </a:xfrm>
          <a:prstGeom prst="rect">
            <a:avLst/>
          </a:prstGeom>
          <a:noFill/>
          <a:extLst>
            <a:ext uri="{909E8E84-426E-40DD-AFC4-6F175D3DCCD1}">
              <a14:hiddenFill xmlns="" xmlns:a14="http://schemas.microsoft.com/office/drawing/2010/main">
                <a:solidFill>
                  <a:srgbClr val="FFFFFF"/>
                </a:solidFill>
              </a14:hiddenFill>
            </a:ext>
          </a:extLst>
        </p:spPr>
      </p:pic>
      <p:pic>
        <p:nvPicPr>
          <p:cNvPr id="2056" name="Picture 8" descr="Afficher l'image d'origine"/>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260239" y="3717032"/>
            <a:ext cx="1473712" cy="2016841"/>
          </a:xfrm>
          <a:prstGeom prst="rect">
            <a:avLst/>
          </a:prstGeom>
          <a:noFill/>
          <a:extLst>
            <a:ext uri="{909E8E84-426E-40DD-AFC4-6F175D3DCCD1}">
              <a14:hiddenFill xmlns="" xmlns:a14="http://schemas.microsoft.com/office/drawing/2010/main">
                <a:solidFill>
                  <a:srgbClr val="FFFFFF"/>
                </a:solidFill>
              </a14:hiddenFill>
            </a:ext>
          </a:extLst>
        </p:spPr>
      </p:pic>
      <p:pic>
        <p:nvPicPr>
          <p:cNvPr id="2062" name="Picture 14"/>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4069636" y="5042953"/>
            <a:ext cx="2864355" cy="16264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2861756" y="4262446"/>
            <a:ext cx="1422211" cy="20120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4320288" y="3458777"/>
            <a:ext cx="2749477" cy="17250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9" name="Espace réservé du pied de page 18"/>
          <p:cNvSpPr>
            <a:spLocks noGrp="1"/>
          </p:cNvSpPr>
          <p:nvPr>
            <p:ph type="ftr" sz="quarter" idx="11"/>
          </p:nvPr>
        </p:nvSpPr>
        <p:spPr/>
        <p:txBody>
          <a:bodyPr/>
          <a:lstStyle/>
          <a:p>
            <a:r>
              <a:rPr lang="fr-FR" smtClean="0"/>
              <a:t>Programmes EPS 2015</a:t>
            </a:r>
            <a:endParaRPr lang="fr-FR"/>
          </a:p>
        </p:txBody>
      </p:sp>
    </p:spTree>
    <p:extLst>
      <p:ext uri="{BB962C8B-B14F-4D97-AF65-F5344CB8AC3E}">
        <p14:creationId xmlns="" xmlns:p14="http://schemas.microsoft.com/office/powerpoint/2010/main" val="4065839332"/>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213992"/>
            <a:ext cx="8229600" cy="1791072"/>
          </a:xfrm>
        </p:spPr>
        <p:txBody>
          <a:bodyPr>
            <a:normAutofit/>
          </a:bodyPr>
          <a:lstStyle/>
          <a:p>
            <a:r>
              <a:rPr lang="fr-FR" dirty="0" smtClean="0"/>
              <a:t>Les nouveaux programmes d’EPS</a:t>
            </a:r>
            <a:br>
              <a:rPr lang="fr-FR" dirty="0" smtClean="0"/>
            </a:br>
            <a:r>
              <a:rPr lang="fr-FR" dirty="0" smtClean="0"/>
              <a:t>du collège 2016</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pic>
        <p:nvPicPr>
          <p:cNvPr id="5" name="Image 4"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Une situation inhabituelle du SE / Loi 2013</a:t>
            </a:r>
            <a:br>
              <a:rPr lang="fr-FR" sz="3600" dirty="0" smtClean="0"/>
            </a:br>
            <a:r>
              <a:rPr lang="fr-FR" sz="3600" dirty="0" smtClean="0"/>
              <a:t>Evolution … Révolution … Complexité</a:t>
            </a:r>
            <a:endParaRPr lang="fr-FR" sz="3600"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sp>
        <p:nvSpPr>
          <p:cNvPr id="4" name="ZoneTexte 3"/>
          <p:cNvSpPr txBox="1"/>
          <p:nvPr/>
        </p:nvSpPr>
        <p:spPr>
          <a:xfrm>
            <a:off x="1043608" y="1987724"/>
            <a:ext cx="3240360" cy="649188"/>
          </a:xfrm>
          <a:prstGeom prst="ellipse">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400" b="1" dirty="0" smtClean="0"/>
              <a:t>CONTENUS</a:t>
            </a:r>
            <a:endParaRPr lang="fr-FR" sz="2400" b="1" dirty="0"/>
          </a:p>
        </p:txBody>
      </p:sp>
      <p:sp>
        <p:nvSpPr>
          <p:cNvPr id="5" name="ZoneTexte 4"/>
          <p:cNvSpPr txBox="1"/>
          <p:nvPr/>
        </p:nvSpPr>
        <p:spPr>
          <a:xfrm>
            <a:off x="251520" y="2995836"/>
            <a:ext cx="3240360" cy="649188"/>
          </a:xfrm>
          <a:prstGeom prst="ellipse">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400" b="1" dirty="0" smtClean="0"/>
              <a:t>FORMATION</a:t>
            </a:r>
            <a:endParaRPr lang="fr-FR" sz="2400" b="1" dirty="0"/>
          </a:p>
        </p:txBody>
      </p:sp>
      <p:sp>
        <p:nvSpPr>
          <p:cNvPr id="6" name="ZoneTexte 5"/>
          <p:cNvSpPr txBox="1"/>
          <p:nvPr/>
        </p:nvSpPr>
        <p:spPr>
          <a:xfrm>
            <a:off x="5580112" y="2780928"/>
            <a:ext cx="3240360" cy="649188"/>
          </a:xfrm>
          <a:prstGeom prst="ellipse">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400" b="1" dirty="0" smtClean="0"/>
              <a:t>ENSEIGNEMENT</a:t>
            </a:r>
            <a:endParaRPr lang="fr-FR" sz="2400" b="1" dirty="0"/>
          </a:p>
        </p:txBody>
      </p:sp>
      <p:sp>
        <p:nvSpPr>
          <p:cNvPr id="7" name="ZoneTexte 6"/>
          <p:cNvSpPr txBox="1"/>
          <p:nvPr/>
        </p:nvSpPr>
        <p:spPr>
          <a:xfrm>
            <a:off x="4572000" y="1772816"/>
            <a:ext cx="3240360" cy="649188"/>
          </a:xfrm>
          <a:prstGeom prst="ellipse">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400" b="1" dirty="0" smtClean="0"/>
              <a:t>STRUCTURE</a:t>
            </a:r>
            <a:endParaRPr lang="fr-FR" sz="2400" b="1" dirty="0"/>
          </a:p>
        </p:txBody>
      </p:sp>
      <p:sp>
        <p:nvSpPr>
          <p:cNvPr id="10" name="ZoneTexte 9"/>
          <p:cNvSpPr txBox="1"/>
          <p:nvPr/>
        </p:nvSpPr>
        <p:spPr>
          <a:xfrm>
            <a:off x="4860032" y="3787924"/>
            <a:ext cx="3240360" cy="649188"/>
          </a:xfrm>
          <a:prstGeom prst="ellipse">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400" b="1" dirty="0" smtClean="0"/>
              <a:t>EVALUATION</a:t>
            </a:r>
            <a:endParaRPr lang="fr-FR" sz="2400" b="1" dirty="0"/>
          </a:p>
        </p:txBody>
      </p:sp>
      <p:sp>
        <p:nvSpPr>
          <p:cNvPr id="9" name="ZoneTexte 8"/>
          <p:cNvSpPr txBox="1"/>
          <p:nvPr/>
        </p:nvSpPr>
        <p:spPr>
          <a:xfrm>
            <a:off x="1331640" y="4005064"/>
            <a:ext cx="3240360" cy="649188"/>
          </a:xfrm>
          <a:prstGeom prst="ellipse">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sz="2400" b="1" dirty="0" smtClean="0"/>
              <a:t>STATUT</a:t>
            </a:r>
            <a:endParaRPr lang="fr-FR" sz="2400" b="1" dirty="0"/>
          </a:p>
        </p:txBody>
      </p:sp>
      <p:sp>
        <p:nvSpPr>
          <p:cNvPr id="12" name="Soleil 11"/>
          <p:cNvSpPr/>
          <p:nvPr/>
        </p:nvSpPr>
        <p:spPr>
          <a:xfrm>
            <a:off x="3779912" y="2276872"/>
            <a:ext cx="1728192" cy="1656184"/>
          </a:xfrm>
          <a:prstGeom prst="su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SYS</a:t>
            </a:r>
          </a:p>
          <a:p>
            <a:pPr algn="ctr"/>
            <a:r>
              <a:rPr lang="fr-FR" b="1" dirty="0" smtClean="0">
                <a:solidFill>
                  <a:srgbClr val="FF0000"/>
                </a:solidFill>
              </a:rPr>
              <a:t>EDU</a:t>
            </a:r>
            <a:endParaRPr lang="fr-FR" b="1" dirty="0">
              <a:solidFill>
                <a:srgbClr val="FF0000"/>
              </a:solidFill>
            </a:endParaRPr>
          </a:p>
        </p:txBody>
      </p:sp>
      <p:sp>
        <p:nvSpPr>
          <p:cNvPr id="11" name="ZoneTexte 10"/>
          <p:cNvSpPr txBox="1"/>
          <p:nvPr/>
        </p:nvSpPr>
        <p:spPr>
          <a:xfrm>
            <a:off x="1547664" y="5733256"/>
            <a:ext cx="612068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2400" b="1" dirty="0" smtClean="0"/>
              <a:t>REFORME PEDAGOGIQUE</a:t>
            </a:r>
            <a:endParaRPr lang="fr-FR" sz="2400" b="1" dirty="0"/>
          </a:p>
        </p:txBody>
      </p:sp>
      <p:sp>
        <p:nvSpPr>
          <p:cNvPr id="13" name="Flèche droite rayée 12"/>
          <p:cNvSpPr/>
          <p:nvPr/>
        </p:nvSpPr>
        <p:spPr>
          <a:xfrm rot="5400000">
            <a:off x="4067944" y="4221087"/>
            <a:ext cx="1080119" cy="1944216"/>
          </a:xfrm>
          <a:prstGeom prst="stripedRightArrow">
            <a:avLst>
              <a:gd name="adj1" fmla="val 50000"/>
              <a:gd name="adj2" fmla="val 55210"/>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4" name="Image 13"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1000"/>
                                        <p:tgtEl>
                                          <p:spTgt spid="1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4638"/>
            <a:ext cx="8229600" cy="1143000"/>
          </a:xfrm>
        </p:spPr>
        <p:txBody>
          <a:bodyPr>
            <a:normAutofit/>
          </a:bodyPr>
          <a:lstStyle/>
          <a:p>
            <a:r>
              <a:rPr lang="fr-FR" sz="4000" dirty="0" smtClean="0"/>
              <a:t>Conséquence : Le collège 2016</a:t>
            </a:r>
            <a:endParaRPr lang="fr-FR" sz="4000"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sp>
        <p:nvSpPr>
          <p:cNvPr id="5" name="Rectangle 4"/>
          <p:cNvSpPr/>
          <p:nvPr/>
        </p:nvSpPr>
        <p:spPr>
          <a:xfrm>
            <a:off x="3347864" y="3212976"/>
            <a:ext cx="2448272" cy="1008112"/>
          </a:xfrm>
          <a:prstGeom prst="rect">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smtClean="0">
                <a:solidFill>
                  <a:schemeClr val="tx1"/>
                </a:solidFill>
              </a:rPr>
              <a:t>Une nouvelle organisation du collège</a:t>
            </a:r>
            <a:endParaRPr lang="fr-FR" b="1" dirty="0">
              <a:solidFill>
                <a:schemeClr val="tx1"/>
              </a:solidFill>
            </a:endParaRPr>
          </a:p>
        </p:txBody>
      </p:sp>
      <p:sp>
        <p:nvSpPr>
          <p:cNvPr id="6" name="Rectangle 5"/>
          <p:cNvSpPr/>
          <p:nvPr/>
        </p:nvSpPr>
        <p:spPr>
          <a:xfrm>
            <a:off x="3347864" y="1484784"/>
            <a:ext cx="2448272" cy="100811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fr-FR" sz="1600" b="1" dirty="0" smtClean="0"/>
              <a:t>Programmes plus simples plus lisibles en cohérence avec le nouveau socle </a:t>
            </a:r>
            <a:endParaRPr lang="fr-FR" sz="1600" b="1" dirty="0"/>
          </a:p>
        </p:txBody>
      </p:sp>
      <p:sp>
        <p:nvSpPr>
          <p:cNvPr id="7" name="Rectangle 6"/>
          <p:cNvSpPr/>
          <p:nvPr/>
        </p:nvSpPr>
        <p:spPr>
          <a:xfrm>
            <a:off x="3347864" y="4941168"/>
            <a:ext cx="2448272" cy="100811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600" b="1" dirty="0" smtClean="0"/>
              <a:t>Un renouvellement des pratiques pédagogiques</a:t>
            </a:r>
            <a:endParaRPr lang="fr-FR" sz="1600" b="1" dirty="0"/>
          </a:p>
        </p:txBody>
      </p:sp>
      <p:sp>
        <p:nvSpPr>
          <p:cNvPr id="8" name="Rectangle 7"/>
          <p:cNvSpPr/>
          <p:nvPr/>
        </p:nvSpPr>
        <p:spPr>
          <a:xfrm>
            <a:off x="6300192" y="2420888"/>
            <a:ext cx="2448272" cy="10081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600" b="1" dirty="0" smtClean="0"/>
              <a:t>Des nouveaux cycles</a:t>
            </a:r>
            <a:endParaRPr lang="fr-FR" sz="1600" b="1" dirty="0"/>
          </a:p>
        </p:txBody>
      </p:sp>
      <p:sp>
        <p:nvSpPr>
          <p:cNvPr id="9" name="Rectangle 8"/>
          <p:cNvSpPr/>
          <p:nvPr/>
        </p:nvSpPr>
        <p:spPr>
          <a:xfrm>
            <a:off x="6300192" y="4026768"/>
            <a:ext cx="2448272" cy="100811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1600" b="1" dirty="0" smtClean="0"/>
              <a:t>Des instances pédagogiques redéfinies </a:t>
            </a:r>
            <a:endParaRPr lang="fr-FR" sz="1600" b="1" dirty="0"/>
          </a:p>
        </p:txBody>
      </p:sp>
      <p:sp>
        <p:nvSpPr>
          <p:cNvPr id="10" name="Rectangle 9"/>
          <p:cNvSpPr/>
          <p:nvPr/>
        </p:nvSpPr>
        <p:spPr>
          <a:xfrm>
            <a:off x="323528" y="2276872"/>
            <a:ext cx="2448272" cy="100811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1600" b="1" dirty="0" smtClean="0">
                <a:solidFill>
                  <a:schemeClr val="tx1"/>
                </a:solidFill>
              </a:rPr>
              <a:t>Socle commun de connaissances, de compétences et de culture</a:t>
            </a:r>
            <a:endParaRPr lang="fr-FR" sz="1600" b="1" dirty="0">
              <a:solidFill>
                <a:schemeClr val="tx1"/>
              </a:solidFill>
            </a:endParaRPr>
          </a:p>
        </p:txBody>
      </p:sp>
      <p:sp>
        <p:nvSpPr>
          <p:cNvPr id="11" name="Rectangle 10"/>
          <p:cNvSpPr/>
          <p:nvPr/>
        </p:nvSpPr>
        <p:spPr>
          <a:xfrm>
            <a:off x="323528" y="4242792"/>
            <a:ext cx="2448272" cy="1008112"/>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1600" b="1" dirty="0" smtClean="0"/>
              <a:t>Un lieu d’épanouissement et de construction de la citoyenneté </a:t>
            </a:r>
            <a:endParaRPr lang="fr-FR" sz="1600" b="1" dirty="0"/>
          </a:p>
        </p:txBody>
      </p:sp>
      <p:cxnSp>
        <p:nvCxnSpPr>
          <p:cNvPr id="12" name="Connecteur droit 11"/>
          <p:cNvCxnSpPr/>
          <p:nvPr/>
        </p:nvCxnSpPr>
        <p:spPr>
          <a:xfrm>
            <a:off x="4499992" y="2492896"/>
            <a:ext cx="0" cy="7200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499992" y="4221088"/>
            <a:ext cx="0" cy="72008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5796136" y="2924944"/>
            <a:ext cx="504056" cy="5760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5796136" y="3861048"/>
            <a:ext cx="504056" cy="5040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flipH="1" flipV="1">
            <a:off x="2771800" y="2996952"/>
            <a:ext cx="576064" cy="5040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flipH="1">
            <a:off x="2771800" y="3933056"/>
            <a:ext cx="576064" cy="64807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8" name="Image 17"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anim calcmode="lin" valueType="num">
                                      <p:cBhvr>
                                        <p:cTn id="8" dur="2000" fill="hold"/>
                                        <p:tgtEl>
                                          <p:spTgt spid="16"/>
                                        </p:tgtEl>
                                        <p:attrNameLst>
                                          <p:attrName>style.rotation</p:attrName>
                                        </p:attrNameLst>
                                      </p:cBhvr>
                                      <p:tavLst>
                                        <p:tav tm="0">
                                          <p:val>
                                            <p:fltVal val="720"/>
                                          </p:val>
                                        </p:tav>
                                        <p:tav tm="100000">
                                          <p:val>
                                            <p:fltVal val="0"/>
                                          </p:val>
                                        </p:tav>
                                      </p:tavLst>
                                    </p:anim>
                                    <p:anim calcmode="lin" valueType="num">
                                      <p:cBhvr>
                                        <p:cTn id="9" dur="2000" fill="hold"/>
                                        <p:tgtEl>
                                          <p:spTgt spid="16"/>
                                        </p:tgtEl>
                                        <p:attrNameLst>
                                          <p:attrName>ppt_h</p:attrName>
                                        </p:attrNameLst>
                                      </p:cBhvr>
                                      <p:tavLst>
                                        <p:tav tm="0">
                                          <p:val>
                                            <p:fltVal val="0"/>
                                          </p:val>
                                        </p:tav>
                                        <p:tav tm="100000">
                                          <p:val>
                                            <p:strVal val="#ppt_h"/>
                                          </p:val>
                                        </p:tav>
                                      </p:tavLst>
                                    </p:anim>
                                    <p:anim calcmode="lin" valueType="num">
                                      <p:cBhvr>
                                        <p:cTn id="10" dur="2000" fill="hold"/>
                                        <p:tgtEl>
                                          <p:spTgt spid="16"/>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anim calcmode="lin" valueType="num">
                                      <p:cBhvr>
                                        <p:cTn id="14" dur="2000" fill="hold"/>
                                        <p:tgtEl>
                                          <p:spTgt spid="12"/>
                                        </p:tgtEl>
                                        <p:attrNameLst>
                                          <p:attrName>style.rotation</p:attrName>
                                        </p:attrNameLst>
                                      </p:cBhvr>
                                      <p:tavLst>
                                        <p:tav tm="0">
                                          <p:val>
                                            <p:fltVal val="720"/>
                                          </p:val>
                                        </p:tav>
                                        <p:tav tm="100000">
                                          <p:val>
                                            <p:fltVal val="0"/>
                                          </p:val>
                                        </p:tav>
                                      </p:tavLst>
                                    </p:anim>
                                    <p:anim calcmode="lin" valueType="num">
                                      <p:cBhvr>
                                        <p:cTn id="15" dur="2000" fill="hold"/>
                                        <p:tgtEl>
                                          <p:spTgt spid="12"/>
                                        </p:tgtEl>
                                        <p:attrNameLst>
                                          <p:attrName>ppt_h</p:attrName>
                                        </p:attrNameLst>
                                      </p:cBhvr>
                                      <p:tavLst>
                                        <p:tav tm="0">
                                          <p:val>
                                            <p:fltVal val="0"/>
                                          </p:val>
                                        </p:tav>
                                        <p:tav tm="100000">
                                          <p:val>
                                            <p:strVal val="#ppt_h"/>
                                          </p:val>
                                        </p:tav>
                                      </p:tavLst>
                                    </p:anim>
                                    <p:anim calcmode="lin" valueType="num">
                                      <p:cBhvr>
                                        <p:cTn id="16" dur="2000" fill="hold"/>
                                        <p:tgtEl>
                                          <p:spTgt spid="12"/>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anim calcmode="lin" valueType="num">
                                      <p:cBhvr>
                                        <p:cTn id="20" dur="2000" fill="hold"/>
                                        <p:tgtEl>
                                          <p:spTgt spid="14"/>
                                        </p:tgtEl>
                                        <p:attrNameLst>
                                          <p:attrName>style.rotation</p:attrName>
                                        </p:attrNameLst>
                                      </p:cBhvr>
                                      <p:tavLst>
                                        <p:tav tm="0">
                                          <p:val>
                                            <p:fltVal val="720"/>
                                          </p:val>
                                        </p:tav>
                                        <p:tav tm="100000">
                                          <p:val>
                                            <p:fltVal val="0"/>
                                          </p:val>
                                        </p:tav>
                                      </p:tavLst>
                                    </p:anim>
                                    <p:anim calcmode="lin" valueType="num">
                                      <p:cBhvr>
                                        <p:cTn id="21" dur="2000" fill="hold"/>
                                        <p:tgtEl>
                                          <p:spTgt spid="14"/>
                                        </p:tgtEl>
                                        <p:attrNameLst>
                                          <p:attrName>ppt_h</p:attrName>
                                        </p:attrNameLst>
                                      </p:cBhvr>
                                      <p:tavLst>
                                        <p:tav tm="0">
                                          <p:val>
                                            <p:fltVal val="0"/>
                                          </p:val>
                                        </p:tav>
                                        <p:tav tm="100000">
                                          <p:val>
                                            <p:strVal val="#ppt_h"/>
                                          </p:val>
                                        </p:tav>
                                      </p:tavLst>
                                    </p:anim>
                                    <p:anim calcmode="lin" valueType="num">
                                      <p:cBhvr>
                                        <p:cTn id="22" dur="2000" fill="hold"/>
                                        <p:tgtEl>
                                          <p:spTgt spid="14"/>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000"/>
                                        <p:tgtEl>
                                          <p:spTgt spid="15"/>
                                        </p:tgtEl>
                                      </p:cBhvr>
                                    </p:animEffect>
                                    <p:anim calcmode="lin" valueType="num">
                                      <p:cBhvr>
                                        <p:cTn id="26" dur="2000" fill="hold"/>
                                        <p:tgtEl>
                                          <p:spTgt spid="15"/>
                                        </p:tgtEl>
                                        <p:attrNameLst>
                                          <p:attrName>style.rotation</p:attrName>
                                        </p:attrNameLst>
                                      </p:cBhvr>
                                      <p:tavLst>
                                        <p:tav tm="0">
                                          <p:val>
                                            <p:fltVal val="720"/>
                                          </p:val>
                                        </p:tav>
                                        <p:tav tm="100000">
                                          <p:val>
                                            <p:fltVal val="0"/>
                                          </p:val>
                                        </p:tav>
                                      </p:tavLst>
                                    </p:anim>
                                    <p:anim calcmode="lin" valueType="num">
                                      <p:cBhvr>
                                        <p:cTn id="27" dur="2000" fill="hold"/>
                                        <p:tgtEl>
                                          <p:spTgt spid="15"/>
                                        </p:tgtEl>
                                        <p:attrNameLst>
                                          <p:attrName>ppt_h</p:attrName>
                                        </p:attrNameLst>
                                      </p:cBhvr>
                                      <p:tavLst>
                                        <p:tav tm="0">
                                          <p:val>
                                            <p:fltVal val="0"/>
                                          </p:val>
                                        </p:tav>
                                        <p:tav tm="100000">
                                          <p:val>
                                            <p:strVal val="#ppt_h"/>
                                          </p:val>
                                        </p:tav>
                                      </p:tavLst>
                                    </p:anim>
                                    <p:anim calcmode="lin" valueType="num">
                                      <p:cBhvr>
                                        <p:cTn id="28" dur="2000" fill="hold"/>
                                        <p:tgtEl>
                                          <p:spTgt spid="15"/>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2000"/>
                                        <p:tgtEl>
                                          <p:spTgt spid="13"/>
                                        </p:tgtEl>
                                      </p:cBhvr>
                                    </p:animEffect>
                                    <p:anim calcmode="lin" valueType="num">
                                      <p:cBhvr>
                                        <p:cTn id="32" dur="2000" fill="hold"/>
                                        <p:tgtEl>
                                          <p:spTgt spid="13"/>
                                        </p:tgtEl>
                                        <p:attrNameLst>
                                          <p:attrName>style.rotation</p:attrName>
                                        </p:attrNameLst>
                                      </p:cBhvr>
                                      <p:tavLst>
                                        <p:tav tm="0">
                                          <p:val>
                                            <p:fltVal val="720"/>
                                          </p:val>
                                        </p:tav>
                                        <p:tav tm="100000">
                                          <p:val>
                                            <p:fltVal val="0"/>
                                          </p:val>
                                        </p:tav>
                                      </p:tavLst>
                                    </p:anim>
                                    <p:anim calcmode="lin" valueType="num">
                                      <p:cBhvr>
                                        <p:cTn id="33" dur="2000" fill="hold"/>
                                        <p:tgtEl>
                                          <p:spTgt spid="13"/>
                                        </p:tgtEl>
                                        <p:attrNameLst>
                                          <p:attrName>ppt_h</p:attrName>
                                        </p:attrNameLst>
                                      </p:cBhvr>
                                      <p:tavLst>
                                        <p:tav tm="0">
                                          <p:val>
                                            <p:fltVal val="0"/>
                                          </p:val>
                                        </p:tav>
                                        <p:tav tm="100000">
                                          <p:val>
                                            <p:strVal val="#ppt_h"/>
                                          </p:val>
                                        </p:tav>
                                      </p:tavLst>
                                    </p:anim>
                                    <p:anim calcmode="lin" valueType="num">
                                      <p:cBhvr>
                                        <p:cTn id="34" dur="2000" fill="hold"/>
                                        <p:tgtEl>
                                          <p:spTgt spid="13"/>
                                        </p:tgtEl>
                                        <p:attrNameLst>
                                          <p:attrName>ppt_w</p:attrName>
                                        </p:attrNameLst>
                                      </p:cBhvr>
                                      <p:tavLst>
                                        <p:tav tm="0">
                                          <p:val>
                                            <p:fltVal val="0"/>
                                          </p:val>
                                        </p:tav>
                                        <p:tav tm="100000">
                                          <p:val>
                                            <p:strVal val="#ppt_w"/>
                                          </p:val>
                                        </p:tav>
                                      </p:tavLst>
                                    </p:anim>
                                  </p:childTnLst>
                                </p:cTn>
                              </p:par>
                              <p:par>
                                <p:cTn id="35" presetID="35"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000"/>
                                        <p:tgtEl>
                                          <p:spTgt spid="17"/>
                                        </p:tgtEl>
                                      </p:cBhvr>
                                    </p:animEffect>
                                    <p:anim calcmode="lin" valueType="num">
                                      <p:cBhvr>
                                        <p:cTn id="38" dur="2000" fill="hold"/>
                                        <p:tgtEl>
                                          <p:spTgt spid="17"/>
                                        </p:tgtEl>
                                        <p:attrNameLst>
                                          <p:attrName>style.rotation</p:attrName>
                                        </p:attrNameLst>
                                      </p:cBhvr>
                                      <p:tavLst>
                                        <p:tav tm="0">
                                          <p:val>
                                            <p:fltVal val="720"/>
                                          </p:val>
                                        </p:tav>
                                        <p:tav tm="100000">
                                          <p:val>
                                            <p:fltVal val="0"/>
                                          </p:val>
                                        </p:tav>
                                      </p:tavLst>
                                    </p:anim>
                                    <p:anim calcmode="lin" valueType="num">
                                      <p:cBhvr>
                                        <p:cTn id="39" dur="2000" fill="hold"/>
                                        <p:tgtEl>
                                          <p:spTgt spid="17"/>
                                        </p:tgtEl>
                                        <p:attrNameLst>
                                          <p:attrName>ppt_h</p:attrName>
                                        </p:attrNameLst>
                                      </p:cBhvr>
                                      <p:tavLst>
                                        <p:tav tm="0">
                                          <p:val>
                                            <p:fltVal val="0"/>
                                          </p:val>
                                        </p:tav>
                                        <p:tav tm="100000">
                                          <p:val>
                                            <p:strVal val="#ppt_h"/>
                                          </p:val>
                                        </p:tav>
                                      </p:tavLst>
                                    </p:anim>
                                    <p:anim calcmode="lin" valueType="num">
                                      <p:cBhvr>
                                        <p:cTn id="40" dur="2000" fill="hold"/>
                                        <p:tgtEl>
                                          <p:spTgt spid="17"/>
                                        </p:tgtEl>
                                        <p:attrNameLst>
                                          <p:attrName>ppt_w</p:attrName>
                                        </p:attrNameLst>
                                      </p:cBhvr>
                                      <p:tavLst>
                                        <p:tav tm="0">
                                          <p:val>
                                            <p:fltVal val="0"/>
                                          </p:val>
                                        </p:tav>
                                        <p:tav tm="100000">
                                          <p:val>
                                            <p:strVal val="#ppt_w"/>
                                          </p:val>
                                        </p:tav>
                                      </p:tavLst>
                                    </p:anim>
                                  </p:childTnLst>
                                </p:cTn>
                              </p:par>
                              <p:par>
                                <p:cTn id="41" presetID="53"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000" fill="hold"/>
                                        <p:tgtEl>
                                          <p:spTgt spid="10"/>
                                        </p:tgtEl>
                                        <p:attrNameLst>
                                          <p:attrName>ppt_w</p:attrName>
                                        </p:attrNameLst>
                                      </p:cBhvr>
                                      <p:tavLst>
                                        <p:tav tm="0">
                                          <p:val>
                                            <p:fltVal val="0"/>
                                          </p:val>
                                        </p:tav>
                                        <p:tav tm="100000">
                                          <p:val>
                                            <p:strVal val="#ppt_w"/>
                                          </p:val>
                                        </p:tav>
                                      </p:tavLst>
                                    </p:anim>
                                    <p:anim calcmode="lin" valueType="num">
                                      <p:cBhvr>
                                        <p:cTn id="44" dur="2000" fill="hold"/>
                                        <p:tgtEl>
                                          <p:spTgt spid="10"/>
                                        </p:tgtEl>
                                        <p:attrNameLst>
                                          <p:attrName>ppt_h</p:attrName>
                                        </p:attrNameLst>
                                      </p:cBhvr>
                                      <p:tavLst>
                                        <p:tav tm="0">
                                          <p:val>
                                            <p:fltVal val="0"/>
                                          </p:val>
                                        </p:tav>
                                        <p:tav tm="100000">
                                          <p:val>
                                            <p:strVal val="#ppt_h"/>
                                          </p:val>
                                        </p:tav>
                                      </p:tavLst>
                                    </p:anim>
                                    <p:animEffect transition="in" filter="fade">
                                      <p:cBhvr>
                                        <p:cTn id="45" dur="2000"/>
                                        <p:tgtEl>
                                          <p:spTgt spid="10"/>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2000" fill="hold"/>
                                        <p:tgtEl>
                                          <p:spTgt spid="6"/>
                                        </p:tgtEl>
                                        <p:attrNameLst>
                                          <p:attrName>ppt_w</p:attrName>
                                        </p:attrNameLst>
                                      </p:cBhvr>
                                      <p:tavLst>
                                        <p:tav tm="0">
                                          <p:val>
                                            <p:fltVal val="0"/>
                                          </p:val>
                                        </p:tav>
                                        <p:tav tm="100000">
                                          <p:val>
                                            <p:strVal val="#ppt_w"/>
                                          </p:val>
                                        </p:tav>
                                      </p:tavLst>
                                    </p:anim>
                                    <p:anim calcmode="lin" valueType="num">
                                      <p:cBhvr>
                                        <p:cTn id="49" dur="2000" fill="hold"/>
                                        <p:tgtEl>
                                          <p:spTgt spid="6"/>
                                        </p:tgtEl>
                                        <p:attrNameLst>
                                          <p:attrName>ppt_h</p:attrName>
                                        </p:attrNameLst>
                                      </p:cBhvr>
                                      <p:tavLst>
                                        <p:tav tm="0">
                                          <p:val>
                                            <p:fltVal val="0"/>
                                          </p:val>
                                        </p:tav>
                                        <p:tav tm="100000">
                                          <p:val>
                                            <p:strVal val="#ppt_h"/>
                                          </p:val>
                                        </p:tav>
                                      </p:tavLst>
                                    </p:anim>
                                    <p:animEffect transition="in" filter="fade">
                                      <p:cBhvr>
                                        <p:cTn id="50" dur="2000"/>
                                        <p:tgtEl>
                                          <p:spTgt spid="6"/>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p:cTn id="53" dur="2000" fill="hold"/>
                                        <p:tgtEl>
                                          <p:spTgt spid="8"/>
                                        </p:tgtEl>
                                        <p:attrNameLst>
                                          <p:attrName>ppt_w</p:attrName>
                                        </p:attrNameLst>
                                      </p:cBhvr>
                                      <p:tavLst>
                                        <p:tav tm="0">
                                          <p:val>
                                            <p:fltVal val="0"/>
                                          </p:val>
                                        </p:tav>
                                        <p:tav tm="100000">
                                          <p:val>
                                            <p:strVal val="#ppt_w"/>
                                          </p:val>
                                        </p:tav>
                                      </p:tavLst>
                                    </p:anim>
                                    <p:anim calcmode="lin" valueType="num">
                                      <p:cBhvr>
                                        <p:cTn id="54" dur="2000" fill="hold"/>
                                        <p:tgtEl>
                                          <p:spTgt spid="8"/>
                                        </p:tgtEl>
                                        <p:attrNameLst>
                                          <p:attrName>ppt_h</p:attrName>
                                        </p:attrNameLst>
                                      </p:cBhvr>
                                      <p:tavLst>
                                        <p:tav tm="0">
                                          <p:val>
                                            <p:fltVal val="0"/>
                                          </p:val>
                                        </p:tav>
                                        <p:tav tm="100000">
                                          <p:val>
                                            <p:strVal val="#ppt_h"/>
                                          </p:val>
                                        </p:tav>
                                      </p:tavLst>
                                    </p:anim>
                                    <p:animEffect transition="in" filter="fade">
                                      <p:cBhvr>
                                        <p:cTn id="55" dur="2000"/>
                                        <p:tgtEl>
                                          <p:spTgt spid="8"/>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2000" fill="hold"/>
                                        <p:tgtEl>
                                          <p:spTgt spid="9"/>
                                        </p:tgtEl>
                                        <p:attrNameLst>
                                          <p:attrName>ppt_w</p:attrName>
                                        </p:attrNameLst>
                                      </p:cBhvr>
                                      <p:tavLst>
                                        <p:tav tm="0">
                                          <p:val>
                                            <p:fltVal val="0"/>
                                          </p:val>
                                        </p:tav>
                                        <p:tav tm="100000">
                                          <p:val>
                                            <p:strVal val="#ppt_w"/>
                                          </p:val>
                                        </p:tav>
                                      </p:tavLst>
                                    </p:anim>
                                    <p:anim calcmode="lin" valueType="num">
                                      <p:cBhvr>
                                        <p:cTn id="59" dur="2000" fill="hold"/>
                                        <p:tgtEl>
                                          <p:spTgt spid="9"/>
                                        </p:tgtEl>
                                        <p:attrNameLst>
                                          <p:attrName>ppt_h</p:attrName>
                                        </p:attrNameLst>
                                      </p:cBhvr>
                                      <p:tavLst>
                                        <p:tav tm="0">
                                          <p:val>
                                            <p:fltVal val="0"/>
                                          </p:val>
                                        </p:tav>
                                        <p:tav tm="100000">
                                          <p:val>
                                            <p:strVal val="#ppt_h"/>
                                          </p:val>
                                        </p:tav>
                                      </p:tavLst>
                                    </p:anim>
                                    <p:animEffect transition="in" filter="fade">
                                      <p:cBhvr>
                                        <p:cTn id="60" dur="2000"/>
                                        <p:tgtEl>
                                          <p:spTgt spid="9"/>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2000" fill="hold"/>
                                        <p:tgtEl>
                                          <p:spTgt spid="7"/>
                                        </p:tgtEl>
                                        <p:attrNameLst>
                                          <p:attrName>ppt_w</p:attrName>
                                        </p:attrNameLst>
                                      </p:cBhvr>
                                      <p:tavLst>
                                        <p:tav tm="0">
                                          <p:val>
                                            <p:fltVal val="0"/>
                                          </p:val>
                                        </p:tav>
                                        <p:tav tm="100000">
                                          <p:val>
                                            <p:strVal val="#ppt_w"/>
                                          </p:val>
                                        </p:tav>
                                      </p:tavLst>
                                    </p:anim>
                                    <p:anim calcmode="lin" valueType="num">
                                      <p:cBhvr>
                                        <p:cTn id="64" dur="2000" fill="hold"/>
                                        <p:tgtEl>
                                          <p:spTgt spid="7"/>
                                        </p:tgtEl>
                                        <p:attrNameLst>
                                          <p:attrName>ppt_h</p:attrName>
                                        </p:attrNameLst>
                                      </p:cBhvr>
                                      <p:tavLst>
                                        <p:tav tm="0">
                                          <p:val>
                                            <p:fltVal val="0"/>
                                          </p:val>
                                        </p:tav>
                                        <p:tav tm="100000">
                                          <p:val>
                                            <p:strVal val="#ppt_h"/>
                                          </p:val>
                                        </p:tav>
                                      </p:tavLst>
                                    </p:anim>
                                    <p:animEffect transition="in" filter="fade">
                                      <p:cBhvr>
                                        <p:cTn id="65" dur="2000"/>
                                        <p:tgtEl>
                                          <p:spTgt spid="7"/>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2000" fill="hold"/>
                                        <p:tgtEl>
                                          <p:spTgt spid="11"/>
                                        </p:tgtEl>
                                        <p:attrNameLst>
                                          <p:attrName>ppt_w</p:attrName>
                                        </p:attrNameLst>
                                      </p:cBhvr>
                                      <p:tavLst>
                                        <p:tav tm="0">
                                          <p:val>
                                            <p:fltVal val="0"/>
                                          </p:val>
                                        </p:tav>
                                        <p:tav tm="100000">
                                          <p:val>
                                            <p:strVal val="#ppt_w"/>
                                          </p:val>
                                        </p:tav>
                                      </p:tavLst>
                                    </p:anim>
                                    <p:anim calcmode="lin" valueType="num">
                                      <p:cBhvr>
                                        <p:cTn id="69" dur="2000" fill="hold"/>
                                        <p:tgtEl>
                                          <p:spTgt spid="11"/>
                                        </p:tgtEl>
                                        <p:attrNameLst>
                                          <p:attrName>ppt_h</p:attrName>
                                        </p:attrNameLst>
                                      </p:cBhvr>
                                      <p:tavLst>
                                        <p:tav tm="0">
                                          <p:val>
                                            <p:fltVal val="0"/>
                                          </p:val>
                                        </p:tav>
                                        <p:tav tm="100000">
                                          <p:val>
                                            <p:strVal val="#ppt_h"/>
                                          </p:val>
                                        </p:tav>
                                      </p:tavLst>
                                    </p:anim>
                                    <p:animEffect transition="in" filter="fade">
                                      <p:cBhvr>
                                        <p:cTn id="7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4000" dirty="0" smtClean="0"/>
              <a:t>Conséquence : L’EPS … DEMAIN …</a:t>
            </a:r>
            <a:endParaRPr lang="fr-FR" sz="4000" dirty="0"/>
          </a:p>
        </p:txBody>
      </p:sp>
      <p:sp>
        <p:nvSpPr>
          <p:cNvPr id="6" name="Espace réservé du pied de page 5"/>
          <p:cNvSpPr>
            <a:spLocks noGrp="1"/>
          </p:cNvSpPr>
          <p:nvPr>
            <p:ph type="ftr" sz="quarter" idx="11"/>
          </p:nvPr>
        </p:nvSpPr>
        <p:spPr/>
        <p:txBody>
          <a:bodyPr/>
          <a:lstStyle/>
          <a:p>
            <a:r>
              <a:rPr lang="fr-FR" smtClean="0"/>
              <a:t>Programmes EPS 2015</a:t>
            </a:r>
            <a:endParaRPr lang="fr-FR"/>
          </a:p>
        </p:txBody>
      </p:sp>
      <p:sp>
        <p:nvSpPr>
          <p:cNvPr id="7" name="ZoneTexte 6"/>
          <p:cNvSpPr txBox="1"/>
          <p:nvPr/>
        </p:nvSpPr>
        <p:spPr>
          <a:xfrm>
            <a:off x="827584" y="1268760"/>
            <a:ext cx="7488832"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fr-FR" sz="2800" dirty="0"/>
              <a:t>S’inscrit dans </a:t>
            </a:r>
            <a:r>
              <a:rPr lang="fr-FR" sz="2800" dirty="0" smtClean="0"/>
              <a:t>la Loi 2013-595 d’orientation et de programmation pour la Refondation de l’Ecole de la République</a:t>
            </a:r>
            <a:endParaRPr lang="fr-FR" sz="2800" dirty="0"/>
          </a:p>
        </p:txBody>
      </p:sp>
      <p:sp>
        <p:nvSpPr>
          <p:cNvPr id="8" name="Sous-titre 2"/>
          <p:cNvSpPr txBox="1">
            <a:spLocks/>
          </p:cNvSpPr>
          <p:nvPr/>
        </p:nvSpPr>
        <p:spPr>
          <a:xfrm>
            <a:off x="827584" y="3140968"/>
            <a:ext cx="7484452" cy="1008112"/>
          </a:xfrm>
          <a:prstGeom prst="rect">
            <a:avLst/>
          </a:prstGeom>
        </p:spPr>
        <p:style>
          <a:lnRef idx="2">
            <a:schemeClr val="accent2"/>
          </a:lnRef>
          <a:fillRef idx="1">
            <a:schemeClr val="lt1"/>
          </a:fillRef>
          <a:effectRef idx="0">
            <a:schemeClr val="accent2"/>
          </a:effectRef>
          <a:fontRef idx="minor">
            <a:schemeClr val="dk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800" b="1" i="0" u="none" strike="noStrike" kern="1200" cap="none" spc="0" normalizeH="0" baseline="0" noProof="0" dirty="0" smtClean="0">
                <a:ln>
                  <a:noFill/>
                </a:ln>
                <a:solidFill>
                  <a:schemeClr val="tx1"/>
                </a:solidFill>
                <a:effectLst/>
                <a:uLnTx/>
                <a:uFillTx/>
                <a:ea typeface="+mn-ea"/>
                <a:cs typeface="+mn-cs"/>
              </a:rPr>
              <a:t>Tous les élèves ont la capacité d’apprendre et de progresser</a:t>
            </a:r>
            <a:endParaRPr kumimoji="0" lang="fr-FR" sz="2800" b="1" i="0" u="none" strike="noStrike" kern="1200" cap="none" spc="0" normalizeH="0" baseline="0" noProof="0" dirty="0">
              <a:ln>
                <a:noFill/>
              </a:ln>
              <a:solidFill>
                <a:schemeClr val="tx1"/>
              </a:solidFill>
              <a:effectLst/>
              <a:uLnTx/>
              <a:uFillTx/>
              <a:ea typeface="+mn-ea"/>
              <a:cs typeface="+mn-cs"/>
            </a:endParaRPr>
          </a:p>
        </p:txBody>
      </p:sp>
      <p:sp>
        <p:nvSpPr>
          <p:cNvPr id="9" name="Sous-titre 2"/>
          <p:cNvSpPr txBox="1">
            <a:spLocks/>
          </p:cNvSpPr>
          <p:nvPr/>
        </p:nvSpPr>
        <p:spPr>
          <a:xfrm>
            <a:off x="827584" y="4581128"/>
            <a:ext cx="7484452" cy="1296144"/>
          </a:xfrm>
          <a:prstGeom prst="rect">
            <a:avLst/>
          </a:prstGeom>
        </p:spPr>
        <p:style>
          <a:lnRef idx="2">
            <a:schemeClr val="accent3"/>
          </a:lnRef>
          <a:fillRef idx="1">
            <a:schemeClr val="lt1"/>
          </a:fillRef>
          <a:effectRef idx="0">
            <a:schemeClr val="accent3"/>
          </a:effectRef>
          <a:fontRef idx="minor">
            <a:schemeClr val="dk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800" b="0" i="0" u="none" strike="noStrike" kern="1200" cap="none" spc="0" normalizeH="0" baseline="0" noProof="0" dirty="0" smtClean="0">
                <a:ln>
                  <a:noFill/>
                </a:ln>
                <a:solidFill>
                  <a:schemeClr val="tx1"/>
                </a:solidFill>
                <a:effectLst/>
                <a:uLnTx/>
                <a:uFillTx/>
                <a:ea typeface="+mn-ea"/>
                <a:cs typeface="+mn-cs"/>
              </a:rPr>
              <a:t>Réforme du </a:t>
            </a:r>
            <a:r>
              <a:rPr lang="fr-FR" sz="2800" dirty="0" smtClean="0">
                <a:solidFill>
                  <a:schemeClr val="tx1"/>
                </a:solidFill>
              </a:rPr>
              <a:t>collège</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fr-FR" sz="2400" b="0" i="0" u="none" strike="noStrike" kern="1200" cap="none" spc="0" normalizeH="0" baseline="0" noProof="0" dirty="0" smtClean="0">
                <a:ln>
                  <a:noFill/>
                </a:ln>
                <a:solidFill>
                  <a:schemeClr val="tx1"/>
                </a:solidFill>
                <a:effectLst/>
                <a:uLnTx/>
                <a:uFillTx/>
                <a:ea typeface="+mn-ea"/>
                <a:cs typeface="+mn-cs"/>
              </a:rPr>
              <a:t>Le Socle</a:t>
            </a:r>
            <a:r>
              <a:rPr kumimoji="0" lang="fr-FR" sz="2400" b="0" i="0" u="none" strike="noStrike" kern="1200" cap="none" spc="0" normalizeH="0" noProof="0" dirty="0" smtClean="0">
                <a:ln>
                  <a:noFill/>
                </a:ln>
                <a:solidFill>
                  <a:schemeClr val="tx1"/>
                </a:solidFill>
                <a:effectLst/>
                <a:uLnTx/>
                <a:uFillTx/>
                <a:ea typeface="+mn-ea"/>
                <a:cs typeface="+mn-cs"/>
              </a:rPr>
              <a:t> </a:t>
            </a:r>
            <a:r>
              <a:rPr kumimoji="0" lang="fr-FR" sz="2400" b="0" i="0" u="none" strike="noStrike" kern="1200" cap="none" spc="0" normalizeH="0" baseline="0" noProof="0" dirty="0" smtClean="0">
                <a:ln>
                  <a:noFill/>
                </a:ln>
                <a:solidFill>
                  <a:schemeClr val="tx1"/>
                </a:solidFill>
                <a:effectLst/>
                <a:uLnTx/>
                <a:uFillTx/>
                <a:ea typeface="+mn-ea"/>
                <a:cs typeface="+mn-cs"/>
              </a:rPr>
              <a:t>Commun de Connaissances,</a:t>
            </a:r>
            <a:r>
              <a:rPr kumimoji="0" lang="fr-FR" sz="2400" b="0" i="0" u="none" strike="noStrike" kern="1200" cap="none" spc="0" normalizeH="0" noProof="0" dirty="0" smtClean="0">
                <a:ln>
                  <a:noFill/>
                </a:ln>
                <a:solidFill>
                  <a:schemeClr val="tx1"/>
                </a:solidFill>
                <a:effectLst/>
                <a:uLnTx/>
                <a:uFillTx/>
                <a:ea typeface="+mn-ea"/>
                <a:cs typeface="+mn-cs"/>
              </a:rPr>
              <a:t> de Compétences et de Culture (</a:t>
            </a:r>
            <a:r>
              <a:rPr kumimoji="0" lang="fr-FR" sz="2400" b="1" i="0" u="none" strike="noStrike" kern="1200" cap="none" spc="0" normalizeH="0" noProof="0" dirty="0" smtClean="0">
                <a:ln>
                  <a:noFill/>
                </a:ln>
                <a:solidFill>
                  <a:schemeClr val="tx1"/>
                </a:solidFill>
                <a:effectLst/>
                <a:uLnTx/>
                <a:uFillTx/>
                <a:ea typeface="+mn-ea"/>
                <a:cs typeface="+mn-cs"/>
              </a:rPr>
              <a:t>S4C</a:t>
            </a:r>
            <a:r>
              <a:rPr kumimoji="0" lang="fr-FR" sz="2400" b="0" i="0" u="none" strike="noStrike" kern="1200" cap="none" spc="0" normalizeH="0" noProof="0" dirty="0" smtClean="0">
                <a:ln>
                  <a:noFill/>
                </a:ln>
                <a:solidFill>
                  <a:schemeClr val="tx1"/>
                </a:solidFill>
                <a:effectLst/>
                <a:uLnTx/>
                <a:uFillTx/>
                <a:ea typeface="+mn-ea"/>
                <a:cs typeface="+mn-cs"/>
              </a:rPr>
              <a:t>)</a:t>
            </a:r>
            <a:r>
              <a:rPr kumimoji="0" lang="fr-FR" sz="2400" b="0" i="0" u="none" strike="noStrike" kern="1200" cap="none" spc="0" normalizeH="0" baseline="0" noProof="0" dirty="0" smtClean="0">
                <a:ln>
                  <a:noFill/>
                </a:ln>
                <a:solidFill>
                  <a:schemeClr val="tx1"/>
                </a:solidFill>
                <a:effectLst/>
                <a:uLnTx/>
                <a:uFillTx/>
                <a:ea typeface="+mn-ea"/>
                <a:cs typeface="+mn-cs"/>
              </a:rPr>
              <a:t> </a:t>
            </a:r>
            <a:r>
              <a:rPr lang="fr-FR" sz="2400" dirty="0"/>
              <a:t>:</a:t>
            </a:r>
            <a:r>
              <a:rPr kumimoji="0" lang="fr-FR" sz="2400" b="0" i="0" u="none" strike="noStrike" kern="1200" cap="none" spc="0" normalizeH="0" baseline="0" noProof="0" dirty="0" smtClean="0">
                <a:ln>
                  <a:noFill/>
                </a:ln>
                <a:solidFill>
                  <a:schemeClr val="tx1"/>
                </a:solidFill>
                <a:effectLst/>
                <a:uLnTx/>
                <a:uFillTx/>
                <a:ea typeface="+mn-ea"/>
                <a:cs typeface="+mn-cs"/>
              </a:rPr>
              <a:t> </a:t>
            </a:r>
            <a:r>
              <a:rPr kumimoji="0" lang="fr-FR" sz="2400" b="1" i="0" u="none" strike="noStrike" kern="1200" cap="none" spc="0" normalizeH="0" baseline="0" noProof="0" dirty="0" smtClean="0">
                <a:ln>
                  <a:noFill/>
                </a:ln>
                <a:solidFill>
                  <a:schemeClr val="tx1"/>
                </a:solidFill>
                <a:effectLst/>
                <a:uLnTx/>
                <a:uFillTx/>
                <a:ea typeface="+mn-ea"/>
                <a:cs typeface="+mn-cs"/>
              </a:rPr>
              <a:t>PROGRAMME DES PROGRAMMES</a:t>
            </a:r>
            <a:endParaRPr kumimoji="0" lang="fr-FR" sz="2400" b="1" i="0" u="none" strike="noStrike" kern="1200" cap="none" spc="0" normalizeH="0" baseline="0" noProof="0" dirty="0">
              <a:ln>
                <a:noFill/>
              </a:ln>
              <a:solidFill>
                <a:schemeClr val="tx1"/>
              </a:solidFill>
              <a:effectLst/>
              <a:uLnTx/>
              <a:uFillTx/>
              <a:ea typeface="+mn-ea"/>
              <a:cs typeface="+mn-cs"/>
            </a:endParaRPr>
          </a:p>
        </p:txBody>
      </p:sp>
      <p:pic>
        <p:nvPicPr>
          <p:cNvPr id="10" name="Image 9"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1000"/>
                                        <p:tgtEl>
                                          <p:spTgt spid="9">
                                            <p:bg/>
                                          </p:spTgt>
                                        </p:tgtEl>
                                      </p:cBhvr>
                                    </p:animEffect>
                                    <p:anim calcmode="lin" valueType="num">
                                      <p:cBhvr>
                                        <p:cTn id="8" dur="1000" fill="hold"/>
                                        <p:tgtEl>
                                          <p:spTgt spid="9">
                                            <p:bg/>
                                          </p:spTgt>
                                        </p:tgtEl>
                                        <p:attrNameLst>
                                          <p:attrName>ppt_x</p:attrName>
                                        </p:attrNameLst>
                                      </p:cBhvr>
                                      <p:tavLst>
                                        <p:tav tm="0">
                                          <p:val>
                                            <p:strVal val="#ppt_x"/>
                                          </p:val>
                                        </p:tav>
                                        <p:tav tm="100000">
                                          <p:val>
                                            <p:strVal val="#ppt_x"/>
                                          </p:val>
                                        </p:tav>
                                      </p:tavLst>
                                    </p:anim>
                                    <p:anim calcmode="lin" valueType="num">
                                      <p:cBhvr>
                                        <p:cTn id="9" dur="900" decel="100000" fill="hold"/>
                                        <p:tgtEl>
                                          <p:spTgt spid="9">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1000"/>
                                        <p:tgtEl>
                                          <p:spTgt spid="9">
                                            <p:txEl>
                                              <p:pRg st="0" end="0"/>
                                            </p:txEl>
                                          </p:spTgt>
                                        </p:tgtEl>
                                      </p:cBhvr>
                                    </p:animEffect>
                                    <p:anim calcmode="lin" valueType="num">
                                      <p:cBhvr>
                                        <p:cTn id="14"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9">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9">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1000"/>
                                        <p:tgtEl>
                                          <p:spTgt spid="9">
                                            <p:txEl>
                                              <p:pRg st="1" end="1"/>
                                            </p:txEl>
                                          </p:spTgt>
                                        </p:tgtEl>
                                      </p:cBhvr>
                                    </p:animEffect>
                                    <p:anim calcmode="lin" valueType="num">
                                      <p:cBhvr>
                                        <p:cTn id="2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9">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p:cNvSpPr>
          <p:nvPr>
            <p:ph type="title" idx="4294967295"/>
          </p:nvPr>
        </p:nvSpPr>
        <p:spPr/>
        <p:txBody>
          <a:bodyPr>
            <a:normAutofit fontScale="90000"/>
          </a:bodyPr>
          <a:lstStyle/>
          <a:p>
            <a:pPr eaLnBrk="1" hangingPunct="1"/>
            <a:r>
              <a:rPr lang="fr-FR" dirty="0" smtClean="0"/>
              <a:t>Le collège 2016 – Les cycles de la scolarité obligatoire</a:t>
            </a:r>
          </a:p>
        </p:txBody>
      </p:sp>
      <p:sp>
        <p:nvSpPr>
          <p:cNvPr id="19460" name="AutoShape 5"/>
          <p:cNvSpPr>
            <a:spLocks noChangeArrowheads="1"/>
          </p:cNvSpPr>
          <p:nvPr/>
        </p:nvSpPr>
        <p:spPr bwMode="auto">
          <a:xfrm>
            <a:off x="2425068" y="2309547"/>
            <a:ext cx="2157412" cy="1363663"/>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spcAft>
                <a:spcPct val="20000"/>
              </a:spcAft>
            </a:pPr>
            <a:r>
              <a:rPr lang="fr-FR" b="1" dirty="0">
                <a:solidFill>
                  <a:srgbClr val="7B418E"/>
                </a:solidFill>
                <a:latin typeface="Calibri" pitchFamily="34" charset="0"/>
              </a:rPr>
              <a:t>Cycle 2</a:t>
            </a:r>
          </a:p>
          <a:p>
            <a:pPr algn="ctr">
              <a:spcAft>
                <a:spcPct val="20000"/>
              </a:spcAft>
            </a:pPr>
            <a:r>
              <a:rPr lang="fr-FR" b="1" dirty="0">
                <a:solidFill>
                  <a:srgbClr val="7B418E"/>
                </a:solidFill>
                <a:latin typeface="Calibri" pitchFamily="34" charset="0"/>
              </a:rPr>
              <a:t>Apprentissages fondamentaux</a:t>
            </a:r>
          </a:p>
          <a:p>
            <a:pPr algn="ctr">
              <a:spcAft>
                <a:spcPct val="20000"/>
              </a:spcAft>
            </a:pPr>
            <a:r>
              <a:rPr lang="fr-FR" dirty="0">
                <a:solidFill>
                  <a:srgbClr val="7B418E"/>
                </a:solidFill>
                <a:latin typeface="Calibri" pitchFamily="34" charset="0"/>
              </a:rPr>
              <a:t>CP  -  CE1  -  CE2</a:t>
            </a:r>
          </a:p>
        </p:txBody>
      </p:sp>
      <p:sp>
        <p:nvSpPr>
          <p:cNvPr id="19461" name="AutoShape 6"/>
          <p:cNvSpPr>
            <a:spLocks noChangeArrowheads="1"/>
          </p:cNvSpPr>
          <p:nvPr/>
        </p:nvSpPr>
        <p:spPr bwMode="auto">
          <a:xfrm>
            <a:off x="6725605" y="2310341"/>
            <a:ext cx="2143125" cy="136207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lnSpc>
                <a:spcPct val="150000"/>
              </a:lnSpc>
              <a:spcAft>
                <a:spcPct val="20000"/>
              </a:spcAft>
            </a:pPr>
            <a:r>
              <a:rPr lang="fr-FR" b="1" dirty="0">
                <a:solidFill>
                  <a:srgbClr val="7B418E"/>
                </a:solidFill>
                <a:latin typeface="Calibri" pitchFamily="34" charset="0"/>
              </a:rPr>
              <a:t>Cycle 4</a:t>
            </a:r>
          </a:p>
          <a:p>
            <a:pPr algn="ctr">
              <a:lnSpc>
                <a:spcPct val="150000"/>
              </a:lnSpc>
              <a:spcAft>
                <a:spcPct val="20000"/>
              </a:spcAft>
            </a:pPr>
            <a:r>
              <a:rPr lang="fr-FR" b="1" dirty="0">
                <a:solidFill>
                  <a:srgbClr val="7B418E"/>
                </a:solidFill>
                <a:latin typeface="Calibri" pitchFamily="34" charset="0"/>
              </a:rPr>
              <a:t>Approfondissements</a:t>
            </a:r>
          </a:p>
          <a:p>
            <a:pPr algn="ctr">
              <a:lnSpc>
                <a:spcPct val="150000"/>
              </a:lnSpc>
              <a:spcAft>
                <a:spcPct val="20000"/>
              </a:spcAft>
            </a:pPr>
            <a:r>
              <a:rPr lang="fr-FR" dirty="0" smtClean="0">
                <a:solidFill>
                  <a:srgbClr val="7B418E"/>
                </a:solidFill>
                <a:latin typeface="Calibri" pitchFamily="34" charset="0"/>
              </a:rPr>
              <a:t>5</a:t>
            </a:r>
            <a:r>
              <a:rPr lang="fr-FR" baseline="30000" dirty="0" smtClean="0">
                <a:solidFill>
                  <a:srgbClr val="7B418E"/>
                </a:solidFill>
                <a:latin typeface="Calibri" pitchFamily="34" charset="0"/>
              </a:rPr>
              <a:t>e</a:t>
            </a:r>
            <a:r>
              <a:rPr lang="fr-FR" dirty="0" smtClean="0">
                <a:solidFill>
                  <a:srgbClr val="7B418E"/>
                </a:solidFill>
                <a:latin typeface="Calibri" pitchFamily="34" charset="0"/>
              </a:rPr>
              <a:t>  </a:t>
            </a:r>
            <a:r>
              <a:rPr lang="fr-FR" dirty="0">
                <a:solidFill>
                  <a:srgbClr val="7B418E"/>
                </a:solidFill>
                <a:latin typeface="Calibri" pitchFamily="34" charset="0"/>
              </a:rPr>
              <a:t>-  </a:t>
            </a:r>
            <a:r>
              <a:rPr lang="fr-FR" dirty="0" smtClean="0">
                <a:solidFill>
                  <a:srgbClr val="7B418E"/>
                </a:solidFill>
                <a:latin typeface="Calibri" pitchFamily="34" charset="0"/>
              </a:rPr>
              <a:t>4</a:t>
            </a:r>
            <a:r>
              <a:rPr lang="fr-FR" baseline="30000" dirty="0" smtClean="0">
                <a:solidFill>
                  <a:srgbClr val="7B418E"/>
                </a:solidFill>
                <a:latin typeface="Calibri" pitchFamily="34" charset="0"/>
              </a:rPr>
              <a:t>e</a:t>
            </a:r>
            <a:r>
              <a:rPr lang="fr-FR" dirty="0" smtClean="0">
                <a:solidFill>
                  <a:srgbClr val="7B418E"/>
                </a:solidFill>
                <a:latin typeface="Calibri" pitchFamily="34" charset="0"/>
              </a:rPr>
              <a:t>  </a:t>
            </a:r>
            <a:r>
              <a:rPr lang="fr-FR" dirty="0">
                <a:solidFill>
                  <a:srgbClr val="7B418E"/>
                </a:solidFill>
                <a:latin typeface="Calibri" pitchFamily="34" charset="0"/>
              </a:rPr>
              <a:t>-  </a:t>
            </a:r>
            <a:r>
              <a:rPr lang="fr-FR" dirty="0" smtClean="0">
                <a:solidFill>
                  <a:srgbClr val="7B418E"/>
                </a:solidFill>
                <a:latin typeface="Calibri" pitchFamily="34" charset="0"/>
              </a:rPr>
              <a:t>3</a:t>
            </a:r>
            <a:r>
              <a:rPr lang="fr-FR" baseline="30000" dirty="0" smtClean="0">
                <a:solidFill>
                  <a:srgbClr val="7B418E"/>
                </a:solidFill>
                <a:latin typeface="Calibri" pitchFamily="34" charset="0"/>
              </a:rPr>
              <a:t>e</a:t>
            </a:r>
            <a:endParaRPr lang="fr-FR" baseline="30000" dirty="0">
              <a:solidFill>
                <a:srgbClr val="7B418E"/>
              </a:solidFill>
              <a:latin typeface="Calibri" pitchFamily="34" charset="0"/>
            </a:endParaRPr>
          </a:p>
        </p:txBody>
      </p:sp>
      <p:sp>
        <p:nvSpPr>
          <p:cNvPr id="19462" name="AutoShape 7"/>
          <p:cNvSpPr>
            <a:spLocks noChangeArrowheads="1"/>
          </p:cNvSpPr>
          <p:nvPr/>
        </p:nvSpPr>
        <p:spPr bwMode="auto">
          <a:xfrm>
            <a:off x="4582480" y="2311135"/>
            <a:ext cx="2143125" cy="1360487"/>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lnSpc>
                <a:spcPct val="150000"/>
              </a:lnSpc>
              <a:spcAft>
                <a:spcPct val="20000"/>
              </a:spcAft>
            </a:pPr>
            <a:r>
              <a:rPr lang="fr-FR" b="1" dirty="0">
                <a:solidFill>
                  <a:srgbClr val="7B418E"/>
                </a:solidFill>
                <a:latin typeface="Calibri" pitchFamily="34" charset="0"/>
              </a:rPr>
              <a:t>Cycle 3</a:t>
            </a:r>
          </a:p>
          <a:p>
            <a:pPr algn="ctr">
              <a:lnSpc>
                <a:spcPct val="150000"/>
              </a:lnSpc>
              <a:spcAft>
                <a:spcPct val="20000"/>
              </a:spcAft>
            </a:pPr>
            <a:r>
              <a:rPr lang="fr-FR" b="1" dirty="0">
                <a:solidFill>
                  <a:srgbClr val="7B418E"/>
                </a:solidFill>
                <a:latin typeface="Calibri" pitchFamily="34" charset="0"/>
              </a:rPr>
              <a:t>Consolidation</a:t>
            </a:r>
          </a:p>
          <a:p>
            <a:pPr algn="ctr">
              <a:lnSpc>
                <a:spcPct val="150000"/>
              </a:lnSpc>
              <a:spcAft>
                <a:spcPct val="20000"/>
              </a:spcAft>
            </a:pPr>
            <a:r>
              <a:rPr lang="fr-FR" dirty="0">
                <a:solidFill>
                  <a:srgbClr val="7B418E"/>
                </a:solidFill>
                <a:latin typeface="Calibri" pitchFamily="34" charset="0"/>
              </a:rPr>
              <a:t>CM1  -  CM2  -  </a:t>
            </a:r>
            <a:r>
              <a:rPr lang="fr-FR" dirty="0" smtClean="0">
                <a:solidFill>
                  <a:srgbClr val="7B418E"/>
                </a:solidFill>
                <a:latin typeface="Calibri" pitchFamily="34" charset="0"/>
              </a:rPr>
              <a:t>6</a:t>
            </a:r>
            <a:r>
              <a:rPr lang="fr-FR" baseline="30000" dirty="0" smtClean="0">
                <a:solidFill>
                  <a:srgbClr val="7B418E"/>
                </a:solidFill>
                <a:latin typeface="Calibri" pitchFamily="34" charset="0"/>
              </a:rPr>
              <a:t>e</a:t>
            </a:r>
            <a:endParaRPr lang="fr-FR" baseline="30000" dirty="0">
              <a:solidFill>
                <a:srgbClr val="7B418E"/>
              </a:solidFill>
              <a:latin typeface="Calibri" pitchFamily="34" charset="0"/>
            </a:endParaRPr>
          </a:p>
        </p:txBody>
      </p:sp>
      <p:sp>
        <p:nvSpPr>
          <p:cNvPr id="19463" name="AutoShape 27"/>
          <p:cNvSpPr>
            <a:spLocks noChangeArrowheads="1"/>
          </p:cNvSpPr>
          <p:nvPr/>
        </p:nvSpPr>
        <p:spPr bwMode="auto">
          <a:xfrm>
            <a:off x="281943" y="2310341"/>
            <a:ext cx="2143125" cy="1362075"/>
          </a:xfrm>
          <a:prstGeom prst="roundRect">
            <a:avLst>
              <a:gd name="adj" fmla="val 16667"/>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spcAft>
                <a:spcPct val="20000"/>
              </a:spcAft>
            </a:pPr>
            <a:r>
              <a:rPr lang="fr-FR" b="1" dirty="0">
                <a:solidFill>
                  <a:srgbClr val="7B418E"/>
                </a:solidFill>
                <a:latin typeface="Calibri" pitchFamily="34" charset="0"/>
              </a:rPr>
              <a:t>Cycle 1</a:t>
            </a:r>
          </a:p>
          <a:p>
            <a:pPr algn="ctr">
              <a:spcAft>
                <a:spcPct val="20000"/>
              </a:spcAft>
            </a:pPr>
            <a:r>
              <a:rPr lang="fr-FR" b="1" dirty="0">
                <a:solidFill>
                  <a:srgbClr val="7B418E"/>
                </a:solidFill>
                <a:latin typeface="Calibri" pitchFamily="34" charset="0"/>
              </a:rPr>
              <a:t>Apprentissages premiers</a:t>
            </a:r>
            <a:r>
              <a:rPr lang="fr-FR" b="1" i="1" dirty="0">
                <a:solidFill>
                  <a:srgbClr val="000000"/>
                </a:solidFill>
                <a:latin typeface="Calibri" pitchFamily="34" charset="0"/>
              </a:rPr>
              <a:t> </a:t>
            </a:r>
          </a:p>
          <a:p>
            <a:pPr algn="ctr">
              <a:spcAft>
                <a:spcPct val="20000"/>
              </a:spcAft>
            </a:pPr>
            <a:r>
              <a:rPr lang="fr-FR" dirty="0">
                <a:solidFill>
                  <a:srgbClr val="7B418E"/>
                </a:solidFill>
                <a:latin typeface="Calibri" pitchFamily="34" charset="0"/>
              </a:rPr>
              <a:t>École maternelle</a:t>
            </a:r>
          </a:p>
        </p:txBody>
      </p:sp>
      <p:sp>
        <p:nvSpPr>
          <p:cNvPr id="78" name="Rectangle 77"/>
          <p:cNvSpPr/>
          <p:nvPr/>
        </p:nvSpPr>
        <p:spPr>
          <a:xfrm>
            <a:off x="540456" y="4581128"/>
            <a:ext cx="8136000" cy="1323439"/>
          </a:xfrm>
          <a:prstGeom prst="rect">
            <a:avLst/>
          </a:prstGeom>
        </p:spPr>
        <p:txBody>
          <a:bodyPr wrap="square">
            <a:spAutoFit/>
          </a:bodyPr>
          <a:lstStyle/>
          <a:p>
            <a:pPr>
              <a:defRPr/>
            </a:pPr>
            <a:r>
              <a:rPr lang="fr-FR" sz="2000" b="1" dirty="0" smtClean="0">
                <a:solidFill>
                  <a:srgbClr val="00B050"/>
                </a:solidFill>
              </a:rPr>
              <a:t>Tous les niveaux</a:t>
            </a:r>
            <a:r>
              <a:rPr lang="fr-FR" sz="2000" dirty="0" smtClean="0">
                <a:solidFill>
                  <a:schemeClr val="accent6">
                    <a:lumMod val="60000"/>
                    <a:lumOff val="40000"/>
                  </a:schemeClr>
                </a:solidFill>
              </a:rPr>
              <a:t>, </a:t>
            </a:r>
            <a:r>
              <a:rPr lang="fr-FR" sz="2000" dirty="0" smtClean="0"/>
              <a:t>du CP à la 3</a:t>
            </a:r>
            <a:r>
              <a:rPr lang="fr-FR" sz="2000" baseline="30000" dirty="0" smtClean="0"/>
              <a:t>e</a:t>
            </a:r>
            <a:r>
              <a:rPr lang="fr-FR" sz="2000" dirty="0" smtClean="0"/>
              <a:t>, passent dans les nouveaux cycles à la rentrée 2016.</a:t>
            </a:r>
          </a:p>
          <a:p>
            <a:pPr algn="just">
              <a:defRPr/>
            </a:pPr>
            <a:r>
              <a:rPr lang="fr-FR" sz="2000" dirty="0" smtClean="0"/>
              <a:t>Le cycle 3 : </a:t>
            </a:r>
            <a:r>
              <a:rPr lang="fr-FR" sz="2000" b="1" dirty="0" smtClean="0">
                <a:solidFill>
                  <a:srgbClr val="00B050"/>
                </a:solidFill>
              </a:rPr>
              <a:t>une collaboration à renforcer</a:t>
            </a:r>
            <a:r>
              <a:rPr lang="fr-FR" sz="2000" dirty="0" smtClean="0">
                <a:solidFill>
                  <a:schemeClr val="accent6">
                    <a:lumMod val="60000"/>
                    <a:lumOff val="40000"/>
                  </a:schemeClr>
                </a:solidFill>
              </a:rPr>
              <a:t> </a:t>
            </a:r>
            <a:r>
              <a:rPr lang="fr-FR" sz="2000" dirty="0" smtClean="0"/>
              <a:t>dans le cadre, notamment, du </a:t>
            </a:r>
            <a:r>
              <a:rPr lang="fr-FR" sz="2000" b="1" dirty="0" smtClean="0">
                <a:solidFill>
                  <a:srgbClr val="00B050"/>
                </a:solidFill>
              </a:rPr>
              <a:t>conseil école-collège</a:t>
            </a:r>
            <a:r>
              <a:rPr lang="fr-FR" sz="2000" dirty="0" smtClean="0">
                <a:solidFill>
                  <a:schemeClr val="accent6">
                    <a:lumMod val="60000"/>
                    <a:lumOff val="40000"/>
                  </a:schemeClr>
                </a:solidFill>
              </a:rPr>
              <a:t>.</a:t>
            </a:r>
          </a:p>
        </p:txBody>
      </p:sp>
      <p:sp>
        <p:nvSpPr>
          <p:cNvPr id="2" name="Accolade ouvrante 1"/>
          <p:cNvSpPr/>
          <p:nvPr/>
        </p:nvSpPr>
        <p:spPr bwMode="auto">
          <a:xfrm rot="16200000">
            <a:off x="3005520" y="1042062"/>
            <a:ext cx="360000" cy="5868000"/>
          </a:xfrm>
          <a:prstGeom prst="leftBrace">
            <a:avLst/>
          </a:prstGeom>
          <a:noFill/>
          <a:ln w="190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1" u="none" strike="noStrike" cap="none" normalizeH="0" baseline="0" smtClean="0">
              <a:ln>
                <a:noFill/>
              </a:ln>
              <a:solidFill>
                <a:schemeClr val="tx1"/>
              </a:solidFill>
              <a:effectLst/>
              <a:latin typeface="Arial" pitchFamily="34" charset="0"/>
            </a:endParaRPr>
          </a:p>
        </p:txBody>
      </p:sp>
      <p:sp>
        <p:nvSpPr>
          <p:cNvPr id="9" name="Accolade ouvrante 8"/>
          <p:cNvSpPr/>
          <p:nvPr/>
        </p:nvSpPr>
        <p:spPr bwMode="auto">
          <a:xfrm rot="16200000">
            <a:off x="7349918" y="2602320"/>
            <a:ext cx="360000" cy="2747484"/>
          </a:xfrm>
          <a:prstGeom prst="leftBrace">
            <a:avLst/>
          </a:prstGeom>
          <a:noFill/>
          <a:ln w="190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1" u="none" strike="noStrike" cap="none" normalizeH="0" baseline="0" smtClean="0">
              <a:ln>
                <a:noFill/>
              </a:ln>
              <a:solidFill>
                <a:schemeClr val="tx1"/>
              </a:solidFill>
              <a:effectLst/>
              <a:latin typeface="Arial" pitchFamily="34" charset="0"/>
            </a:endParaRPr>
          </a:p>
        </p:txBody>
      </p:sp>
      <p:sp>
        <p:nvSpPr>
          <p:cNvPr id="3" name="ZoneTexte 2"/>
          <p:cNvSpPr txBox="1"/>
          <p:nvPr/>
        </p:nvSpPr>
        <p:spPr>
          <a:xfrm>
            <a:off x="2699631" y="4158503"/>
            <a:ext cx="863775" cy="369332"/>
          </a:xfrm>
          <a:prstGeom prst="rect">
            <a:avLst/>
          </a:prstGeom>
          <a:noFill/>
        </p:spPr>
        <p:txBody>
          <a:bodyPr wrap="square" rtlCol="0">
            <a:spAutoFit/>
          </a:bodyPr>
          <a:lstStyle/>
          <a:p>
            <a:pPr algn="ctr"/>
            <a:r>
              <a:rPr lang="fr-FR" dirty="0" smtClean="0"/>
              <a:t>école</a:t>
            </a:r>
            <a:endParaRPr lang="fr-FR" dirty="0"/>
          </a:p>
        </p:txBody>
      </p:sp>
      <p:sp>
        <p:nvSpPr>
          <p:cNvPr id="11" name="ZoneTexte 10"/>
          <p:cNvSpPr txBox="1"/>
          <p:nvPr/>
        </p:nvSpPr>
        <p:spPr>
          <a:xfrm>
            <a:off x="6977660" y="4158503"/>
            <a:ext cx="1008000" cy="369332"/>
          </a:xfrm>
          <a:prstGeom prst="rect">
            <a:avLst/>
          </a:prstGeom>
          <a:noFill/>
        </p:spPr>
        <p:txBody>
          <a:bodyPr wrap="square" rtlCol="0">
            <a:spAutoFit/>
          </a:bodyPr>
          <a:lstStyle/>
          <a:p>
            <a:pPr algn="ctr"/>
            <a:r>
              <a:rPr lang="fr-FR" dirty="0" smtClean="0"/>
              <a:t>collège</a:t>
            </a:r>
            <a:endParaRPr lang="fr-FR" dirty="0"/>
          </a:p>
        </p:txBody>
      </p:sp>
      <p:sp>
        <p:nvSpPr>
          <p:cNvPr id="13" name="Accolade ouvrante 12"/>
          <p:cNvSpPr/>
          <p:nvPr/>
        </p:nvSpPr>
        <p:spPr bwMode="auto">
          <a:xfrm rot="5400000" flipV="1">
            <a:off x="1151420" y="954349"/>
            <a:ext cx="360000" cy="2160000"/>
          </a:xfrm>
          <a:prstGeom prst="leftBrace">
            <a:avLst/>
          </a:prstGeom>
          <a:noFill/>
          <a:ln w="190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1" u="none" strike="noStrike" cap="none" normalizeH="0" baseline="0" smtClean="0">
              <a:ln>
                <a:noFill/>
              </a:ln>
              <a:solidFill>
                <a:schemeClr val="tx1"/>
              </a:solidFill>
              <a:effectLst/>
              <a:latin typeface="Arial" pitchFamily="34" charset="0"/>
            </a:endParaRPr>
          </a:p>
        </p:txBody>
      </p:sp>
      <p:sp>
        <p:nvSpPr>
          <p:cNvPr id="14" name="Accolade ouvrante 13"/>
          <p:cNvSpPr/>
          <p:nvPr/>
        </p:nvSpPr>
        <p:spPr bwMode="auto">
          <a:xfrm rot="5400000" flipV="1">
            <a:off x="5488010" y="-1187651"/>
            <a:ext cx="360000" cy="6444000"/>
          </a:xfrm>
          <a:prstGeom prst="leftBrace">
            <a:avLst/>
          </a:prstGeom>
          <a:noFill/>
          <a:ln w="19050" cap="flat" cmpd="sng" algn="ctr">
            <a:solidFill>
              <a:schemeClr val="accent1">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1" u="none" strike="noStrike" cap="none" normalizeH="0" baseline="0" smtClean="0">
              <a:ln>
                <a:noFill/>
              </a:ln>
              <a:solidFill>
                <a:schemeClr val="tx1"/>
              </a:solidFill>
              <a:effectLst/>
              <a:latin typeface="Arial" pitchFamily="34" charset="0"/>
            </a:endParaRPr>
          </a:p>
        </p:txBody>
      </p:sp>
      <p:sp>
        <p:nvSpPr>
          <p:cNvPr id="15" name="ZoneTexte 14"/>
          <p:cNvSpPr txBox="1"/>
          <p:nvPr/>
        </p:nvSpPr>
        <p:spPr>
          <a:xfrm>
            <a:off x="522136" y="1456504"/>
            <a:ext cx="1620000" cy="369332"/>
          </a:xfrm>
          <a:prstGeom prst="rect">
            <a:avLst/>
          </a:prstGeom>
          <a:noFill/>
        </p:spPr>
        <p:txBody>
          <a:bodyPr wrap="square" rtlCol="0">
            <a:spAutoFit/>
          </a:bodyPr>
          <a:lstStyle/>
          <a:p>
            <a:pPr algn="ctr"/>
            <a:r>
              <a:rPr lang="fr-FR" dirty="0" smtClean="0"/>
              <a:t>rentrée 2014</a:t>
            </a:r>
            <a:endParaRPr lang="fr-FR" dirty="0"/>
          </a:p>
        </p:txBody>
      </p:sp>
      <p:sp>
        <p:nvSpPr>
          <p:cNvPr id="17" name="ZoneTexte 16"/>
          <p:cNvSpPr txBox="1"/>
          <p:nvPr/>
        </p:nvSpPr>
        <p:spPr>
          <a:xfrm>
            <a:off x="4844042" y="1456504"/>
            <a:ext cx="1620000" cy="369332"/>
          </a:xfrm>
          <a:prstGeom prst="rect">
            <a:avLst/>
          </a:prstGeom>
          <a:noFill/>
        </p:spPr>
        <p:txBody>
          <a:bodyPr wrap="square" rtlCol="0">
            <a:spAutoFit/>
          </a:bodyPr>
          <a:lstStyle/>
          <a:p>
            <a:pPr algn="ctr"/>
            <a:r>
              <a:rPr lang="fr-FR" b="1" dirty="0" smtClean="0">
                <a:solidFill>
                  <a:srgbClr val="00B050"/>
                </a:solidFill>
              </a:rPr>
              <a:t>rentrée 2016</a:t>
            </a:r>
            <a:endParaRPr lang="fr-FR" b="1" dirty="0">
              <a:solidFill>
                <a:srgbClr val="00B050"/>
              </a:solidFill>
            </a:endParaRPr>
          </a:p>
        </p:txBody>
      </p:sp>
      <p:sp>
        <p:nvSpPr>
          <p:cNvPr id="18" name="Rectangle 17"/>
          <p:cNvSpPr/>
          <p:nvPr/>
        </p:nvSpPr>
        <p:spPr bwMode="auto">
          <a:xfrm>
            <a:off x="2627784" y="2060848"/>
            <a:ext cx="6048672" cy="288032"/>
          </a:xfrm>
          <a:prstGeom prst="rect">
            <a:avLst/>
          </a:prstGeom>
          <a:ln>
            <a:headEnd type="none" w="med" len="med"/>
            <a:tailEnd type="none" w="med" len="med"/>
          </a:ln>
          <a:extLs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1800" b="0" i="1" u="none" strike="noStrike" cap="none" normalizeH="0" baseline="0" dirty="0" smtClean="0">
                <a:ln>
                  <a:noFill/>
                </a:ln>
                <a:solidFill>
                  <a:schemeClr val="tx1"/>
                </a:solidFill>
                <a:effectLst/>
                <a:latin typeface="Arial" pitchFamily="34" charset="0"/>
              </a:rPr>
              <a:t>S4C</a:t>
            </a:r>
            <a:endParaRPr kumimoji="0" lang="fr-FR" sz="1800" b="0" i="1" u="none" strike="noStrike" cap="none" normalizeH="0" dirty="0" smtClean="0">
              <a:ln>
                <a:noFill/>
              </a:ln>
              <a:solidFill>
                <a:schemeClr val="tx1"/>
              </a:solidFill>
              <a:effectLst/>
              <a:latin typeface="Arial" pitchFamily="34" charset="0"/>
            </a:endParaRPr>
          </a:p>
        </p:txBody>
      </p:sp>
      <p:sp>
        <p:nvSpPr>
          <p:cNvPr id="20" name="Espace réservé du pied de page 19"/>
          <p:cNvSpPr>
            <a:spLocks noGrp="1"/>
          </p:cNvSpPr>
          <p:nvPr>
            <p:ph type="ftr" sz="quarter" idx="11"/>
          </p:nvPr>
        </p:nvSpPr>
        <p:spPr/>
        <p:txBody>
          <a:bodyPr/>
          <a:lstStyle/>
          <a:p>
            <a:r>
              <a:rPr lang="fr-FR" smtClean="0"/>
              <a:t>Programmes EPS 2015</a:t>
            </a:r>
            <a:endParaRPr lang="fr-FR"/>
          </a:p>
        </p:txBody>
      </p:sp>
      <p:pic>
        <p:nvPicPr>
          <p:cNvPr id="21" name="Image 20" descr="07_2014_corse-2"/>
          <p:cNvPicPr/>
          <p:nvPr/>
        </p:nvPicPr>
        <p:blipFill>
          <a:blip r:embed="rId3" cstate="print"/>
          <a:srcRect/>
          <a:stretch>
            <a:fillRect/>
          </a:stretch>
        </p:blipFill>
        <p:spPr bwMode="auto">
          <a:xfrm>
            <a:off x="0" y="0"/>
            <a:ext cx="483304" cy="505079"/>
          </a:xfrm>
          <a:prstGeom prst="rect">
            <a:avLst/>
          </a:prstGeom>
          <a:noFill/>
          <a:ln w="9525">
            <a:noFill/>
            <a:miter lim="800000"/>
            <a:headEnd/>
            <a:tailEnd/>
          </a:ln>
        </p:spPr>
      </p:pic>
    </p:spTree>
    <p:extLst>
      <p:ext uri="{BB962C8B-B14F-4D97-AF65-F5344CB8AC3E}">
        <p14:creationId xmlns:p14="http://schemas.microsoft.com/office/powerpoint/2010/main" xmlns="" val="1552449355"/>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p:cNvSpPr/>
          <p:nvPr/>
        </p:nvSpPr>
        <p:spPr bwMode="auto">
          <a:xfrm>
            <a:off x="1416110" y="2699833"/>
            <a:ext cx="2600796" cy="2421734"/>
          </a:xfrm>
          <a:prstGeom prst="ellipse">
            <a:avLst/>
          </a:prstGeom>
          <a:gradFill flip="none" rotWithShape="1">
            <a:gsLst>
              <a:gs pos="0">
                <a:schemeClr val="bg1">
                  <a:lumMod val="95000"/>
                </a:schemeClr>
              </a:gs>
              <a:gs pos="50000">
                <a:schemeClr val="bg1">
                  <a:lumMod val="95000"/>
                </a:schemeClr>
              </a:gs>
              <a:gs pos="100000">
                <a:schemeClr val="bg1">
                  <a:lumMod val="85000"/>
                </a:schemeClr>
              </a:gs>
            </a:gsLst>
            <a:path path="circle">
              <a:fillToRect l="100000" t="100000"/>
            </a:path>
            <a:tileRect r="-100000" b="-100000"/>
          </a:gradFill>
          <a:ln w="5715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1" u="none" strike="noStrike" cap="none" normalizeH="0" baseline="0" smtClean="0">
              <a:ln>
                <a:noFill/>
              </a:ln>
              <a:solidFill>
                <a:schemeClr val="tx1"/>
              </a:solidFill>
              <a:effectLst/>
              <a:latin typeface="Arial" pitchFamily="34" charset="0"/>
            </a:endParaRPr>
          </a:p>
        </p:txBody>
      </p:sp>
      <p:sp>
        <p:nvSpPr>
          <p:cNvPr id="23553" name="Rectangle 14"/>
          <p:cNvSpPr>
            <a:spLocks noGrp="1"/>
          </p:cNvSpPr>
          <p:nvPr>
            <p:ph type="title"/>
          </p:nvPr>
        </p:nvSpPr>
        <p:spPr/>
        <p:txBody>
          <a:bodyPr>
            <a:normAutofit/>
          </a:bodyPr>
          <a:lstStyle/>
          <a:p>
            <a:r>
              <a:rPr lang="fr-FR" sz="4000" dirty="0" smtClean="0"/>
              <a:t>Le collège 2016 – Le socle commun</a:t>
            </a:r>
          </a:p>
        </p:txBody>
      </p:sp>
      <p:sp>
        <p:nvSpPr>
          <p:cNvPr id="28704" name="AutoShape 32"/>
          <p:cNvSpPr>
            <a:spLocks noChangeArrowheads="1"/>
          </p:cNvSpPr>
          <p:nvPr/>
        </p:nvSpPr>
        <p:spPr bwMode="auto">
          <a:xfrm>
            <a:off x="693316" y="4653136"/>
            <a:ext cx="2222500" cy="895350"/>
          </a:xfrm>
          <a:prstGeom prst="roundRect">
            <a:avLst>
              <a:gd name="adj" fmla="val 16667"/>
            </a:avLst>
          </a:prstGeom>
          <a:solidFill>
            <a:srgbClr val="0094C8"/>
          </a:solidFill>
          <a:ln w="9525">
            <a:noFill/>
            <a:round/>
            <a:headEnd/>
            <a:tailEnd/>
          </a:ln>
        </p:spPr>
        <p:txBody>
          <a:bodyPr anchor="ctr"/>
          <a:lstStyle/>
          <a:p>
            <a:pPr algn="ctr"/>
            <a:r>
              <a:rPr lang="fr-FR" sz="1600" b="1" dirty="0">
                <a:latin typeface="Calibri" pitchFamily="34" charset="0"/>
              </a:rPr>
              <a:t>4</a:t>
            </a:r>
            <a:r>
              <a:rPr lang="fr-FR" sz="1600" b="1" dirty="0" smtClean="0">
                <a:latin typeface="Calibri" pitchFamily="34" charset="0"/>
              </a:rPr>
              <a:t>. Les systèmes naturels et les systèmes techniques</a:t>
            </a:r>
            <a:endParaRPr lang="fr-FR" sz="1600" b="1" dirty="0">
              <a:latin typeface="Calibri" pitchFamily="34" charset="0"/>
            </a:endParaRPr>
          </a:p>
        </p:txBody>
      </p:sp>
      <p:sp>
        <p:nvSpPr>
          <p:cNvPr id="28705" name="AutoShape 33"/>
          <p:cNvSpPr>
            <a:spLocks noChangeArrowheads="1"/>
          </p:cNvSpPr>
          <p:nvPr/>
        </p:nvSpPr>
        <p:spPr bwMode="auto">
          <a:xfrm>
            <a:off x="107504" y="3483471"/>
            <a:ext cx="2376487" cy="809625"/>
          </a:xfrm>
          <a:prstGeom prst="roundRect">
            <a:avLst>
              <a:gd name="adj" fmla="val 16667"/>
            </a:avLst>
          </a:prstGeom>
          <a:solidFill>
            <a:srgbClr val="7B418E"/>
          </a:solidFill>
          <a:ln w="9525">
            <a:noFill/>
            <a:round/>
            <a:headEnd/>
            <a:tailEnd/>
          </a:ln>
        </p:spPr>
        <p:txBody>
          <a:bodyPr anchor="ctr"/>
          <a:lstStyle/>
          <a:p>
            <a:pPr algn="ctr"/>
            <a:r>
              <a:rPr lang="fr-FR" sz="1600" b="1" dirty="0" smtClean="0">
                <a:solidFill>
                  <a:srgbClr val="FFFFFF"/>
                </a:solidFill>
                <a:latin typeface="Calibri" pitchFamily="34" charset="0"/>
              </a:rPr>
              <a:t>3. La </a:t>
            </a:r>
            <a:r>
              <a:rPr lang="fr-FR" sz="1600" b="1" dirty="0">
                <a:solidFill>
                  <a:srgbClr val="FFFFFF"/>
                </a:solidFill>
                <a:latin typeface="Calibri" pitchFamily="34" charset="0"/>
              </a:rPr>
              <a:t>formation de la personne et du citoyen</a:t>
            </a:r>
            <a:endParaRPr lang="fr-FR" sz="1600" i="1" dirty="0">
              <a:solidFill>
                <a:srgbClr val="000000"/>
              </a:solidFill>
              <a:latin typeface="Calibri" pitchFamily="34" charset="0"/>
            </a:endParaRPr>
          </a:p>
        </p:txBody>
      </p:sp>
      <p:sp>
        <p:nvSpPr>
          <p:cNvPr id="28706" name="AutoShape 34"/>
          <p:cNvSpPr>
            <a:spLocks noChangeArrowheads="1"/>
          </p:cNvSpPr>
          <p:nvPr/>
        </p:nvSpPr>
        <p:spPr bwMode="auto">
          <a:xfrm>
            <a:off x="429667" y="2278385"/>
            <a:ext cx="2270125" cy="790575"/>
          </a:xfrm>
          <a:prstGeom prst="roundRect">
            <a:avLst>
              <a:gd name="adj" fmla="val 16667"/>
            </a:avLst>
          </a:prstGeom>
          <a:solidFill>
            <a:srgbClr val="CB8459"/>
          </a:solidFill>
          <a:ln w="9525">
            <a:noFill/>
            <a:round/>
            <a:headEnd/>
            <a:tailEnd/>
          </a:ln>
        </p:spPr>
        <p:txBody>
          <a:bodyPr anchor="ctr"/>
          <a:lstStyle/>
          <a:p>
            <a:pPr algn="ctr"/>
            <a:r>
              <a:rPr lang="fr-FR" sz="1600" b="1" dirty="0" smtClean="0">
                <a:latin typeface="Calibri" pitchFamily="34" charset="0"/>
              </a:rPr>
              <a:t>2. Les </a:t>
            </a:r>
            <a:r>
              <a:rPr lang="fr-FR" sz="1600" b="1" dirty="0">
                <a:latin typeface="Calibri" pitchFamily="34" charset="0"/>
              </a:rPr>
              <a:t>méthodes et outils pour apprendre</a:t>
            </a:r>
          </a:p>
        </p:txBody>
      </p:sp>
      <p:sp>
        <p:nvSpPr>
          <p:cNvPr id="28708" name="AutoShape 36"/>
          <p:cNvSpPr>
            <a:spLocks noChangeArrowheads="1"/>
          </p:cNvSpPr>
          <p:nvPr/>
        </p:nvSpPr>
        <p:spPr bwMode="auto">
          <a:xfrm>
            <a:off x="3059832" y="3717032"/>
            <a:ext cx="2374900" cy="971550"/>
          </a:xfrm>
          <a:prstGeom prst="roundRect">
            <a:avLst>
              <a:gd name="adj" fmla="val 16667"/>
            </a:avLst>
          </a:prstGeom>
          <a:solidFill>
            <a:srgbClr val="FDA403"/>
          </a:solidFill>
          <a:ln w="9525">
            <a:noFill/>
            <a:round/>
            <a:headEnd/>
            <a:tailEnd/>
          </a:ln>
        </p:spPr>
        <p:txBody>
          <a:bodyPr anchor="ctr"/>
          <a:lstStyle/>
          <a:p>
            <a:pPr algn="ctr"/>
            <a:r>
              <a:rPr lang="fr-FR" sz="1600" b="1" dirty="0" smtClean="0">
                <a:latin typeface="Calibri" pitchFamily="34" charset="0"/>
              </a:rPr>
              <a:t>5. Les </a:t>
            </a:r>
            <a:r>
              <a:rPr lang="fr-FR" sz="1600" b="1" dirty="0">
                <a:latin typeface="Calibri" pitchFamily="34" charset="0"/>
              </a:rPr>
              <a:t>représentations du monde et </a:t>
            </a:r>
            <a:r>
              <a:rPr lang="fr-FR" sz="1600" b="1" dirty="0" smtClean="0">
                <a:latin typeface="Calibri" pitchFamily="34" charset="0"/>
              </a:rPr>
              <a:t/>
            </a:r>
            <a:br>
              <a:rPr lang="fr-FR" sz="1600" b="1" dirty="0" smtClean="0">
                <a:latin typeface="Calibri" pitchFamily="34" charset="0"/>
              </a:rPr>
            </a:br>
            <a:r>
              <a:rPr lang="fr-FR" sz="1600" b="1" dirty="0" smtClean="0">
                <a:latin typeface="Calibri" pitchFamily="34" charset="0"/>
              </a:rPr>
              <a:t>l’activité </a:t>
            </a:r>
            <a:r>
              <a:rPr lang="fr-FR" sz="1600" b="1" dirty="0">
                <a:latin typeface="Calibri" pitchFamily="34" charset="0"/>
              </a:rPr>
              <a:t>humaine</a:t>
            </a:r>
            <a:endParaRPr lang="fr-FR" sz="1600" i="1" dirty="0">
              <a:latin typeface="Calibri" pitchFamily="34" charset="0"/>
            </a:endParaRPr>
          </a:p>
        </p:txBody>
      </p:sp>
      <p:sp>
        <p:nvSpPr>
          <p:cNvPr id="28710" name="AutoShape 38"/>
          <p:cNvSpPr>
            <a:spLocks noChangeArrowheads="1"/>
          </p:cNvSpPr>
          <p:nvPr/>
        </p:nvSpPr>
        <p:spPr bwMode="auto">
          <a:xfrm>
            <a:off x="2964394" y="2526600"/>
            <a:ext cx="2105025" cy="863600"/>
          </a:xfrm>
          <a:prstGeom prst="roundRect">
            <a:avLst>
              <a:gd name="adj" fmla="val 16667"/>
            </a:avLst>
          </a:prstGeom>
          <a:solidFill>
            <a:srgbClr val="00B050"/>
          </a:solidFill>
          <a:ln w="9525">
            <a:noFill/>
            <a:round/>
            <a:headEnd/>
            <a:tailEnd/>
          </a:ln>
        </p:spPr>
        <p:txBody>
          <a:bodyPr anchor="ctr"/>
          <a:lstStyle/>
          <a:p>
            <a:pPr algn="ctr"/>
            <a:r>
              <a:rPr lang="fr-FR" sz="1600" b="1" dirty="0" smtClean="0">
                <a:latin typeface="Calibri" pitchFamily="34" charset="0"/>
              </a:rPr>
              <a:t>1. Les </a:t>
            </a:r>
            <a:r>
              <a:rPr lang="fr-FR" sz="1600" b="1" dirty="0">
                <a:latin typeface="Calibri" pitchFamily="34" charset="0"/>
              </a:rPr>
              <a:t>langages pour penser et communiquer</a:t>
            </a:r>
            <a:endParaRPr lang="fr-FR" sz="1600" i="1" dirty="0">
              <a:latin typeface="Calibri" pitchFamily="34" charset="0"/>
            </a:endParaRPr>
          </a:p>
        </p:txBody>
      </p:sp>
      <p:sp>
        <p:nvSpPr>
          <p:cNvPr id="28720" name="Text Box 48"/>
          <p:cNvSpPr txBox="1">
            <a:spLocks noChangeArrowheads="1"/>
          </p:cNvSpPr>
          <p:nvPr/>
        </p:nvSpPr>
        <p:spPr bwMode="auto">
          <a:xfrm>
            <a:off x="661988" y="1412776"/>
            <a:ext cx="3946525" cy="431800"/>
          </a:xfrm>
          <a:prstGeom prst="rect">
            <a:avLst/>
          </a:prstGeom>
          <a:noFill/>
          <a:ln>
            <a:noFill/>
          </a:ln>
          <a:effectLst/>
          <a:extLst/>
        </p:spPr>
        <p:txBody>
          <a:bodyPr>
            <a:spAutoFit/>
          </a:bodyPr>
          <a:lstStyle/>
          <a:p>
            <a:pPr marL="342900" indent="-342900">
              <a:spcBef>
                <a:spcPct val="50000"/>
              </a:spcBef>
              <a:buFont typeface="Wingdings" pitchFamily="2" charset="2"/>
              <a:buChar char="Ø"/>
              <a:defRPr/>
            </a:pPr>
            <a:r>
              <a:rPr lang="fr-FR" sz="2200" b="1" dirty="0" smtClean="0">
                <a:solidFill>
                  <a:schemeClr val="accent6">
                    <a:lumMod val="60000"/>
                    <a:lumOff val="40000"/>
                  </a:schemeClr>
                </a:solidFill>
                <a:latin typeface="+mn-lt"/>
                <a:ea typeface="+mn-ea"/>
                <a:cs typeface="+mn-cs"/>
              </a:rPr>
              <a:t>5</a:t>
            </a:r>
            <a:r>
              <a:rPr lang="fr-FR" sz="2200" b="1" dirty="0" smtClean="0">
                <a:solidFill>
                  <a:srgbClr val="78BBBC"/>
                </a:solidFill>
                <a:latin typeface="+mn-lt"/>
                <a:ea typeface="+mn-ea"/>
                <a:cs typeface="+mn-cs"/>
              </a:rPr>
              <a:t> </a:t>
            </a:r>
            <a:r>
              <a:rPr lang="fr-FR" sz="2200" b="1" dirty="0" smtClean="0">
                <a:solidFill>
                  <a:srgbClr val="7B418E"/>
                </a:solidFill>
                <a:latin typeface="+mn-lt"/>
                <a:ea typeface="+mn-ea"/>
                <a:cs typeface="+mn-cs"/>
              </a:rPr>
              <a:t>DOMAINES</a:t>
            </a:r>
            <a:r>
              <a:rPr lang="fr-FR" sz="2200" b="1" dirty="0" smtClean="0">
                <a:solidFill>
                  <a:schemeClr val="accent6">
                    <a:lumMod val="60000"/>
                    <a:lumOff val="40000"/>
                  </a:schemeClr>
                </a:solidFill>
                <a:latin typeface="+mn-lt"/>
                <a:ea typeface="+mn-ea"/>
                <a:cs typeface="+mn-cs"/>
              </a:rPr>
              <a:t> de </a:t>
            </a:r>
            <a:r>
              <a:rPr lang="fr-FR" sz="2200" b="1" dirty="0">
                <a:solidFill>
                  <a:schemeClr val="accent6">
                    <a:lumMod val="60000"/>
                    <a:lumOff val="40000"/>
                  </a:schemeClr>
                </a:solidFill>
                <a:latin typeface="+mn-lt"/>
                <a:ea typeface="+mn-ea"/>
                <a:cs typeface="+mn-cs"/>
              </a:rPr>
              <a:t>formation</a:t>
            </a:r>
          </a:p>
        </p:txBody>
      </p:sp>
      <p:sp>
        <p:nvSpPr>
          <p:cNvPr id="21" name="Rectangle 20"/>
          <p:cNvSpPr/>
          <p:nvPr/>
        </p:nvSpPr>
        <p:spPr>
          <a:xfrm>
            <a:off x="4732338" y="1412776"/>
            <a:ext cx="4429867" cy="430887"/>
          </a:xfrm>
          <a:prstGeom prst="rect">
            <a:avLst/>
          </a:prstGeom>
        </p:spPr>
        <p:txBody>
          <a:bodyPr wrap="none">
            <a:spAutoFit/>
          </a:bodyPr>
          <a:lstStyle/>
          <a:p>
            <a:pPr marL="342900" indent="-342900">
              <a:spcBef>
                <a:spcPct val="50000"/>
              </a:spcBef>
              <a:buFont typeface="Wingdings" pitchFamily="2" charset="2"/>
              <a:buChar char="Ø"/>
              <a:defRPr/>
            </a:pPr>
            <a:r>
              <a:rPr lang="fr-FR" sz="2200" b="1" dirty="0">
                <a:solidFill>
                  <a:schemeClr val="accent6">
                    <a:lumMod val="60000"/>
                    <a:lumOff val="40000"/>
                  </a:schemeClr>
                </a:solidFill>
                <a:latin typeface="+mn-lt"/>
                <a:ea typeface="+mn-ea"/>
                <a:cs typeface="+mn-cs"/>
              </a:rPr>
              <a:t>Des</a:t>
            </a:r>
            <a:r>
              <a:rPr lang="fr-FR" sz="2200" b="1" dirty="0">
                <a:solidFill>
                  <a:srgbClr val="78BBBC"/>
                </a:solidFill>
                <a:latin typeface="+mn-lt"/>
                <a:ea typeface="+mn-ea"/>
                <a:cs typeface="+mn-cs"/>
              </a:rPr>
              <a:t> </a:t>
            </a:r>
            <a:r>
              <a:rPr lang="fr-FR" sz="2200" b="1" dirty="0" smtClean="0">
                <a:solidFill>
                  <a:srgbClr val="7B418E"/>
                </a:solidFill>
                <a:latin typeface="+mn-lt"/>
                <a:ea typeface="+mn-ea"/>
                <a:cs typeface="+mn-cs"/>
              </a:rPr>
              <a:t>OBJECTIFS </a:t>
            </a:r>
            <a:r>
              <a:rPr lang="fr-FR" sz="2200" b="1" dirty="0" smtClean="0">
                <a:solidFill>
                  <a:schemeClr val="accent6">
                    <a:lumMod val="60000"/>
                    <a:lumOff val="40000"/>
                  </a:schemeClr>
                </a:solidFill>
                <a:latin typeface="+mn-lt"/>
                <a:ea typeface="+mn-ea"/>
                <a:cs typeface="+mn-cs"/>
              </a:rPr>
              <a:t>dans </a:t>
            </a:r>
            <a:r>
              <a:rPr lang="fr-FR" sz="2200" b="1" dirty="0">
                <a:solidFill>
                  <a:schemeClr val="accent6">
                    <a:lumMod val="60000"/>
                    <a:lumOff val="40000"/>
                  </a:schemeClr>
                </a:solidFill>
                <a:latin typeface="+mn-lt"/>
                <a:ea typeface="+mn-ea"/>
                <a:cs typeface="+mn-cs"/>
              </a:rPr>
              <a:t>chacun d’eux</a:t>
            </a:r>
          </a:p>
        </p:txBody>
      </p:sp>
      <p:sp>
        <p:nvSpPr>
          <p:cNvPr id="40" name="AutoShape 34"/>
          <p:cNvSpPr>
            <a:spLocks noChangeArrowheads="1"/>
          </p:cNvSpPr>
          <p:nvPr/>
        </p:nvSpPr>
        <p:spPr bwMode="auto">
          <a:xfrm>
            <a:off x="6132746" y="1861527"/>
            <a:ext cx="2880000" cy="919401"/>
          </a:xfrm>
          <a:prstGeom prst="roundRect">
            <a:avLst>
              <a:gd name="adj" fmla="val 16667"/>
            </a:avLst>
          </a:prstGeom>
          <a:noFill/>
          <a:ln w="28575">
            <a:solidFill>
              <a:srgbClr val="00A048"/>
            </a:solidFill>
            <a:round/>
            <a:headEnd/>
            <a:tailEnd/>
          </a:ln>
        </p:spPr>
        <p:txBody>
          <a:bodyPr anchor="ctr">
            <a:spAutoFit/>
          </a:bodyPr>
          <a:lstStyle/>
          <a:p>
            <a:pPr algn="ctr"/>
            <a:r>
              <a:rPr lang="fr-FR" sz="1600" b="1" dirty="0" smtClean="0">
                <a:solidFill>
                  <a:srgbClr val="002060"/>
                </a:solidFill>
                <a:latin typeface="Calibri" pitchFamily="34" charset="0"/>
              </a:rPr>
              <a:t>Comprendre, s’exprimer</a:t>
            </a:r>
            <a:br>
              <a:rPr lang="fr-FR" sz="1600" b="1" dirty="0" smtClean="0">
                <a:solidFill>
                  <a:srgbClr val="002060"/>
                </a:solidFill>
                <a:latin typeface="Calibri" pitchFamily="34" charset="0"/>
              </a:rPr>
            </a:br>
            <a:r>
              <a:rPr lang="fr-FR" sz="1600" b="1" dirty="0" smtClean="0">
                <a:solidFill>
                  <a:srgbClr val="002060"/>
                </a:solidFill>
                <a:latin typeface="Calibri" pitchFamily="34" charset="0"/>
              </a:rPr>
              <a:t>en utilisant </a:t>
            </a:r>
            <a:r>
              <a:rPr lang="fr-FR" sz="1600" b="1" dirty="0">
                <a:solidFill>
                  <a:srgbClr val="002060"/>
                </a:solidFill>
                <a:latin typeface="Calibri" pitchFamily="34" charset="0"/>
              </a:rPr>
              <a:t>la langue </a:t>
            </a:r>
            <a:r>
              <a:rPr lang="fr-FR" sz="1600" b="1" dirty="0" smtClean="0">
                <a:solidFill>
                  <a:srgbClr val="002060"/>
                </a:solidFill>
                <a:latin typeface="Calibri" pitchFamily="34" charset="0"/>
              </a:rPr>
              <a:t>française à l’oral et à l’écrit</a:t>
            </a:r>
            <a:endParaRPr lang="fr-FR" sz="1600" b="1" dirty="0">
              <a:solidFill>
                <a:srgbClr val="002060"/>
              </a:solidFill>
              <a:latin typeface="Calibri" pitchFamily="34" charset="0"/>
            </a:endParaRPr>
          </a:p>
        </p:txBody>
      </p:sp>
      <p:sp>
        <p:nvSpPr>
          <p:cNvPr id="41" name="AutoShape 34"/>
          <p:cNvSpPr>
            <a:spLocks noChangeArrowheads="1"/>
          </p:cNvSpPr>
          <p:nvPr/>
        </p:nvSpPr>
        <p:spPr bwMode="auto">
          <a:xfrm>
            <a:off x="6132746" y="2852936"/>
            <a:ext cx="2880000" cy="1191816"/>
          </a:xfrm>
          <a:prstGeom prst="roundRect">
            <a:avLst>
              <a:gd name="adj" fmla="val 16667"/>
            </a:avLst>
          </a:prstGeom>
          <a:noFill/>
          <a:ln w="28575">
            <a:solidFill>
              <a:srgbClr val="00AA4D"/>
            </a:solidFill>
            <a:round/>
            <a:headEnd/>
            <a:tailEnd/>
          </a:ln>
        </p:spPr>
        <p:txBody>
          <a:bodyPr anchor="ctr">
            <a:spAutoFit/>
          </a:bodyPr>
          <a:lstStyle/>
          <a:p>
            <a:pPr algn="ctr"/>
            <a:r>
              <a:rPr lang="fr-FR" sz="1600" b="1" dirty="0" smtClean="0">
                <a:solidFill>
                  <a:srgbClr val="002060"/>
                </a:solidFill>
                <a:latin typeface="Calibri" pitchFamily="34" charset="0"/>
              </a:rPr>
              <a:t>Comprendre, s’exprimer en utilisant une langue étrangère et, le cas échéant, une langue régionale</a:t>
            </a:r>
            <a:endParaRPr lang="fr-FR" sz="1600" b="1" dirty="0">
              <a:solidFill>
                <a:srgbClr val="002060"/>
              </a:solidFill>
              <a:latin typeface="Calibri" pitchFamily="34" charset="0"/>
            </a:endParaRPr>
          </a:p>
        </p:txBody>
      </p:sp>
      <p:sp>
        <p:nvSpPr>
          <p:cNvPr id="42" name="AutoShape 34"/>
          <p:cNvSpPr>
            <a:spLocks noChangeArrowheads="1"/>
          </p:cNvSpPr>
          <p:nvPr/>
        </p:nvSpPr>
        <p:spPr bwMode="auto">
          <a:xfrm>
            <a:off x="6132746" y="4109392"/>
            <a:ext cx="2880000" cy="1191816"/>
          </a:xfrm>
          <a:prstGeom prst="roundRect">
            <a:avLst>
              <a:gd name="adj" fmla="val 16667"/>
            </a:avLst>
          </a:prstGeom>
          <a:noFill/>
          <a:ln w="28575">
            <a:solidFill>
              <a:srgbClr val="00B052"/>
            </a:solidFill>
            <a:round/>
            <a:headEnd/>
            <a:tailEnd/>
          </a:ln>
        </p:spPr>
        <p:txBody>
          <a:bodyPr anchor="ctr">
            <a:spAutoFit/>
          </a:bodyPr>
          <a:lstStyle/>
          <a:p>
            <a:pPr algn="ctr"/>
            <a:r>
              <a:rPr lang="fr-FR" sz="1600" b="1" dirty="0" smtClean="0">
                <a:solidFill>
                  <a:srgbClr val="002060"/>
                </a:solidFill>
                <a:latin typeface="Calibri" pitchFamily="34" charset="0"/>
              </a:rPr>
              <a:t>Comprendre, s’exprimer</a:t>
            </a:r>
            <a:br>
              <a:rPr lang="fr-FR" sz="1600" b="1" dirty="0" smtClean="0">
                <a:solidFill>
                  <a:srgbClr val="002060"/>
                </a:solidFill>
                <a:latin typeface="Calibri" pitchFamily="34" charset="0"/>
              </a:rPr>
            </a:br>
            <a:r>
              <a:rPr lang="fr-FR" sz="1600" b="1" dirty="0" smtClean="0">
                <a:solidFill>
                  <a:srgbClr val="002060"/>
                </a:solidFill>
                <a:latin typeface="Calibri" pitchFamily="34" charset="0"/>
              </a:rPr>
              <a:t>en utilisant les langages mathématiques, scientifiques et informatiques</a:t>
            </a:r>
            <a:endParaRPr lang="fr-FR" sz="1600" b="1" dirty="0">
              <a:solidFill>
                <a:srgbClr val="002060"/>
              </a:solidFill>
              <a:latin typeface="Calibri" pitchFamily="34" charset="0"/>
            </a:endParaRPr>
          </a:p>
        </p:txBody>
      </p:sp>
      <p:sp>
        <p:nvSpPr>
          <p:cNvPr id="43" name="AutoShape 34"/>
          <p:cNvSpPr>
            <a:spLocks noChangeArrowheads="1"/>
          </p:cNvSpPr>
          <p:nvPr/>
        </p:nvSpPr>
        <p:spPr bwMode="auto">
          <a:xfrm>
            <a:off x="6132746" y="5373216"/>
            <a:ext cx="2880000" cy="919401"/>
          </a:xfrm>
          <a:prstGeom prst="roundRect">
            <a:avLst>
              <a:gd name="adj" fmla="val 16667"/>
            </a:avLst>
          </a:prstGeom>
          <a:noFill/>
          <a:ln w="28575">
            <a:solidFill>
              <a:srgbClr val="00BE56"/>
            </a:solidFill>
            <a:round/>
            <a:headEnd/>
            <a:tailEnd/>
          </a:ln>
        </p:spPr>
        <p:txBody>
          <a:bodyPr anchor="ctr">
            <a:spAutoFit/>
          </a:bodyPr>
          <a:lstStyle/>
          <a:p>
            <a:pPr algn="ctr"/>
            <a:r>
              <a:rPr lang="fr-FR" sz="1600" b="1" dirty="0" smtClean="0">
                <a:solidFill>
                  <a:srgbClr val="002060"/>
                </a:solidFill>
                <a:latin typeface="Calibri" pitchFamily="34" charset="0"/>
              </a:rPr>
              <a:t>Comprendre, s’exprimer</a:t>
            </a:r>
            <a:br>
              <a:rPr lang="fr-FR" sz="1600" b="1" dirty="0" smtClean="0">
                <a:solidFill>
                  <a:srgbClr val="002060"/>
                </a:solidFill>
                <a:latin typeface="Calibri" pitchFamily="34" charset="0"/>
              </a:rPr>
            </a:br>
            <a:r>
              <a:rPr lang="fr-FR" sz="1600" b="1" dirty="0" smtClean="0">
                <a:solidFill>
                  <a:srgbClr val="002060"/>
                </a:solidFill>
                <a:latin typeface="Calibri" pitchFamily="34" charset="0"/>
              </a:rPr>
              <a:t>en utilisant les langages</a:t>
            </a:r>
            <a:br>
              <a:rPr lang="fr-FR" sz="1600" b="1" dirty="0" smtClean="0">
                <a:solidFill>
                  <a:srgbClr val="002060"/>
                </a:solidFill>
                <a:latin typeface="Calibri" pitchFamily="34" charset="0"/>
              </a:rPr>
            </a:br>
            <a:r>
              <a:rPr lang="fr-FR" sz="1600" b="1" dirty="0" smtClean="0">
                <a:solidFill>
                  <a:srgbClr val="002060"/>
                </a:solidFill>
                <a:latin typeface="Calibri" pitchFamily="34" charset="0"/>
              </a:rPr>
              <a:t>des arts et du corps</a:t>
            </a:r>
            <a:endParaRPr lang="fr-FR" sz="1600" b="1" dirty="0">
              <a:solidFill>
                <a:srgbClr val="002060"/>
              </a:solidFill>
              <a:latin typeface="Calibri" pitchFamily="34" charset="0"/>
            </a:endParaRPr>
          </a:p>
        </p:txBody>
      </p:sp>
      <p:cxnSp>
        <p:nvCxnSpPr>
          <p:cNvPr id="30" name="Connecteur en angle 29"/>
          <p:cNvCxnSpPr>
            <a:cxnSpLocks noChangeShapeType="1"/>
          </p:cNvCxnSpPr>
          <p:nvPr/>
        </p:nvCxnSpPr>
        <p:spPr bwMode="auto">
          <a:xfrm flipV="1">
            <a:off x="5069518" y="2337452"/>
            <a:ext cx="1020391" cy="612000"/>
          </a:xfrm>
          <a:prstGeom prst="bentConnector3">
            <a:avLst>
              <a:gd name="adj1" fmla="val 50000"/>
            </a:avLst>
          </a:prstGeom>
          <a:noFill/>
          <a:ln w="38100" algn="ctr">
            <a:solidFill>
              <a:srgbClr val="00B050"/>
            </a:solidFill>
            <a:round/>
            <a:headEnd/>
            <a:tailEnd type="arrow" w="med" len="med"/>
          </a:ln>
        </p:spPr>
      </p:cxnSp>
      <p:cxnSp>
        <p:nvCxnSpPr>
          <p:cNvPr id="48" name="Connecteur en angle 47"/>
          <p:cNvCxnSpPr>
            <a:cxnSpLocks noChangeShapeType="1"/>
            <a:stCxn id="28710" idx="3"/>
          </p:cNvCxnSpPr>
          <p:nvPr/>
        </p:nvCxnSpPr>
        <p:spPr bwMode="auto">
          <a:xfrm>
            <a:off x="5069419" y="2958399"/>
            <a:ext cx="1020391" cy="468000"/>
          </a:xfrm>
          <a:prstGeom prst="bentConnector3">
            <a:avLst>
              <a:gd name="adj1" fmla="val 50000"/>
            </a:avLst>
          </a:prstGeom>
          <a:noFill/>
          <a:ln w="38100" algn="ctr">
            <a:solidFill>
              <a:srgbClr val="00B050"/>
            </a:solidFill>
            <a:round/>
            <a:headEnd/>
            <a:tailEnd type="arrow" w="med" len="med"/>
          </a:ln>
        </p:spPr>
      </p:cxnSp>
      <p:cxnSp>
        <p:nvCxnSpPr>
          <p:cNvPr id="51" name="Connecteur en angle 50"/>
          <p:cNvCxnSpPr>
            <a:cxnSpLocks noChangeShapeType="1"/>
            <a:stCxn id="28710" idx="3"/>
          </p:cNvCxnSpPr>
          <p:nvPr/>
        </p:nvCxnSpPr>
        <p:spPr bwMode="auto">
          <a:xfrm>
            <a:off x="5069419" y="2958399"/>
            <a:ext cx="1020391" cy="1620000"/>
          </a:xfrm>
          <a:prstGeom prst="bentConnector3">
            <a:avLst>
              <a:gd name="adj1" fmla="val 50000"/>
            </a:avLst>
          </a:prstGeom>
          <a:noFill/>
          <a:ln w="38100" algn="ctr">
            <a:solidFill>
              <a:srgbClr val="00B050"/>
            </a:solidFill>
            <a:round/>
            <a:headEnd/>
            <a:tailEnd type="arrow" w="med" len="med"/>
          </a:ln>
        </p:spPr>
      </p:cxnSp>
      <p:cxnSp>
        <p:nvCxnSpPr>
          <p:cNvPr id="54" name="Connecteur en angle 53"/>
          <p:cNvCxnSpPr>
            <a:cxnSpLocks noChangeShapeType="1"/>
            <a:stCxn id="28710" idx="3"/>
          </p:cNvCxnSpPr>
          <p:nvPr/>
        </p:nvCxnSpPr>
        <p:spPr bwMode="auto">
          <a:xfrm>
            <a:off x="5069419" y="2958399"/>
            <a:ext cx="1020763" cy="2736000"/>
          </a:xfrm>
          <a:prstGeom prst="bentConnector3">
            <a:avLst>
              <a:gd name="adj1" fmla="val 50000"/>
            </a:avLst>
          </a:prstGeom>
          <a:noFill/>
          <a:ln w="38100" algn="ctr">
            <a:solidFill>
              <a:srgbClr val="00B050"/>
            </a:solidFill>
            <a:round/>
            <a:headEnd/>
            <a:tailEnd type="arrow" w="med" len="med"/>
          </a:ln>
        </p:spPr>
      </p:cxnSp>
      <p:sp>
        <p:nvSpPr>
          <p:cNvPr id="23" name="Espace réservé du pied de page 22"/>
          <p:cNvSpPr>
            <a:spLocks noGrp="1"/>
          </p:cNvSpPr>
          <p:nvPr>
            <p:ph type="ftr" sz="quarter" idx="11"/>
          </p:nvPr>
        </p:nvSpPr>
        <p:spPr/>
        <p:txBody>
          <a:bodyPr/>
          <a:lstStyle/>
          <a:p>
            <a:pPr>
              <a:defRPr/>
            </a:pPr>
            <a:r>
              <a:rPr lang="fr-FR" altLang="fr-FR" smtClean="0"/>
              <a:t>Programmes EPS 2015</a:t>
            </a:r>
            <a:endParaRPr lang="fr-FR" altLang="fr-FR"/>
          </a:p>
        </p:txBody>
      </p:sp>
      <p:pic>
        <p:nvPicPr>
          <p:cNvPr id="24" name="Image 23" descr="07_2014_corse-2"/>
          <p:cNvPicPr/>
          <p:nvPr/>
        </p:nvPicPr>
        <p:blipFill>
          <a:blip r:embed="rId3"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358008"/>
            <a:ext cx="8229600" cy="1143000"/>
          </a:xfrm>
        </p:spPr>
        <p:txBody>
          <a:bodyPr>
            <a:normAutofit fontScale="90000"/>
          </a:bodyPr>
          <a:lstStyle/>
          <a:p>
            <a:r>
              <a:rPr lang="fr-FR" dirty="0" smtClean="0"/>
              <a:t>Le collège 2016 – De nouveaux programmes</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pic>
        <p:nvPicPr>
          <p:cNvPr id="4" name="Image 3"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764704"/>
            <a:ext cx="8496944" cy="3024336"/>
          </a:xfrm>
        </p:spPr>
        <p:txBody>
          <a:bodyPr>
            <a:normAutofit fontScale="90000"/>
          </a:bodyPr>
          <a:lstStyle/>
          <a:p>
            <a:pPr algn="l"/>
            <a:r>
              <a:rPr lang="fr-FR" sz="2800" dirty="0" smtClean="0"/>
              <a:t>Arrêté du 9-11-2015</a:t>
            </a:r>
            <a:br>
              <a:rPr lang="fr-FR" sz="2800" dirty="0" smtClean="0"/>
            </a:br>
            <a:r>
              <a:rPr lang="fr-FR" sz="2800" dirty="0" smtClean="0"/>
              <a:t/>
            </a:r>
            <a:br>
              <a:rPr lang="fr-FR" sz="2800" dirty="0" smtClean="0"/>
            </a:br>
            <a:r>
              <a:rPr lang="fr-FR" sz="2800" dirty="0" smtClean="0"/>
              <a:t>Programmes d’enseignements du cycle des apprentissages fondamentaux (cycle 2), du cycle de consolidation (cycle 3) et du cycle d’approfondissement (cycle 4)</a:t>
            </a:r>
            <a:br>
              <a:rPr lang="fr-FR" sz="2800" dirty="0" smtClean="0"/>
            </a:br>
            <a:r>
              <a:rPr lang="fr-FR" sz="2800" dirty="0" smtClean="0"/>
              <a:t/>
            </a:r>
            <a:br>
              <a:rPr lang="fr-FR" sz="2800" dirty="0" smtClean="0"/>
            </a:br>
            <a:r>
              <a:rPr lang="fr-FR" sz="2200" dirty="0" smtClean="0"/>
              <a:t>JO du 24 novembre 2015</a:t>
            </a:r>
            <a:br>
              <a:rPr lang="fr-FR" sz="2200" dirty="0" smtClean="0"/>
            </a:br>
            <a:r>
              <a:rPr lang="fr-FR" sz="2200" dirty="0" smtClean="0"/>
              <a:t>BO Spécial 11 du 26 novembre 2015</a:t>
            </a:r>
            <a:endParaRPr lang="fr-FR" sz="2800" dirty="0"/>
          </a:p>
        </p:txBody>
      </p:sp>
      <p:sp>
        <p:nvSpPr>
          <p:cNvPr id="5" name="Espace réservé du pied de page 4"/>
          <p:cNvSpPr>
            <a:spLocks noGrp="1"/>
          </p:cNvSpPr>
          <p:nvPr>
            <p:ph type="ftr" sz="quarter" idx="11"/>
          </p:nvPr>
        </p:nvSpPr>
        <p:spPr/>
        <p:txBody>
          <a:bodyPr/>
          <a:lstStyle/>
          <a:p>
            <a:r>
              <a:rPr lang="fr-FR" smtClean="0"/>
              <a:t>Programmes EPS 2015</a:t>
            </a:r>
            <a:endParaRPr lang="fr-FR" dirty="0"/>
          </a:p>
        </p:txBody>
      </p:sp>
      <p:pic>
        <p:nvPicPr>
          <p:cNvPr id="6" name="Image 5"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8" name="ZoneTexte 7"/>
          <p:cNvSpPr txBox="1"/>
          <p:nvPr/>
        </p:nvSpPr>
        <p:spPr>
          <a:xfrm>
            <a:off x="323528" y="4449886"/>
            <a:ext cx="8352928"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dirty="0" smtClean="0"/>
              <a:t>Transmis par la liste de diffusion</a:t>
            </a:r>
          </a:p>
          <a:p>
            <a:pPr>
              <a:buFontTx/>
              <a:buChar char="-"/>
            </a:pPr>
            <a:r>
              <a:rPr lang="fr-FR" dirty="0" smtClean="0"/>
              <a:t>Texte du BO : le 30-11-2015</a:t>
            </a:r>
          </a:p>
          <a:p>
            <a:pPr>
              <a:buFontTx/>
              <a:buChar char="-"/>
            </a:pPr>
            <a:r>
              <a:rPr lang="fr-FR" dirty="0" smtClean="0"/>
              <a:t> Lecture en tableaux </a:t>
            </a:r>
            <a:r>
              <a:rPr lang="fr-FR" smtClean="0"/>
              <a:t>– Programmes </a:t>
            </a:r>
            <a:r>
              <a:rPr lang="fr-FR" dirty="0" smtClean="0"/>
              <a:t>EPS : le 8 -12-2015</a:t>
            </a:r>
            <a:endParaRPr lang="fr-FR" dirty="0"/>
          </a:p>
        </p:txBody>
      </p:sp>
      <p:sp>
        <p:nvSpPr>
          <p:cNvPr id="9" name="ZoneTexte 8"/>
          <p:cNvSpPr txBox="1"/>
          <p:nvPr/>
        </p:nvSpPr>
        <p:spPr>
          <a:xfrm>
            <a:off x="6084168" y="4715852"/>
            <a:ext cx="252028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dirty="0" smtClean="0"/>
              <a:t>SITE ACADEMIQUE EPS</a:t>
            </a:r>
            <a:endParaRPr lang="fr-FR" dirty="0"/>
          </a:p>
        </p:txBody>
      </p:sp>
      <p:pic>
        <p:nvPicPr>
          <p:cNvPr id="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00192" y="2532144"/>
            <a:ext cx="2300880" cy="168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02024"/>
            <a:ext cx="8229600" cy="1143000"/>
          </a:xfrm>
        </p:spPr>
        <p:txBody>
          <a:bodyPr/>
          <a:lstStyle/>
          <a:p>
            <a:r>
              <a:rPr lang="fr-FR" dirty="0" smtClean="0"/>
              <a:t>La fabrique des programmes…</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pic>
        <p:nvPicPr>
          <p:cNvPr id="5" name="Image 4"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pic>
        <p:nvPicPr>
          <p:cNvPr id="6" name="Image 5" descr="usine ancienne.jpg"/>
          <p:cNvPicPr>
            <a:picLocks noChangeAspect="1"/>
          </p:cNvPicPr>
          <p:nvPr/>
        </p:nvPicPr>
        <p:blipFill>
          <a:blip r:embed="rId3" cstate="print"/>
          <a:stretch>
            <a:fillRect/>
          </a:stretch>
        </p:blipFill>
        <p:spPr>
          <a:xfrm>
            <a:off x="467544" y="548680"/>
            <a:ext cx="3672408" cy="2066585"/>
          </a:xfrm>
          <a:prstGeom prst="rect">
            <a:avLst/>
          </a:prstGeom>
        </p:spPr>
      </p:pic>
      <p:pic>
        <p:nvPicPr>
          <p:cNvPr id="7" name="Image 6" descr="usine récente.jpg"/>
          <p:cNvPicPr>
            <a:picLocks noChangeAspect="1"/>
          </p:cNvPicPr>
          <p:nvPr/>
        </p:nvPicPr>
        <p:blipFill>
          <a:blip r:embed="rId4" cstate="print"/>
          <a:stretch>
            <a:fillRect/>
          </a:stretch>
        </p:blipFill>
        <p:spPr>
          <a:xfrm>
            <a:off x="4860032" y="3671020"/>
            <a:ext cx="3671968" cy="2447979"/>
          </a:xfrm>
          <a:prstGeom prst="rect">
            <a:avLst/>
          </a:prstGeom>
        </p:spPr>
      </p:pic>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412776"/>
            <a:ext cx="4655690"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88024" y="1196752"/>
            <a:ext cx="4133850" cy="420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re 1"/>
          <p:cNvSpPr txBox="1">
            <a:spLocks/>
          </p:cNvSpPr>
          <p:nvPr/>
        </p:nvSpPr>
        <p:spPr>
          <a:xfrm>
            <a:off x="251520" y="292547"/>
            <a:ext cx="8229600" cy="562074"/>
          </a:xfrm>
          <a:prstGeom prst="rect">
            <a:avLst/>
          </a:prstGeom>
        </p:spPr>
        <p:txBody>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pPr algn="ctr"/>
            <a:r>
              <a:rPr lang="fr-FR" sz="3600" b="0" dirty="0" smtClean="0"/>
              <a:t>… un processus clair…</a:t>
            </a:r>
            <a:endParaRPr lang="fr-FR" sz="3600" b="0" dirty="0"/>
          </a:p>
        </p:txBody>
      </p:sp>
      <p:sp>
        <p:nvSpPr>
          <p:cNvPr id="4" name="Rectangle 3"/>
          <p:cNvSpPr/>
          <p:nvPr/>
        </p:nvSpPr>
        <p:spPr>
          <a:xfrm>
            <a:off x="0" y="5877272"/>
            <a:ext cx="9144000" cy="276999"/>
          </a:xfrm>
          <a:prstGeom prst="rect">
            <a:avLst/>
          </a:prstGeom>
        </p:spPr>
        <p:txBody>
          <a:bodyPr wrap="square">
            <a:spAutoFit/>
          </a:bodyPr>
          <a:lstStyle/>
          <a:p>
            <a:r>
              <a:rPr lang="fr-FR" sz="1200" b="1" dirty="0">
                <a:solidFill>
                  <a:srgbClr val="0062A8"/>
                </a:solidFill>
              </a:rPr>
              <a:t>http://www.education.gouv.fr/cid75495/le-conseil-superieur-des-programmes.html#La_fabrique_des_programmes</a:t>
            </a:r>
          </a:p>
        </p:txBody>
      </p:sp>
      <p:sp>
        <p:nvSpPr>
          <p:cNvPr id="8" name="Espace réservé du pied de page 7"/>
          <p:cNvSpPr>
            <a:spLocks noGrp="1"/>
          </p:cNvSpPr>
          <p:nvPr>
            <p:ph type="ftr" sz="quarter" idx="11"/>
          </p:nvPr>
        </p:nvSpPr>
        <p:spPr/>
        <p:txBody>
          <a:bodyPr/>
          <a:lstStyle/>
          <a:p>
            <a:r>
              <a:rPr lang="fr-FR" smtClean="0"/>
              <a:t>Programmes EPS 2015</a:t>
            </a:r>
            <a:endParaRPr lang="fr-FR"/>
          </a:p>
        </p:txBody>
      </p:sp>
    </p:spTree>
    <p:extLst>
      <p:ext uri="{BB962C8B-B14F-4D97-AF65-F5344CB8AC3E}">
        <p14:creationId xmlns:p14="http://schemas.microsoft.com/office/powerpoint/2010/main" xmlns="" val="322063308"/>
      </p:ext>
    </p:extLst>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6" name="Titre 1"/>
          <p:cNvSpPr txBox="1">
            <a:spLocks/>
          </p:cNvSpPr>
          <p:nvPr/>
        </p:nvSpPr>
        <p:spPr>
          <a:xfrm>
            <a:off x="251520" y="292546"/>
            <a:ext cx="8670354" cy="904205"/>
          </a:xfrm>
          <a:prstGeom prst="rect">
            <a:avLst/>
          </a:prstGeom>
        </p:spPr>
        <p:txBody>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r>
              <a:rPr lang="fr-FR" b="0" dirty="0" smtClean="0"/>
              <a:t> </a:t>
            </a:r>
            <a:r>
              <a:rPr lang="fr-FR" sz="3600" b="0" dirty="0" smtClean="0"/>
              <a:t>…le </a:t>
            </a:r>
            <a:r>
              <a:rPr lang="fr-FR" sz="3600" b="0" dirty="0"/>
              <a:t>même processus pour </a:t>
            </a:r>
            <a:r>
              <a:rPr lang="fr-FR" sz="3600" b="0" dirty="0" smtClean="0"/>
              <a:t>l’EPS </a:t>
            </a:r>
            <a:r>
              <a:rPr lang="fr-FR" sz="3200" b="0" dirty="0" smtClean="0"/>
              <a:t>: </a:t>
            </a:r>
            <a:endParaRPr lang="fr-FR" b="0" dirty="0" smtClean="0"/>
          </a:p>
          <a:p>
            <a:r>
              <a:rPr lang="fr-FR" b="0" dirty="0" smtClean="0"/>
              <a:t>« Une discipline à part </a:t>
            </a:r>
            <a:r>
              <a:rPr lang="fr-FR" b="0" dirty="0"/>
              <a:t>entière et pas entièrement à part ».</a:t>
            </a:r>
          </a:p>
          <a:p>
            <a:endParaRPr lang="fr-FR" b="0"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1892771"/>
            <a:ext cx="4655690" cy="360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88024" y="1676747"/>
            <a:ext cx="4133850" cy="4200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6"/>
          <p:cNvSpPr/>
          <p:nvPr/>
        </p:nvSpPr>
        <p:spPr>
          <a:xfrm>
            <a:off x="0" y="5877272"/>
            <a:ext cx="9144000" cy="276999"/>
          </a:xfrm>
          <a:prstGeom prst="rect">
            <a:avLst/>
          </a:prstGeom>
        </p:spPr>
        <p:txBody>
          <a:bodyPr wrap="square">
            <a:spAutoFit/>
          </a:bodyPr>
          <a:lstStyle/>
          <a:p>
            <a:r>
              <a:rPr lang="fr-FR" sz="1200" b="1" dirty="0">
                <a:solidFill>
                  <a:srgbClr val="0062A8"/>
                </a:solidFill>
              </a:rPr>
              <a:t>http://www.education.gouv.fr/cid75495/le-conseil-superieur-des-programmes.html#La_fabrique_des_programmes</a:t>
            </a:r>
          </a:p>
        </p:txBody>
      </p:sp>
      <p:sp>
        <p:nvSpPr>
          <p:cNvPr id="9" name="Espace réservé du pied de page 8"/>
          <p:cNvSpPr>
            <a:spLocks noGrp="1"/>
          </p:cNvSpPr>
          <p:nvPr>
            <p:ph type="ftr" sz="quarter" idx="11"/>
          </p:nvPr>
        </p:nvSpPr>
        <p:spPr/>
        <p:txBody>
          <a:bodyPr/>
          <a:lstStyle/>
          <a:p>
            <a:r>
              <a:rPr lang="fr-FR" smtClean="0"/>
              <a:t>Programmes EPS 2015</a:t>
            </a:r>
            <a:endParaRPr lang="fr-FR"/>
          </a:p>
        </p:txBody>
      </p:sp>
    </p:spTree>
    <p:extLst>
      <p:ext uri="{BB962C8B-B14F-4D97-AF65-F5344CB8AC3E}">
        <p14:creationId xmlns:p14="http://schemas.microsoft.com/office/powerpoint/2010/main" xmlns="" val="641141781"/>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3" name="Espace réservé du contenu 2"/>
          <p:cNvSpPr>
            <a:spLocks noGrp="1"/>
          </p:cNvSpPr>
          <p:nvPr>
            <p:ph idx="1"/>
          </p:nvPr>
        </p:nvSpPr>
        <p:spPr>
          <a:xfrm>
            <a:off x="179512" y="2564904"/>
            <a:ext cx="8747045" cy="3960440"/>
          </a:xfrm>
          <a:solidFill>
            <a:schemeClr val="bg1"/>
          </a:solidFill>
        </p:spPr>
        <p:txBody>
          <a:bodyPr>
            <a:noAutofit/>
          </a:bodyPr>
          <a:lstStyle/>
          <a:p>
            <a:pPr marL="0" indent="0" fontAlgn="auto">
              <a:spcAft>
                <a:spcPts val="0"/>
              </a:spcAft>
              <a:buFont typeface="Arial" panose="020B0604020202020204" pitchFamily="34" charset="0"/>
              <a:buNone/>
              <a:defRPr/>
            </a:pPr>
            <a:r>
              <a:rPr lang="fr-FR" sz="1800" dirty="0"/>
              <a:t> </a:t>
            </a:r>
            <a:r>
              <a:rPr lang="fr-FR" sz="1800" dirty="0" smtClean="0"/>
              <a:t> Des </a:t>
            </a:r>
            <a:r>
              <a:rPr lang="fr-FR" sz="1800" dirty="0"/>
              <a:t>programmes </a:t>
            </a:r>
          </a:p>
          <a:p>
            <a:pPr indent="-165100" fontAlgn="auto">
              <a:spcAft>
                <a:spcPts val="0"/>
              </a:spcAft>
              <a:buFont typeface="Arial" panose="020B0604020202020204" pitchFamily="34" charset="0"/>
              <a:buChar char="•"/>
              <a:defRPr/>
            </a:pPr>
            <a:r>
              <a:rPr lang="fr-FR" sz="1800" dirty="0">
                <a:solidFill>
                  <a:srgbClr val="002060"/>
                </a:solidFill>
              </a:rPr>
              <a:t>Moins lourds </a:t>
            </a:r>
          </a:p>
          <a:p>
            <a:pPr indent="-165100" fontAlgn="auto">
              <a:spcAft>
                <a:spcPts val="0"/>
              </a:spcAft>
              <a:buFont typeface="Arial" panose="020B0604020202020204" pitchFamily="34" charset="0"/>
              <a:buChar char="•"/>
              <a:defRPr/>
            </a:pPr>
            <a:r>
              <a:rPr lang="fr-FR" sz="1800" dirty="0">
                <a:solidFill>
                  <a:srgbClr val="002060"/>
                </a:solidFill>
              </a:rPr>
              <a:t>Compréhensibles par les non spécialistes</a:t>
            </a:r>
          </a:p>
          <a:p>
            <a:pPr indent="-165100" fontAlgn="auto">
              <a:spcAft>
                <a:spcPts val="0"/>
              </a:spcAft>
              <a:buFont typeface="Arial" panose="020B0604020202020204" pitchFamily="34" charset="0"/>
              <a:buChar char="•"/>
              <a:defRPr/>
            </a:pPr>
            <a:r>
              <a:rPr lang="fr-FR" sz="1800" dirty="0">
                <a:solidFill>
                  <a:srgbClr val="002060"/>
                </a:solidFill>
              </a:rPr>
              <a:t>Articulés au socle commun </a:t>
            </a:r>
            <a:endParaRPr lang="fr-FR" sz="1800" dirty="0" smtClean="0">
              <a:solidFill>
                <a:srgbClr val="002060"/>
              </a:solidFill>
            </a:endParaRPr>
          </a:p>
          <a:p>
            <a:pPr indent="-165100" fontAlgn="auto">
              <a:spcAft>
                <a:spcPts val="0"/>
              </a:spcAft>
              <a:buFont typeface="Arial" panose="020B0604020202020204" pitchFamily="34" charset="0"/>
              <a:buChar char="•"/>
              <a:defRPr/>
            </a:pPr>
            <a:r>
              <a:rPr lang="fr-FR" sz="1800" dirty="0" smtClean="0">
                <a:solidFill>
                  <a:srgbClr val="002060"/>
                </a:solidFill>
              </a:rPr>
              <a:t>Laissant des marges d’initiative et de responsabilité aux équipes et aux enseignants</a:t>
            </a:r>
            <a:endParaRPr lang="fr-FR" sz="1800" dirty="0">
              <a:solidFill>
                <a:srgbClr val="002060"/>
              </a:solidFill>
            </a:endParaRPr>
          </a:p>
          <a:p>
            <a:pPr indent="-165100" fontAlgn="auto">
              <a:spcAft>
                <a:spcPts val="0"/>
              </a:spcAft>
              <a:buFont typeface="Arial" panose="020B0604020202020204" pitchFamily="34" charset="0"/>
              <a:buChar char="•"/>
              <a:defRPr/>
            </a:pPr>
            <a:r>
              <a:rPr lang="fr-FR" sz="1800" dirty="0" smtClean="0">
                <a:solidFill>
                  <a:srgbClr val="002060"/>
                </a:solidFill>
              </a:rPr>
              <a:t>Conçus </a:t>
            </a:r>
            <a:r>
              <a:rPr lang="fr-FR" sz="1800" dirty="0">
                <a:solidFill>
                  <a:srgbClr val="002060"/>
                </a:solidFill>
              </a:rPr>
              <a:t>par cycle, proposant une progression adaptée aux apprentissages</a:t>
            </a:r>
          </a:p>
          <a:p>
            <a:pPr indent="-165100" fontAlgn="auto">
              <a:spcAft>
                <a:spcPts val="0"/>
              </a:spcAft>
              <a:buFont typeface="Arial" panose="020B0604020202020204" pitchFamily="34" charset="0"/>
              <a:buChar char="•"/>
              <a:defRPr/>
            </a:pPr>
            <a:r>
              <a:rPr lang="fr-FR" sz="1800" dirty="0" smtClean="0">
                <a:solidFill>
                  <a:srgbClr val="002060"/>
                </a:solidFill>
              </a:rPr>
              <a:t>Garantissant </a:t>
            </a:r>
            <a:r>
              <a:rPr lang="fr-FR" sz="1800" dirty="0">
                <a:solidFill>
                  <a:srgbClr val="002060"/>
                </a:solidFill>
              </a:rPr>
              <a:t>la cohérence verticale et horizontale</a:t>
            </a:r>
          </a:p>
          <a:p>
            <a:pPr indent="-165100" fontAlgn="auto">
              <a:spcAft>
                <a:spcPts val="0"/>
              </a:spcAft>
              <a:buFont typeface="Arial" panose="020B0604020202020204" pitchFamily="34" charset="0"/>
              <a:buChar char="•"/>
              <a:defRPr/>
            </a:pPr>
            <a:r>
              <a:rPr lang="fr-FR" sz="1800" dirty="0" smtClean="0">
                <a:solidFill>
                  <a:srgbClr val="002060"/>
                </a:solidFill>
              </a:rPr>
              <a:t>Précisant </a:t>
            </a:r>
            <a:r>
              <a:rPr lang="fr-FR" sz="1800" dirty="0">
                <a:solidFill>
                  <a:srgbClr val="002060"/>
                </a:solidFill>
              </a:rPr>
              <a:t>des </a:t>
            </a:r>
            <a:r>
              <a:rPr lang="fr-FR" sz="1800" dirty="0" smtClean="0">
                <a:solidFill>
                  <a:srgbClr val="002060"/>
                </a:solidFill>
              </a:rPr>
              <a:t>attendus de fin de cycle dans le cadre d’écriture</a:t>
            </a:r>
            <a:endParaRPr lang="fr-FR" sz="1800" dirty="0">
              <a:solidFill>
                <a:srgbClr val="002060"/>
              </a:solidFill>
            </a:endParaRPr>
          </a:p>
          <a:p>
            <a:pPr indent="-165100" algn="just" fontAlgn="auto">
              <a:spcAft>
                <a:spcPts val="0"/>
              </a:spcAft>
              <a:buFont typeface="Arial" panose="020B0604020202020204" pitchFamily="34" charset="0"/>
              <a:buChar char="•"/>
              <a:defRPr/>
            </a:pPr>
            <a:r>
              <a:rPr lang="fr-FR" sz="1800" dirty="0">
                <a:solidFill>
                  <a:srgbClr val="002060"/>
                </a:solidFill>
              </a:rPr>
              <a:t>Adaptés aux enjeux contemporains </a:t>
            </a:r>
            <a:r>
              <a:rPr lang="fr-FR" sz="1800" dirty="0" smtClean="0">
                <a:solidFill>
                  <a:srgbClr val="002060"/>
                </a:solidFill>
              </a:rPr>
              <a:t>(valeurs </a:t>
            </a:r>
            <a:r>
              <a:rPr lang="fr-FR" sz="1800" dirty="0">
                <a:solidFill>
                  <a:srgbClr val="002060"/>
                </a:solidFill>
              </a:rPr>
              <a:t>morales, égalité </a:t>
            </a:r>
            <a:r>
              <a:rPr lang="fr-FR" sz="1800" dirty="0" smtClean="0">
                <a:solidFill>
                  <a:srgbClr val="002060"/>
                </a:solidFill>
              </a:rPr>
              <a:t>filles-garçons, </a:t>
            </a:r>
            <a:r>
              <a:rPr lang="fr-FR" sz="1800" dirty="0">
                <a:solidFill>
                  <a:srgbClr val="002060"/>
                </a:solidFill>
              </a:rPr>
              <a:t>ouverture au </a:t>
            </a:r>
            <a:r>
              <a:rPr lang="fr-FR" sz="1800" dirty="0" smtClean="0">
                <a:solidFill>
                  <a:srgbClr val="002060"/>
                </a:solidFill>
              </a:rPr>
              <a:t>monde, développement durable)</a:t>
            </a:r>
            <a:endParaRPr lang="fr-FR" sz="1800" dirty="0">
              <a:solidFill>
                <a:srgbClr val="002060"/>
              </a:solidFill>
            </a:endParaRPr>
          </a:p>
          <a:p>
            <a:pPr indent="-165100" fontAlgn="auto">
              <a:spcAft>
                <a:spcPts val="0"/>
              </a:spcAft>
              <a:buFont typeface="Arial" panose="020B0604020202020204" pitchFamily="34" charset="0"/>
              <a:buChar char="•"/>
              <a:defRPr/>
            </a:pPr>
            <a:r>
              <a:rPr lang="fr-FR" sz="1800" dirty="0">
                <a:solidFill>
                  <a:srgbClr val="002060"/>
                </a:solidFill>
              </a:rPr>
              <a:t>Suscitant l’intérêt pour l’apprentissage tout au long de la vie</a:t>
            </a:r>
          </a:p>
          <a:p>
            <a:pPr indent="-165100" fontAlgn="auto">
              <a:spcAft>
                <a:spcPts val="0"/>
              </a:spcAft>
              <a:buFont typeface="Arial" panose="020B0604020202020204" pitchFamily="34" charset="0"/>
              <a:buChar char="•"/>
              <a:defRPr/>
            </a:pPr>
            <a:r>
              <a:rPr lang="fr-FR" sz="1800" dirty="0">
                <a:solidFill>
                  <a:srgbClr val="002060"/>
                </a:solidFill>
              </a:rPr>
              <a:t>Contribuant aux parcours (citoyen; avenir; artistique et culturel; numérique</a:t>
            </a:r>
            <a:r>
              <a:rPr lang="fr-FR" sz="1800" dirty="0" smtClean="0">
                <a:solidFill>
                  <a:srgbClr val="002060"/>
                </a:solidFill>
              </a:rPr>
              <a:t>).</a:t>
            </a:r>
            <a:endParaRPr lang="fr-FR" sz="1800" dirty="0">
              <a:solidFill>
                <a:srgbClr val="002060"/>
              </a:solidFill>
            </a:endParaRPr>
          </a:p>
          <a:p>
            <a:endParaRPr lang="fr-FR" sz="1800" dirty="0"/>
          </a:p>
        </p:txBody>
      </p:sp>
      <p:grpSp>
        <p:nvGrpSpPr>
          <p:cNvPr id="2" name="Groupe 5"/>
          <p:cNvGrpSpPr/>
          <p:nvPr/>
        </p:nvGrpSpPr>
        <p:grpSpPr>
          <a:xfrm>
            <a:off x="6732240" y="44624"/>
            <a:ext cx="2194318" cy="3534938"/>
            <a:chOff x="6859194" y="836712"/>
            <a:chExt cx="2067364" cy="3604034"/>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9194" y="836712"/>
              <a:ext cx="1601238" cy="22543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08304" y="2132856"/>
              <a:ext cx="1618254" cy="230789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chemeClr val="accent1"/>
                  </a:solidFill>
                </a14:hiddenFill>
              </a:ext>
            </a:extLst>
          </p:spPr>
        </p:pic>
      </p:grpSp>
      <p:sp>
        <p:nvSpPr>
          <p:cNvPr id="5" name="Rectangle à coins arrondis 4"/>
          <p:cNvSpPr/>
          <p:nvPr/>
        </p:nvSpPr>
        <p:spPr>
          <a:xfrm>
            <a:off x="4067944" y="1700808"/>
            <a:ext cx="2304256" cy="1464231"/>
          </a:xfrm>
          <a:prstGeom prst="wedgeRoundRectCallout">
            <a:avLst>
              <a:gd name="adj1" fmla="val 68912"/>
              <a:gd name="adj2" fmla="val -36597"/>
              <a:gd name="adj3" fmla="val 16667"/>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0" indent="0" fontAlgn="auto">
              <a:spcAft>
                <a:spcPts val="0"/>
              </a:spcAft>
              <a:buFont typeface="Arial" panose="020B0604020202020204" pitchFamily="34" charset="0"/>
              <a:buNone/>
              <a:defRPr/>
            </a:pPr>
            <a:r>
              <a:rPr lang="fr-FR" sz="1600" b="1" dirty="0" smtClean="0">
                <a:solidFill>
                  <a:srgbClr val="FF0000"/>
                </a:solidFill>
              </a:rPr>
              <a:t>La charte </a:t>
            </a:r>
            <a:r>
              <a:rPr lang="fr-FR" sz="1600" b="1" dirty="0">
                <a:solidFill>
                  <a:srgbClr val="FF0000"/>
                </a:solidFill>
              </a:rPr>
              <a:t>des </a:t>
            </a:r>
            <a:r>
              <a:rPr lang="fr-FR" sz="1600" b="1" dirty="0" smtClean="0">
                <a:solidFill>
                  <a:srgbClr val="FF0000"/>
                </a:solidFill>
              </a:rPr>
              <a:t>programmes </a:t>
            </a:r>
          </a:p>
          <a:p>
            <a:pPr marL="0" indent="0" fontAlgn="auto">
              <a:spcAft>
                <a:spcPts val="0"/>
              </a:spcAft>
              <a:buFont typeface="Arial" panose="020B0604020202020204" pitchFamily="34" charset="0"/>
              <a:buNone/>
              <a:defRPr/>
            </a:pPr>
            <a:endParaRPr lang="fr-FR" sz="1600" b="1" dirty="0" smtClean="0">
              <a:solidFill>
                <a:srgbClr val="FF0000"/>
              </a:solidFill>
            </a:endParaRPr>
          </a:p>
          <a:p>
            <a:pPr marL="0" indent="0" fontAlgn="auto">
              <a:spcAft>
                <a:spcPts val="0"/>
              </a:spcAft>
              <a:buFont typeface="Arial" panose="020B0604020202020204" pitchFamily="34" charset="0"/>
              <a:buNone/>
              <a:defRPr/>
            </a:pPr>
            <a:r>
              <a:rPr lang="fr-FR" sz="1600" b="1" dirty="0" smtClean="0">
                <a:solidFill>
                  <a:srgbClr val="FF0000"/>
                </a:solidFill>
              </a:rPr>
              <a:t>La lettre de saisine du </a:t>
            </a:r>
            <a:r>
              <a:rPr lang="fr-FR" sz="1600" b="1" dirty="0">
                <a:solidFill>
                  <a:srgbClr val="FF0000"/>
                </a:solidFill>
              </a:rPr>
              <a:t>ministre </a:t>
            </a:r>
          </a:p>
        </p:txBody>
      </p:sp>
      <p:sp>
        <p:nvSpPr>
          <p:cNvPr id="8" name="Rectangle à coins arrondis 7"/>
          <p:cNvSpPr/>
          <p:nvPr/>
        </p:nvSpPr>
        <p:spPr>
          <a:xfrm>
            <a:off x="395535" y="1988840"/>
            <a:ext cx="2232249" cy="374571"/>
          </a:xfrm>
          <a:prstGeom prst="wedgeRoundRectCallout">
            <a:avLst>
              <a:gd name="adj1" fmla="val 34597"/>
              <a:gd name="adj2" fmla="val 161450"/>
              <a:gd name="adj3" fmla="val 16667"/>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0" indent="0" algn="ctr" fontAlgn="auto">
              <a:spcAft>
                <a:spcPts val="0"/>
              </a:spcAft>
              <a:buFont typeface="Arial" panose="020B0604020202020204" pitchFamily="34" charset="0"/>
              <a:buNone/>
              <a:defRPr/>
            </a:pPr>
            <a:r>
              <a:rPr lang="fr-FR" sz="1600" b="1" dirty="0" smtClean="0">
                <a:solidFill>
                  <a:schemeClr val="bg1"/>
                </a:solidFill>
              </a:rPr>
              <a:t>L’EPS A JOUE LE JEU</a:t>
            </a:r>
            <a:endParaRPr lang="fr-FR" sz="1600" b="1" dirty="0">
              <a:solidFill>
                <a:schemeClr val="bg1"/>
              </a:solidFill>
            </a:endParaRPr>
          </a:p>
        </p:txBody>
      </p:sp>
      <p:sp>
        <p:nvSpPr>
          <p:cNvPr id="9" name="Titre 1"/>
          <p:cNvSpPr txBox="1">
            <a:spLocks/>
          </p:cNvSpPr>
          <p:nvPr/>
        </p:nvSpPr>
        <p:spPr>
          <a:xfrm>
            <a:off x="251520" y="292547"/>
            <a:ext cx="8670354" cy="1120230"/>
          </a:xfrm>
          <a:prstGeom prst="rect">
            <a:avLst/>
          </a:prstGeom>
        </p:spPr>
        <p:txBody>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r>
              <a:rPr lang="fr-FR" sz="3200" b="0" dirty="0" smtClean="0"/>
              <a:t>Le </a:t>
            </a:r>
            <a:r>
              <a:rPr lang="fr-FR" sz="3200" b="0" dirty="0">
                <a:hlinkClick r:id="rId5" action="ppaction://hlinkfile"/>
              </a:rPr>
              <a:t>CSP</a:t>
            </a:r>
            <a:r>
              <a:rPr lang="fr-FR" sz="3200" b="0" dirty="0"/>
              <a:t> </a:t>
            </a:r>
            <a:r>
              <a:rPr lang="fr-FR" sz="3200" b="0" dirty="0" smtClean="0"/>
              <a:t> : la rédaction </a:t>
            </a:r>
            <a:r>
              <a:rPr lang="fr-FR" sz="3200" b="0" dirty="0"/>
              <a:t>des programmes </a:t>
            </a:r>
            <a:endParaRPr lang="fr-FR" sz="3200" b="0" dirty="0" smtClean="0"/>
          </a:p>
          <a:p>
            <a:pPr marL="342900" indent="-342900">
              <a:buFont typeface="Arial" pitchFamily="34" charset="0"/>
              <a:buChar char="•"/>
            </a:pPr>
            <a:r>
              <a:rPr lang="fr-FR" b="0" dirty="0" smtClean="0"/>
              <a:t>Un cahier </a:t>
            </a:r>
            <a:r>
              <a:rPr lang="fr-FR" b="0" dirty="0"/>
              <a:t>des </a:t>
            </a:r>
            <a:r>
              <a:rPr lang="fr-FR" b="0" dirty="0" smtClean="0"/>
              <a:t>charges</a:t>
            </a:r>
            <a:r>
              <a:rPr lang="fr-FR" b="0" dirty="0"/>
              <a:t> </a:t>
            </a:r>
            <a:r>
              <a:rPr lang="fr-FR" b="0" dirty="0" smtClean="0"/>
              <a:t>global</a:t>
            </a:r>
          </a:p>
          <a:p>
            <a:pPr marL="342900" indent="-342900">
              <a:buFont typeface="Arial" pitchFamily="34" charset="0"/>
              <a:buChar char="•"/>
            </a:pPr>
            <a:r>
              <a:rPr lang="fr-FR" b="0" dirty="0" smtClean="0"/>
              <a:t>Des principes </a:t>
            </a:r>
            <a:r>
              <a:rPr lang="fr-FR" b="0" dirty="0"/>
              <a:t>d’écriture</a:t>
            </a:r>
          </a:p>
        </p:txBody>
      </p:sp>
      <p:sp>
        <p:nvSpPr>
          <p:cNvPr id="11" name="Espace réservé du pied de page 10"/>
          <p:cNvSpPr>
            <a:spLocks noGrp="1"/>
          </p:cNvSpPr>
          <p:nvPr>
            <p:ph type="ftr" sz="quarter" idx="11"/>
          </p:nvPr>
        </p:nvSpPr>
        <p:spPr/>
        <p:txBody>
          <a:bodyPr/>
          <a:lstStyle/>
          <a:p>
            <a:r>
              <a:rPr lang="fr-FR" smtClean="0"/>
              <a:t>Programmes EPS 2015</a:t>
            </a:r>
            <a:endParaRPr lang="fr-FR"/>
          </a:p>
        </p:txBody>
      </p:sp>
    </p:spTree>
    <p:extLst>
      <p:ext uri="{BB962C8B-B14F-4D97-AF65-F5344CB8AC3E}">
        <p14:creationId xmlns:p14="http://schemas.microsoft.com/office/powerpoint/2010/main" xmlns="" val="119755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1+#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1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heckerboard(across)">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heckerboard(across)">
                                      <p:cBhvr>
                                        <p:cTn id="32" dur="1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heckerboard(across)">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heckerboard(across)">
                                      <p:cBhvr>
                                        <p:cTn id="42" dur="10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checkerboard(across)">
                                      <p:cBhvr>
                                        <p:cTn id="47" dur="10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checkerboard(across)">
                                      <p:cBhvr>
                                        <p:cTn id="52" dur="10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checkerboard(across)">
                                      <p:cBhvr>
                                        <p:cTn id="57" dur="10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checkerboard(across)">
                                      <p:cBhvr>
                                        <p:cTn id="62" dur="1000"/>
                                        <p:tgtEl>
                                          <p:spTgt spid="3">
                                            <p:txEl>
                                              <p:pRg st="9" end="9"/>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67" dur="1000"/>
                                        <p:tgtEl>
                                          <p:spTgt spid="3">
                                            <p:txEl>
                                              <p:pRg st="10" end="1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box(in)">
                                      <p:cBhvr>
                                        <p:cTn id="7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re 1"/>
          <p:cNvSpPr>
            <a:spLocks noGrp="1"/>
          </p:cNvSpPr>
          <p:nvPr>
            <p:ph type="title"/>
          </p:nvPr>
        </p:nvSpPr>
        <p:spPr>
          <a:xfrm>
            <a:off x="530225" y="115888"/>
            <a:ext cx="8218488" cy="1225550"/>
          </a:xfrm>
        </p:spPr>
        <p:txBody>
          <a:bodyPr>
            <a:normAutofit/>
          </a:bodyPr>
          <a:lstStyle/>
          <a:p>
            <a:pPr marL="0" indent="0"/>
            <a:r>
              <a:rPr lang="fr-FR" dirty="0" smtClean="0"/>
              <a:t>Le collège 2016 – Les programmes</a:t>
            </a:r>
            <a:endParaRPr lang="fr-FR" sz="2400" dirty="0" smtClean="0"/>
          </a:p>
        </p:txBody>
      </p:sp>
      <p:sp>
        <p:nvSpPr>
          <p:cNvPr id="13" name="Rectangle 12"/>
          <p:cNvSpPr/>
          <p:nvPr/>
        </p:nvSpPr>
        <p:spPr>
          <a:xfrm>
            <a:off x="6228184" y="3861048"/>
            <a:ext cx="2016224" cy="70788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defRPr/>
            </a:pPr>
            <a:r>
              <a:rPr lang="fr-FR" sz="2000" dirty="0" smtClean="0"/>
              <a:t>Le </a:t>
            </a:r>
            <a:r>
              <a:rPr lang="fr-FR" sz="2000" b="1" dirty="0" smtClean="0"/>
              <a:t>cycle 3</a:t>
            </a:r>
            <a:endParaRPr lang="fr-FR" sz="2000" dirty="0" smtClean="0"/>
          </a:p>
          <a:p>
            <a:pPr algn="ctr">
              <a:defRPr/>
            </a:pPr>
            <a:r>
              <a:rPr lang="fr-FR" sz="2000" dirty="0" smtClean="0"/>
              <a:t>école-collège </a:t>
            </a:r>
            <a:endParaRPr lang="fr-FR" sz="2000" dirty="0"/>
          </a:p>
        </p:txBody>
      </p:sp>
      <p:sp>
        <p:nvSpPr>
          <p:cNvPr id="7" name="Espace réservé du pied de page 6"/>
          <p:cNvSpPr>
            <a:spLocks noGrp="1"/>
          </p:cNvSpPr>
          <p:nvPr>
            <p:ph type="ftr" sz="quarter" idx="11"/>
          </p:nvPr>
        </p:nvSpPr>
        <p:spPr/>
        <p:txBody>
          <a:bodyPr/>
          <a:lstStyle/>
          <a:p>
            <a:r>
              <a:rPr lang="fr-FR" smtClean="0"/>
              <a:t>Programmes EPS 2015</a:t>
            </a:r>
            <a:endParaRPr lang="fr-FR"/>
          </a:p>
        </p:txBody>
      </p:sp>
      <p:pic>
        <p:nvPicPr>
          <p:cNvPr id="6" name="Image 5" descr="07_2014_corse-2"/>
          <p:cNvPicPr/>
          <p:nvPr/>
        </p:nvPicPr>
        <p:blipFill>
          <a:blip r:embed="rId3" cstate="print"/>
          <a:srcRect/>
          <a:stretch>
            <a:fillRect/>
          </a:stretch>
        </p:blipFill>
        <p:spPr bwMode="auto">
          <a:xfrm>
            <a:off x="0" y="0"/>
            <a:ext cx="483304" cy="505079"/>
          </a:xfrm>
          <a:prstGeom prst="rect">
            <a:avLst/>
          </a:prstGeom>
          <a:noFill/>
          <a:ln w="9525">
            <a:noFill/>
            <a:miter lim="800000"/>
            <a:headEnd/>
            <a:tailEnd/>
          </a:ln>
        </p:spPr>
      </p:pic>
      <p:sp>
        <p:nvSpPr>
          <p:cNvPr id="8" name="ZoneTexte 7"/>
          <p:cNvSpPr txBox="1"/>
          <p:nvPr/>
        </p:nvSpPr>
        <p:spPr>
          <a:xfrm>
            <a:off x="3563888" y="1763524"/>
            <a:ext cx="2016224" cy="70788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000" dirty="0" smtClean="0"/>
              <a:t>Des programmes « </a:t>
            </a:r>
            <a:r>
              <a:rPr lang="fr-FR" sz="2000" b="1" dirty="0" err="1" smtClean="0"/>
              <a:t>soclés</a:t>
            </a:r>
            <a:r>
              <a:rPr lang="fr-FR" sz="2000" dirty="0" smtClean="0"/>
              <a:t> » </a:t>
            </a:r>
          </a:p>
        </p:txBody>
      </p:sp>
      <p:sp>
        <p:nvSpPr>
          <p:cNvPr id="9" name="ZoneTexte 8"/>
          <p:cNvSpPr txBox="1"/>
          <p:nvPr/>
        </p:nvSpPr>
        <p:spPr>
          <a:xfrm>
            <a:off x="971600" y="4077072"/>
            <a:ext cx="1944216"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000" dirty="0" smtClean="0"/>
              <a:t>Des programmes de </a:t>
            </a:r>
            <a:r>
              <a:rPr lang="fr-FR" sz="2000" b="1" dirty="0" smtClean="0"/>
              <a:t>cycles</a:t>
            </a:r>
            <a:endParaRPr lang="fr-FR" sz="2000" dirty="0"/>
          </a:p>
        </p:txBody>
      </p:sp>
      <p:sp>
        <p:nvSpPr>
          <p:cNvPr id="10" name="Rectangle 9"/>
          <p:cNvSpPr/>
          <p:nvPr/>
        </p:nvSpPr>
        <p:spPr>
          <a:xfrm>
            <a:off x="2627784" y="2411596"/>
            <a:ext cx="4464496" cy="369332"/>
          </a:xfrm>
          <a:prstGeom prst="rect">
            <a:avLst/>
          </a:prstGeom>
        </p:spPr>
        <p:txBody>
          <a:bodyPr wrap="square">
            <a:spAutoFit/>
          </a:bodyPr>
          <a:lstStyle/>
          <a:p>
            <a:r>
              <a:rPr lang="fr-FR" b="1" dirty="0" smtClean="0"/>
              <a:t>conçus pour permettre l’acquisition du S4C</a:t>
            </a:r>
            <a:endParaRPr lang="fr-FR" dirty="0"/>
          </a:p>
        </p:txBody>
      </p:sp>
      <p:sp>
        <p:nvSpPr>
          <p:cNvPr id="11" name="Rectangle 10"/>
          <p:cNvSpPr/>
          <p:nvPr/>
        </p:nvSpPr>
        <p:spPr>
          <a:xfrm>
            <a:off x="323528" y="4748951"/>
            <a:ext cx="3672408" cy="1200329"/>
          </a:xfrm>
          <a:prstGeom prst="rect">
            <a:avLst/>
          </a:prstGeom>
        </p:spPr>
        <p:txBody>
          <a:bodyPr wrap="square">
            <a:spAutoFit/>
          </a:bodyPr>
          <a:lstStyle/>
          <a:p>
            <a:r>
              <a:rPr lang="fr-FR" dirty="0" smtClean="0"/>
              <a:t>Plus de marge et d’autonomie pour les enseignants : il revient aux équipes de </a:t>
            </a:r>
            <a:r>
              <a:rPr lang="fr-FR" b="1" dirty="0" smtClean="0"/>
              <a:t>choisir les progressions sur les 3 années de chaque cycle</a:t>
            </a:r>
            <a:endParaRPr lang="fr-FR" dirty="0"/>
          </a:p>
        </p:txBody>
      </p:sp>
      <p:sp>
        <p:nvSpPr>
          <p:cNvPr id="12" name="Rectangle 11"/>
          <p:cNvSpPr/>
          <p:nvPr/>
        </p:nvSpPr>
        <p:spPr>
          <a:xfrm>
            <a:off x="5580112" y="4593902"/>
            <a:ext cx="3168352" cy="923330"/>
          </a:xfrm>
          <a:prstGeom prst="rect">
            <a:avLst/>
          </a:prstGeom>
        </p:spPr>
        <p:txBody>
          <a:bodyPr wrap="square">
            <a:spAutoFit/>
          </a:bodyPr>
          <a:lstStyle/>
          <a:p>
            <a:r>
              <a:rPr lang="fr-FR" dirty="0" smtClean="0"/>
              <a:t>Une attention particulière pour les </a:t>
            </a:r>
            <a:r>
              <a:rPr lang="fr-FR" b="1" dirty="0" smtClean="0"/>
              <a:t>progressions</a:t>
            </a:r>
            <a:r>
              <a:rPr lang="fr-FR" dirty="0" smtClean="0"/>
              <a:t> des programmes </a:t>
            </a:r>
            <a:endParaRPr lang="fr-FR" dirty="0"/>
          </a:p>
        </p:txBody>
      </p:sp>
      <p:pic>
        <p:nvPicPr>
          <p:cNvPr id="14" name="Picture 5"/>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419872" y="2892184"/>
            <a:ext cx="2300880" cy="16889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9767018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836712"/>
            <a:ext cx="8280920" cy="5078313"/>
          </a:xfrm>
          <a:prstGeom prst="rect">
            <a:avLst/>
          </a:prstGeom>
        </p:spPr>
        <p:txBody>
          <a:bodyPr wrap="square">
            <a:spAutoFit/>
          </a:bodyPr>
          <a:lstStyle/>
          <a:p>
            <a:pPr algn="ctr"/>
            <a:r>
              <a:rPr lang="fr-FR" sz="2000" b="1" u="sng" dirty="0" smtClean="0"/>
              <a:t>TROIS VOLETS</a:t>
            </a:r>
            <a:endParaRPr lang="fr-FR" sz="2000" dirty="0" smtClean="0"/>
          </a:p>
          <a:p>
            <a:endParaRPr lang="fr-FR" sz="2000" dirty="0" smtClean="0"/>
          </a:p>
          <a:p>
            <a:pPr>
              <a:buFont typeface="Arial" pitchFamily="34" charset="0"/>
              <a:buChar char="•"/>
            </a:pPr>
            <a:r>
              <a:rPr lang="fr-FR" sz="2000" dirty="0" smtClean="0"/>
              <a:t> </a:t>
            </a:r>
            <a:r>
              <a:rPr lang="fr-FR" sz="2000" b="1" dirty="0" smtClean="0">
                <a:solidFill>
                  <a:srgbClr val="FF0000"/>
                </a:solidFill>
              </a:rPr>
              <a:t>VOLET 1</a:t>
            </a:r>
            <a:r>
              <a:rPr lang="fr-FR" sz="2000" dirty="0" smtClean="0"/>
              <a:t> : les </a:t>
            </a:r>
            <a:r>
              <a:rPr lang="fr-FR" sz="2800" b="1" u="sng" dirty="0" smtClean="0">
                <a:effectLst>
                  <a:outerShdw blurRad="38100" dist="38100" dir="2700000" algn="tl">
                    <a:srgbClr val="000000">
                      <a:alpha val="43137"/>
                    </a:srgbClr>
                  </a:outerShdw>
                </a:effectLst>
              </a:rPr>
              <a:t>objectifs</a:t>
            </a:r>
            <a:r>
              <a:rPr lang="fr-FR" sz="2400" dirty="0" smtClean="0"/>
              <a:t> </a:t>
            </a:r>
            <a:r>
              <a:rPr lang="fr-FR" sz="2000" dirty="0" smtClean="0"/>
              <a:t>du cycle </a:t>
            </a:r>
            <a:r>
              <a:rPr lang="fr-FR" dirty="0" smtClean="0"/>
              <a:t>(</a:t>
            </a:r>
            <a:r>
              <a:rPr lang="fr-FR" i="1" dirty="0" smtClean="0"/>
              <a:t>partie commune à tous les enseignements</a:t>
            </a:r>
            <a:r>
              <a:rPr lang="fr-FR" dirty="0" smtClean="0"/>
              <a:t>)</a:t>
            </a:r>
          </a:p>
          <a:p>
            <a:endParaRPr lang="fr-FR" sz="2000" dirty="0" smtClean="0"/>
          </a:p>
          <a:p>
            <a:pPr>
              <a:buFont typeface="Arial" pitchFamily="34" charset="0"/>
              <a:buChar char="•"/>
            </a:pPr>
            <a:r>
              <a:rPr lang="fr-FR" sz="2000" dirty="0" smtClean="0"/>
              <a:t> </a:t>
            </a:r>
            <a:r>
              <a:rPr lang="fr-FR" sz="2000" b="1" dirty="0" smtClean="0">
                <a:solidFill>
                  <a:srgbClr val="FF0000"/>
                </a:solidFill>
              </a:rPr>
              <a:t>VOLET 2</a:t>
            </a:r>
            <a:r>
              <a:rPr lang="fr-FR" sz="2000" dirty="0" smtClean="0"/>
              <a:t> : la </a:t>
            </a:r>
            <a:r>
              <a:rPr lang="fr-FR" sz="2800" b="1" u="sng" dirty="0" smtClean="0">
                <a:effectLst>
                  <a:outerShdw blurRad="38100" dist="38100" dir="2700000" algn="tl">
                    <a:srgbClr val="000000">
                      <a:alpha val="43137"/>
                    </a:srgbClr>
                  </a:outerShdw>
                </a:effectLst>
              </a:rPr>
              <a:t>contribution</a:t>
            </a:r>
            <a:r>
              <a:rPr lang="fr-FR" sz="2400" dirty="0" smtClean="0"/>
              <a:t> </a:t>
            </a:r>
            <a:r>
              <a:rPr lang="fr-FR" sz="2800" b="1" u="sng" dirty="0" smtClean="0">
                <a:effectLst>
                  <a:outerShdw blurRad="38100" dist="38100" dir="2700000" algn="tl">
                    <a:srgbClr val="000000">
                      <a:alpha val="43137"/>
                    </a:srgbClr>
                  </a:outerShdw>
                </a:effectLst>
              </a:rPr>
              <a:t>essentielle</a:t>
            </a:r>
            <a:r>
              <a:rPr lang="fr-FR" sz="2800" dirty="0" smtClean="0">
                <a:effectLst>
                  <a:outerShdw blurRad="38100" dist="38100" dir="2700000" algn="tl">
                    <a:srgbClr val="000000">
                      <a:alpha val="43137"/>
                    </a:srgbClr>
                  </a:outerShdw>
                </a:effectLst>
              </a:rPr>
              <a:t> </a:t>
            </a:r>
            <a:r>
              <a:rPr lang="fr-FR" sz="2000" dirty="0" smtClean="0"/>
              <a:t>de chaque enseignement </a:t>
            </a:r>
            <a:r>
              <a:rPr lang="fr-FR" sz="2000" u="sng" dirty="0" smtClean="0"/>
              <a:t>aux </a:t>
            </a:r>
            <a:r>
              <a:rPr lang="fr-FR" sz="2000" b="1" u="sng" dirty="0" smtClean="0"/>
              <a:t>cinq domaines </a:t>
            </a:r>
            <a:r>
              <a:rPr lang="fr-FR" sz="2000" u="sng" dirty="0" smtClean="0"/>
              <a:t>du socle</a:t>
            </a:r>
            <a:r>
              <a:rPr lang="fr-FR" sz="2000" dirty="0" smtClean="0"/>
              <a:t>,</a:t>
            </a:r>
          </a:p>
          <a:p>
            <a:endParaRPr lang="fr-FR" sz="2000" dirty="0" smtClean="0"/>
          </a:p>
          <a:p>
            <a:pPr>
              <a:buFont typeface="Arial" pitchFamily="34" charset="0"/>
              <a:buChar char="•"/>
            </a:pPr>
            <a:r>
              <a:rPr lang="fr-FR" sz="2000" dirty="0" smtClean="0"/>
              <a:t> </a:t>
            </a:r>
            <a:r>
              <a:rPr lang="fr-FR" sz="2000" b="1" dirty="0" smtClean="0">
                <a:solidFill>
                  <a:srgbClr val="FF0000"/>
                </a:solidFill>
              </a:rPr>
              <a:t>VOLET 3</a:t>
            </a:r>
            <a:r>
              <a:rPr lang="fr-FR" sz="2000" dirty="0" smtClean="0"/>
              <a:t> : les </a:t>
            </a:r>
            <a:r>
              <a:rPr lang="fr-FR" sz="2800" b="1" u="sng" dirty="0" smtClean="0">
                <a:effectLst>
                  <a:outerShdw blurRad="38100" dist="38100" dir="2700000" algn="tl">
                    <a:srgbClr val="000000">
                      <a:alpha val="43137"/>
                    </a:srgbClr>
                  </a:outerShdw>
                </a:effectLst>
              </a:rPr>
              <a:t>contenus</a:t>
            </a:r>
            <a:r>
              <a:rPr lang="fr-FR" sz="2400" dirty="0" smtClean="0"/>
              <a:t> </a:t>
            </a:r>
            <a:r>
              <a:rPr lang="fr-FR" sz="2000" dirty="0" smtClean="0"/>
              <a:t>par </a:t>
            </a:r>
            <a:r>
              <a:rPr lang="fr-FR" sz="2400" b="1" u="sng" dirty="0" smtClean="0"/>
              <a:t>enseignement</a:t>
            </a:r>
            <a:r>
              <a:rPr lang="fr-FR" sz="2400" dirty="0" smtClean="0"/>
              <a:t> </a:t>
            </a:r>
            <a:r>
              <a:rPr lang="fr-FR" sz="2000" dirty="0" smtClean="0"/>
              <a:t>:</a:t>
            </a:r>
          </a:p>
          <a:p>
            <a:pPr lvl="1">
              <a:buFont typeface="Arial" pitchFamily="34" charset="0"/>
              <a:buChar char="•"/>
            </a:pPr>
            <a:r>
              <a:rPr lang="fr-FR" sz="2000" dirty="0" smtClean="0"/>
              <a:t> </a:t>
            </a:r>
            <a:r>
              <a:rPr lang="fr-FR" sz="2000" b="1" u="sng" dirty="0" smtClean="0"/>
              <a:t>Compétences travaillées</a:t>
            </a:r>
            <a:r>
              <a:rPr lang="fr-FR" sz="2000" b="1" dirty="0" smtClean="0"/>
              <a:t>  </a:t>
            </a:r>
            <a:r>
              <a:rPr lang="fr-FR" sz="2000" dirty="0" smtClean="0"/>
              <a:t>/ 5 Domaines S4C</a:t>
            </a:r>
          </a:p>
          <a:p>
            <a:pPr lvl="1">
              <a:buFont typeface="Arial" pitchFamily="34" charset="0"/>
              <a:buChar char="•"/>
            </a:pPr>
            <a:r>
              <a:rPr lang="fr-FR" sz="2000" dirty="0" smtClean="0"/>
              <a:t> </a:t>
            </a:r>
            <a:r>
              <a:rPr lang="fr-FR" sz="2000" b="1" u="sng" dirty="0" smtClean="0"/>
              <a:t>Attendus</a:t>
            </a:r>
            <a:r>
              <a:rPr lang="fr-FR" sz="2000" u="sng" dirty="0" smtClean="0"/>
              <a:t> de fin de cycle</a:t>
            </a:r>
          </a:p>
          <a:p>
            <a:pPr lvl="1">
              <a:buFont typeface="Arial" pitchFamily="34" charset="0"/>
              <a:buChar char="•"/>
            </a:pPr>
            <a:r>
              <a:rPr lang="fr-FR" sz="2000" dirty="0" smtClean="0"/>
              <a:t> </a:t>
            </a:r>
            <a:r>
              <a:rPr lang="fr-FR" sz="2000" b="1" u="sng" dirty="0" smtClean="0"/>
              <a:t>Connaissances et compétences associées</a:t>
            </a:r>
            <a:r>
              <a:rPr lang="fr-FR" sz="2000" b="1" dirty="0" smtClean="0"/>
              <a:t> </a:t>
            </a:r>
            <a:endParaRPr lang="fr-FR" sz="2000" dirty="0" smtClean="0"/>
          </a:p>
          <a:p>
            <a:pPr lvl="1">
              <a:buFont typeface="Arial" pitchFamily="34" charset="0"/>
              <a:buChar char="•"/>
            </a:pPr>
            <a:r>
              <a:rPr lang="fr-FR" sz="2000" dirty="0" smtClean="0"/>
              <a:t> </a:t>
            </a:r>
            <a:r>
              <a:rPr lang="fr-FR" sz="2000" b="1" i="1" dirty="0" smtClean="0">
                <a:effectLst>
                  <a:outerShdw blurRad="38100" dist="38100" dir="2700000" algn="tl">
                    <a:srgbClr val="000000">
                      <a:alpha val="43137"/>
                    </a:srgbClr>
                  </a:outerShdw>
                </a:effectLst>
              </a:rPr>
              <a:t>Compétences travaillées (ou visées) pendant cycle (en EPS)</a:t>
            </a:r>
          </a:p>
          <a:p>
            <a:pPr lvl="1">
              <a:buFont typeface="Arial" pitchFamily="34" charset="0"/>
              <a:buChar char="•"/>
            </a:pPr>
            <a:r>
              <a:rPr lang="fr-FR" sz="2000" dirty="0" smtClean="0"/>
              <a:t> Des </a:t>
            </a:r>
            <a:r>
              <a:rPr lang="fr-FR" sz="2000" b="1" u="sng" dirty="0" smtClean="0"/>
              <a:t>exemples</a:t>
            </a:r>
            <a:r>
              <a:rPr lang="fr-FR" sz="2000" dirty="0" smtClean="0"/>
              <a:t> de situations, d’activités et de ressources pour l’élève</a:t>
            </a:r>
          </a:p>
          <a:p>
            <a:pPr lvl="1">
              <a:buFont typeface="Arial" pitchFamily="34" charset="0"/>
              <a:buChar char="•"/>
            </a:pPr>
            <a:r>
              <a:rPr lang="fr-FR" sz="2000" dirty="0" smtClean="0"/>
              <a:t> Des </a:t>
            </a:r>
            <a:r>
              <a:rPr lang="fr-FR" sz="2000" b="1" u="sng" dirty="0" smtClean="0"/>
              <a:t>repères de progressivité</a:t>
            </a:r>
          </a:p>
          <a:p>
            <a:pPr lvl="1">
              <a:buFont typeface="Arial" pitchFamily="34" charset="0"/>
              <a:buChar char="•"/>
            </a:pPr>
            <a:r>
              <a:rPr lang="fr-FR" sz="2000" b="1" u="sng" dirty="0" smtClean="0"/>
              <a:t> </a:t>
            </a:r>
            <a:r>
              <a:rPr lang="fr-FR" sz="2000" dirty="0" smtClean="0"/>
              <a:t>Des </a:t>
            </a:r>
            <a:r>
              <a:rPr lang="fr-FR" sz="2000" b="1" u="sng" dirty="0" smtClean="0"/>
              <a:t>croisements</a:t>
            </a:r>
            <a:r>
              <a:rPr lang="fr-FR" sz="2000" dirty="0" smtClean="0"/>
              <a:t> entre enseignements (Cycle 4 : EPI)</a:t>
            </a:r>
          </a:p>
        </p:txBody>
      </p:sp>
      <p:sp>
        <p:nvSpPr>
          <p:cNvPr id="4" name="Titre 1"/>
          <p:cNvSpPr txBox="1">
            <a:spLocks/>
          </p:cNvSpPr>
          <p:nvPr/>
        </p:nvSpPr>
        <p:spPr>
          <a:xfrm>
            <a:off x="530225" y="-27384"/>
            <a:ext cx="8218488" cy="1225550"/>
          </a:xfrm>
          <a:prstGeom prst="rect">
            <a:avLst/>
          </a:prstGeom>
        </p:spPr>
        <p:txBody>
          <a:bodyPr anchor="ctr">
            <a:normAutofit fontScale="97500"/>
          </a:bodyPr>
          <a:lstStyle/>
          <a:p>
            <a:pPr lvl="0" algn="ctr">
              <a:spcBef>
                <a:spcPct val="0"/>
              </a:spcBef>
              <a:defRPr/>
            </a:pPr>
            <a:r>
              <a:rPr lang="fr-FR" sz="4000" dirty="0" smtClean="0"/>
              <a:t>Le collège 2016 – Les programmes</a:t>
            </a:r>
            <a:endParaRPr kumimoji="0" lang="fr-FR"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Espace réservé du pied de page 5"/>
          <p:cNvSpPr>
            <a:spLocks noGrp="1"/>
          </p:cNvSpPr>
          <p:nvPr>
            <p:ph type="ftr" sz="quarter" idx="11"/>
          </p:nvPr>
        </p:nvSpPr>
        <p:spPr/>
        <p:txBody>
          <a:bodyPr/>
          <a:lstStyle/>
          <a:p>
            <a:r>
              <a:rPr lang="fr-FR" smtClean="0"/>
              <a:t>Programmes EPS 2015</a:t>
            </a:r>
            <a:endParaRPr lang="fr-FR"/>
          </a:p>
        </p:txBody>
      </p:sp>
      <p:sp>
        <p:nvSpPr>
          <p:cNvPr id="7" name="Accolade ouvrante 6"/>
          <p:cNvSpPr/>
          <p:nvPr/>
        </p:nvSpPr>
        <p:spPr>
          <a:xfrm>
            <a:off x="899592" y="4365104"/>
            <a:ext cx="216024" cy="504056"/>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8" name="Image 7" descr="07_2014_corse-2"/>
          <p:cNvPicPr/>
          <p:nvPr/>
        </p:nvPicPr>
        <p:blipFill>
          <a:blip r:embed="rId3"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checkerboard(across)">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checkerboard(across)">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checkerboard(across)">
                                      <p:cBhvr>
                                        <p:cTn id="17" dur="500"/>
                                        <p:tgtEl>
                                          <p:spTgt spid="2">
                                            <p:txEl>
                                              <p:pRg st="6" end="6"/>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checkerboard(across)">
                                      <p:cBhvr>
                                        <p:cTn id="20" dur="500"/>
                                        <p:tgtEl>
                                          <p:spTgt spid="2">
                                            <p:txEl>
                                              <p:pRg st="7" end="7"/>
                                            </p:txEl>
                                          </p:spTgt>
                                        </p:tgtEl>
                                      </p:cBhvr>
                                    </p:animEffect>
                                  </p:childTnLst>
                                </p:cTn>
                              </p:par>
                              <p:par>
                                <p:cTn id="21" presetID="5" presetClass="entr" presetSubtype="1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checkerboard(across)">
                                      <p:cBhvr>
                                        <p:cTn id="23" dur="500"/>
                                        <p:tgtEl>
                                          <p:spTgt spid="2">
                                            <p:txEl>
                                              <p:pRg st="8" end="8"/>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2">
                                            <p:txEl>
                                              <p:pRg st="9" end="9"/>
                                            </p:txEl>
                                          </p:spTgt>
                                        </p:tgtEl>
                                        <p:attrNameLst>
                                          <p:attrName>style.visibility</p:attrName>
                                        </p:attrNameLst>
                                      </p:cBhvr>
                                      <p:to>
                                        <p:strVal val="visible"/>
                                      </p:to>
                                    </p:set>
                                    <p:animEffect transition="in" filter="checkerboard(across)">
                                      <p:cBhvr>
                                        <p:cTn id="26" dur="500"/>
                                        <p:tgtEl>
                                          <p:spTgt spid="2">
                                            <p:txEl>
                                              <p:pRg st="9" end="9"/>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Effect transition="in" filter="checkerboard(across)">
                                      <p:cBhvr>
                                        <p:cTn id="29" dur="500"/>
                                        <p:tgtEl>
                                          <p:spTgt spid="2">
                                            <p:txEl>
                                              <p:pRg st="10" end="10"/>
                                            </p:txEl>
                                          </p:spTgt>
                                        </p:tgtEl>
                                      </p:cBhvr>
                                    </p:animEffect>
                                  </p:childTnLst>
                                </p:cTn>
                              </p:par>
                              <p:par>
                                <p:cTn id="30" presetID="5" presetClass="entr" presetSubtype="10" fill="hold" nodeType="withEffect">
                                  <p:stCondLst>
                                    <p:cond delay="0"/>
                                  </p:stCondLst>
                                  <p:childTnLst>
                                    <p:set>
                                      <p:cBhvr>
                                        <p:cTn id="31" dur="1" fill="hold">
                                          <p:stCondLst>
                                            <p:cond delay="0"/>
                                          </p:stCondLst>
                                        </p:cTn>
                                        <p:tgtEl>
                                          <p:spTgt spid="2">
                                            <p:txEl>
                                              <p:pRg st="11" end="11"/>
                                            </p:txEl>
                                          </p:spTgt>
                                        </p:tgtEl>
                                        <p:attrNameLst>
                                          <p:attrName>style.visibility</p:attrName>
                                        </p:attrNameLst>
                                      </p:cBhvr>
                                      <p:to>
                                        <p:strVal val="visible"/>
                                      </p:to>
                                    </p:set>
                                    <p:animEffect transition="in" filter="checkerboard(across)">
                                      <p:cBhvr>
                                        <p:cTn id="32" dur="500"/>
                                        <p:tgtEl>
                                          <p:spTgt spid="2">
                                            <p:txEl>
                                              <p:pRg st="11" end="11"/>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2">
                                            <p:txEl>
                                              <p:pRg st="12" end="12"/>
                                            </p:txEl>
                                          </p:spTgt>
                                        </p:tgtEl>
                                        <p:attrNameLst>
                                          <p:attrName>style.visibility</p:attrName>
                                        </p:attrNameLst>
                                      </p:cBhvr>
                                      <p:to>
                                        <p:strVal val="visible"/>
                                      </p:to>
                                    </p:set>
                                    <p:animEffect transition="in" filter="checkerboard(across)">
                                      <p:cBhvr>
                                        <p:cTn id="35" dur="500"/>
                                        <p:tgtEl>
                                          <p:spTgt spid="2">
                                            <p:txEl>
                                              <p:pRg st="12" end="12"/>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2">
                                            <p:txEl>
                                              <p:pRg st="13" end="13"/>
                                            </p:txEl>
                                          </p:spTgt>
                                        </p:tgtEl>
                                        <p:attrNameLst>
                                          <p:attrName>style.visibility</p:attrName>
                                        </p:attrNameLst>
                                      </p:cBhvr>
                                      <p:to>
                                        <p:strVal val="visible"/>
                                      </p:to>
                                    </p:set>
                                    <p:animEffect transition="in" filter="checkerboard(across)">
                                      <p:cBhvr>
                                        <p:cTn id="38" dur="500"/>
                                        <p:tgtEl>
                                          <p:spTgt spid="2">
                                            <p:txEl>
                                              <p:pRg st="13" end="13"/>
                                            </p:txEl>
                                          </p:spTgt>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heckerboard(across)">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normAutofit/>
          </a:bodyPr>
          <a:lstStyle/>
          <a:p>
            <a:r>
              <a:rPr lang="fr-FR" sz="3200" dirty="0" smtClean="0">
                <a:latin typeface="Calibri" pitchFamily="34" charset="0"/>
                <a:cs typeface="Calibri" pitchFamily="34" charset="0"/>
              </a:rPr>
              <a:t>Volet 1</a:t>
            </a:r>
            <a:br>
              <a:rPr lang="fr-FR" sz="3200" dirty="0" smtClean="0">
                <a:latin typeface="Calibri" pitchFamily="34" charset="0"/>
                <a:cs typeface="Calibri" pitchFamily="34" charset="0"/>
              </a:rPr>
            </a:br>
            <a:r>
              <a:rPr lang="fr-FR" sz="3200" dirty="0" smtClean="0">
                <a:latin typeface="Calibri" pitchFamily="34" charset="0"/>
                <a:cs typeface="Calibri" pitchFamily="34" charset="0"/>
              </a:rPr>
              <a:t>Les objectifs et spécificités du cycle</a:t>
            </a:r>
            <a:endParaRPr lang="fr-FR" sz="3200"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sp>
        <p:nvSpPr>
          <p:cNvPr id="5" name="Rectangle 3"/>
          <p:cNvSpPr txBox="1">
            <a:spLocks noChangeArrowheads="1"/>
          </p:cNvSpPr>
          <p:nvPr/>
        </p:nvSpPr>
        <p:spPr>
          <a:xfrm>
            <a:off x="200025" y="1268413"/>
            <a:ext cx="4227959" cy="518477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342900" marR="0" lvl="0" indent="-342900" algn="ctr" defTabSz="914400" rtl="0" eaLnBrk="1" fontAlgn="auto" latinLnBrk="0" hangingPunct="1">
              <a:lnSpc>
                <a:spcPct val="90000"/>
              </a:lnSpc>
              <a:spcBef>
                <a:spcPct val="20000"/>
              </a:spcBef>
              <a:spcAft>
                <a:spcPts val="0"/>
              </a:spcAft>
              <a:buClrTx/>
              <a:buSzTx/>
              <a:buFont typeface="Wingdings" pitchFamily="2" charset="2"/>
              <a:buNone/>
              <a:tabLst/>
              <a:defRPr/>
            </a:pPr>
            <a:r>
              <a:rPr kumimoji="0" lang="fr-FR" b="1" i="0" u="sng"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Cycle 3 - Consolidation</a:t>
            </a: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L’éducation physique et sportive occupe une place originale où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le corps, la motricité, l’action et l’engagement de soi sont au cœur  des apprentissages</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et assure une contribution essentielle à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l’éducation à la santé</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Par la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confrontation à des problèmes moteurs variés </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et la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rencontre avec les autres</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dans différents jeux et activités physiques et sportives, les élèves poursuivent au cycle 3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l’exploration de leurs possibilités motrices et renforcent leurs premières compétences</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t>
            </a:r>
          </a:p>
          <a:p>
            <a:pPr marL="342900" marR="0" lvl="0" indent="-342900" algn="l" defTabSz="914400" rtl="0" eaLnBrk="1" fontAlgn="auto" latinLnBrk="0" hangingPunct="1">
              <a:lnSpc>
                <a:spcPct val="90000"/>
              </a:lnSpc>
              <a:spcBef>
                <a:spcPct val="20000"/>
              </a:spcBef>
              <a:spcAft>
                <a:spcPts val="0"/>
              </a:spcAft>
              <a:buClrTx/>
              <a:buSzTx/>
              <a:tabLst/>
              <a:defRPr/>
            </a:pPr>
            <a:endPar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342900" marR="0" lvl="0" indent="-342900" algn="just"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Le cycle 3 développe et structure ainsi la capacité des élèves à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situer ce qu’ils expérimentent et à se situer par rapport aux productions des artistes</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Il garantit l’acquisition d’une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culture commune, physique, sportive, artistique </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contribuant, avec les autres enseignements, à la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formation du citoyen</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p:txBody>
      </p:sp>
      <p:sp>
        <p:nvSpPr>
          <p:cNvPr id="6" name="Rectangle 4"/>
          <p:cNvSpPr txBox="1">
            <a:spLocks noChangeArrowheads="1"/>
          </p:cNvSpPr>
          <p:nvPr/>
        </p:nvSpPr>
        <p:spPr>
          <a:xfrm>
            <a:off x="4716016" y="1268760"/>
            <a:ext cx="4104456" cy="5184775"/>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b="1" i="0" u="sng"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Cycle 4 - Approfondissements</a:t>
            </a: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Lors des trois ans de collège du cycle 4, les élèves qui sont aussi des adolescentes et des adolescents en pleine évolution physique et psychique, vivent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un nouveau rapport à eux-mêmes, en particulier à leur corps, et de nouvelles relations avec les autres.</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Les activités physiques et sportives, l’engagement dans la création d’évènements culturels favorisent un développement harmonieux de ces jeunes, dans le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plaisir de la pratique</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et permettent l’acquisition de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nouveaux pouvoirs d’agir sur soi, sur les autres, sur le monde</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a:t>
            </a:r>
          </a:p>
          <a:p>
            <a:pPr marL="342900" marR="0" lvl="0" indent="-342900" algn="l" defTabSz="914400" rtl="0" eaLnBrk="1" fontAlgn="auto" latinLnBrk="0" hangingPunct="1">
              <a:lnSpc>
                <a:spcPct val="80000"/>
              </a:lnSpc>
              <a:spcBef>
                <a:spcPct val="20000"/>
              </a:spcBef>
              <a:spcAft>
                <a:spcPts val="0"/>
              </a:spcAft>
              <a:buClrTx/>
              <a:buSzTx/>
              <a:tabLst/>
              <a:defRPr/>
            </a:pP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t>
            </a: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La vie au sein de l’établissement et son prolongement en dehors de celui-ci est l’occasion de développer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l’esprit de responsabilité et d’engagement </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de chacun et celui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d’entreprendre et de coopérer avec les autres</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p:txBody>
      </p:sp>
      <p:sp>
        <p:nvSpPr>
          <p:cNvPr id="7" name="Bulle ronde 6"/>
          <p:cNvSpPr/>
          <p:nvPr/>
        </p:nvSpPr>
        <p:spPr>
          <a:xfrm>
            <a:off x="7380312" y="44624"/>
            <a:ext cx="1584176" cy="720080"/>
          </a:xfrm>
          <a:prstGeom prst="wedgeEllipseCallout">
            <a:avLst>
              <a:gd name="adj1" fmla="val -44090"/>
              <a:gd name="adj2" fmla="val 83302"/>
            </a:avLst>
          </a:prstGeom>
          <a:ln w="38100">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t>Zoom </a:t>
            </a:r>
          </a:p>
          <a:p>
            <a:pPr algn="ctr"/>
            <a:r>
              <a:rPr lang="fr-FR" b="1" dirty="0" smtClean="0"/>
              <a:t>/ EPS</a:t>
            </a:r>
            <a:endParaRPr lang="fr-FR" b="1" dirty="0"/>
          </a:p>
        </p:txBody>
      </p:sp>
      <p:pic>
        <p:nvPicPr>
          <p:cNvPr id="8" name="Image 7"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ox(i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ox(in)">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heckerboard(across)">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checkerboard(across)">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latin typeface="Calibri" pitchFamily="34" charset="0"/>
                <a:cs typeface="Calibri" pitchFamily="34" charset="0"/>
              </a:rPr>
              <a:t>Volet 2</a:t>
            </a:r>
            <a:br>
              <a:rPr lang="fr-FR" sz="3200" dirty="0" smtClean="0">
                <a:latin typeface="Calibri" pitchFamily="34" charset="0"/>
                <a:cs typeface="Calibri" pitchFamily="34" charset="0"/>
              </a:rPr>
            </a:br>
            <a:r>
              <a:rPr lang="fr-FR" sz="3200" dirty="0" smtClean="0">
                <a:latin typeface="Calibri" pitchFamily="34" charset="0"/>
                <a:cs typeface="Calibri" pitchFamily="34" charset="0"/>
              </a:rPr>
              <a:t>Contributions essentielles des différents enseignements au socle commun </a:t>
            </a:r>
            <a:endParaRPr lang="fr-FR" sz="3200"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sp>
        <p:nvSpPr>
          <p:cNvPr id="5" name="Rectangle 3"/>
          <p:cNvSpPr txBox="1">
            <a:spLocks noChangeArrowheads="1"/>
          </p:cNvSpPr>
          <p:nvPr/>
        </p:nvSpPr>
        <p:spPr>
          <a:xfrm>
            <a:off x="395536" y="1700213"/>
            <a:ext cx="4135437" cy="4321175"/>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600" b="1" i="0" u="sng"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Cycle 3</a:t>
            </a: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600" b="1" i="0" u="sng"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D1</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 L’éducation physique et sportive apprend aux élèves à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s’exprimer en utilisant des codes non verbaux, gestuels et corporels originaux</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Ils communiquent aux autres des sentiments ou des émotions par la réalisation d’actions gymniques ou acrobatiques, de représentations à visée expressive, artistique, esthétique. Ils en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justifient les choix et les intentions</a:t>
            </a:r>
          </a:p>
          <a:p>
            <a:pPr marL="342900" marR="0" lvl="0" indent="-342900" algn="l" defTabSz="914400" rtl="0" eaLnBrk="1" fontAlgn="auto" latinLnBrk="0" hangingPunct="1">
              <a:lnSpc>
                <a:spcPct val="80000"/>
              </a:lnSpc>
              <a:spcBef>
                <a:spcPct val="20000"/>
              </a:spcBef>
              <a:spcAft>
                <a:spcPts val="0"/>
              </a:spcAft>
              <a:buClrTx/>
              <a:buSzTx/>
              <a:tabLst/>
              <a:defRPr/>
            </a:pPr>
            <a:endParaRPr lang="fr-FR" sz="1600" dirty="0" smtClean="0">
              <a:latin typeface="Calibri" pitchFamily="34" charset="0"/>
              <a:cs typeface="Calibri" pitchFamily="34" charset="0"/>
            </a:endParaRPr>
          </a:p>
          <a:p>
            <a:pPr marL="342900" marR="0" lvl="0" indent="-342900" algn="l" defTabSz="914400" rtl="0" eaLnBrk="1" fontAlgn="auto" latinLnBrk="0" hangingPunct="1">
              <a:lnSpc>
                <a:spcPct val="80000"/>
              </a:lnSpc>
              <a:spcBef>
                <a:spcPct val="20000"/>
              </a:spcBef>
              <a:spcAft>
                <a:spcPts val="0"/>
              </a:spcAft>
              <a:buClrTx/>
              <a:buSzTx/>
              <a:tabLst/>
              <a:defRPr/>
            </a:pPr>
            <a:endPar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600" b="1" i="0" u="sng"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D4</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 En éducation physique et sportive, par la pratique physique, les élèves s’approprient des principes de santé, d’hygiène de vie, de préparation à l’effort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principes physiologiques</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et comprennent les phénomènes qui régissent le mouvement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principes bio mécaniques</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p:txBody>
      </p:sp>
      <p:sp>
        <p:nvSpPr>
          <p:cNvPr id="6" name="Rectangle 4"/>
          <p:cNvSpPr txBox="1">
            <a:spLocks noChangeArrowheads="1"/>
          </p:cNvSpPr>
          <p:nvPr/>
        </p:nvSpPr>
        <p:spPr>
          <a:xfrm>
            <a:off x="4678611" y="1700212"/>
            <a:ext cx="4135437" cy="4321075"/>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p>
            <a:pPr marL="342900" marR="0" lvl="0" indent="-342900" algn="ctr" defTabSz="914400" rtl="0" eaLnBrk="1" fontAlgn="auto" latinLnBrk="0" hangingPunct="1">
              <a:lnSpc>
                <a:spcPct val="80000"/>
              </a:lnSpc>
              <a:spcBef>
                <a:spcPct val="20000"/>
              </a:spcBef>
              <a:spcAft>
                <a:spcPts val="0"/>
              </a:spcAft>
              <a:buClrTx/>
              <a:buSzTx/>
              <a:buFont typeface="Wingdings" pitchFamily="2" charset="2"/>
              <a:buNone/>
              <a:tabLst/>
              <a:defRPr/>
            </a:pPr>
            <a:r>
              <a:rPr kumimoji="0" lang="fr-FR" sz="1600" b="1" i="0" u="sng"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Cycle 4</a:t>
            </a: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600" b="1" i="0" u="sng"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D1</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 L’éducation physique et sportive apprend à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élaborer des systèmes de communication dans et par l’action</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à se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doter de langages communs </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pour pouvoir mettre en œuvre des techniques efficaces, prendre des décisions, comprendre l’activité des autres dans le contexte de prestations sportives ou artistiques, individuelles ou collectives.</a:t>
            </a:r>
          </a:p>
          <a:p>
            <a:pPr marL="342900" marR="0" lvl="0" indent="-342900" algn="l" defTabSz="914400" rtl="0" eaLnBrk="1" fontAlgn="auto" latinLnBrk="0" hangingPunct="1">
              <a:lnSpc>
                <a:spcPct val="80000"/>
              </a:lnSpc>
              <a:spcBef>
                <a:spcPct val="20000"/>
              </a:spcBef>
              <a:spcAft>
                <a:spcPts val="0"/>
              </a:spcAft>
              <a:buClrTx/>
              <a:buSzTx/>
              <a:tabLst/>
              <a:defRPr/>
            </a:pPr>
            <a:endParaRPr lang="fr-FR" sz="1600" dirty="0" smtClean="0">
              <a:latin typeface="Calibri" pitchFamily="34" charset="0"/>
              <a:cs typeface="Calibri" pitchFamily="34" charset="0"/>
            </a:endParaRPr>
          </a:p>
          <a:p>
            <a:pPr marL="342900" marR="0" lvl="0" indent="-342900" algn="l" defTabSz="914400" rtl="0" eaLnBrk="1" fontAlgn="auto" latinLnBrk="0" hangingPunct="1">
              <a:lnSpc>
                <a:spcPct val="80000"/>
              </a:lnSpc>
              <a:spcBef>
                <a:spcPct val="20000"/>
              </a:spcBef>
              <a:spcAft>
                <a:spcPts val="0"/>
              </a:spcAft>
              <a:buClrTx/>
              <a:buSzTx/>
              <a:tabLst/>
              <a:defRPr/>
            </a:pPr>
            <a:endPar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342900" marR="0" lvl="0" indent="-342900" algn="just"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fr-FR" sz="1600" b="1" i="0" u="sng"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D4</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 L’éducation physique et sportive aide à </a:t>
            </a:r>
            <a:r>
              <a:rPr kumimoji="0" lang="fr-FR" sz="16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comprendre les phénomènes qui régissent le mouvement et l’effort, à identifier l’effet des émotions et de l’effort sur la pensée et l’habileté gestuelle</a:t>
            </a:r>
            <a:r>
              <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L’éducation physique et sportive contribue à la construction des principes de santé par la pratique physique. 			</a:t>
            </a:r>
          </a:p>
          <a:p>
            <a:pPr marL="342900" marR="0" lvl="0" indent="-342900" algn="l" defTabSz="914400" rtl="0" eaLnBrk="1" fontAlgn="auto" latinLnBrk="0" hangingPunct="1">
              <a:lnSpc>
                <a:spcPct val="80000"/>
              </a:lnSpc>
              <a:spcBef>
                <a:spcPct val="20000"/>
              </a:spcBef>
              <a:spcAft>
                <a:spcPts val="0"/>
              </a:spcAft>
              <a:buClrTx/>
              <a:buSzTx/>
              <a:buFont typeface="Arial" pitchFamily="34" charset="0"/>
              <a:buChar char="•"/>
              <a:tabLst/>
              <a:defRPr/>
            </a:pPr>
            <a:endParaRPr kumimoji="0" lang="fr-FR"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p:txBody>
      </p:sp>
      <p:sp>
        <p:nvSpPr>
          <p:cNvPr id="7" name="ZoneTexte 6"/>
          <p:cNvSpPr txBox="1"/>
          <p:nvPr/>
        </p:nvSpPr>
        <p:spPr>
          <a:xfrm>
            <a:off x="2483768" y="5733256"/>
            <a:ext cx="3960440"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400" b="1" dirty="0" smtClean="0"/>
              <a:t>Les systèmes naturels et les systèmes techniques</a:t>
            </a:r>
            <a:endParaRPr lang="fr-FR" sz="1400" b="1" dirty="0"/>
          </a:p>
        </p:txBody>
      </p:sp>
      <p:sp>
        <p:nvSpPr>
          <p:cNvPr id="8" name="ZoneTexte 7"/>
          <p:cNvSpPr txBox="1"/>
          <p:nvPr/>
        </p:nvSpPr>
        <p:spPr>
          <a:xfrm>
            <a:off x="2915816" y="1609055"/>
            <a:ext cx="3312368"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1400" b="1" dirty="0" smtClean="0"/>
              <a:t>Les langages pour penser et communiquer</a:t>
            </a:r>
            <a:endParaRPr lang="fr-FR" sz="1400" b="1" dirty="0"/>
          </a:p>
        </p:txBody>
      </p:sp>
      <p:sp>
        <p:nvSpPr>
          <p:cNvPr id="9" name="Bulle ronde 8"/>
          <p:cNvSpPr/>
          <p:nvPr/>
        </p:nvSpPr>
        <p:spPr>
          <a:xfrm>
            <a:off x="7559824" y="0"/>
            <a:ext cx="1584176" cy="720080"/>
          </a:xfrm>
          <a:prstGeom prst="wedgeEllipseCallout">
            <a:avLst>
              <a:gd name="adj1" fmla="val -62182"/>
              <a:gd name="adj2" fmla="val 45396"/>
            </a:avLst>
          </a:prstGeom>
          <a:ln w="38100">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t>Zoom </a:t>
            </a:r>
          </a:p>
          <a:p>
            <a:pPr algn="ctr"/>
            <a:r>
              <a:rPr lang="fr-FR" b="1" dirty="0" smtClean="0"/>
              <a:t>/ EPS</a:t>
            </a:r>
            <a:endParaRPr lang="fr-FR" b="1" dirty="0"/>
          </a:p>
        </p:txBody>
      </p:sp>
      <p:pic>
        <p:nvPicPr>
          <p:cNvPr id="10" name="Image 9"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ox(in)">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idx="4294967295"/>
          </p:nvPr>
        </p:nvSpPr>
        <p:spPr/>
        <p:txBody>
          <a:bodyPr>
            <a:noAutofit/>
          </a:bodyPr>
          <a:lstStyle/>
          <a:p>
            <a:r>
              <a:rPr lang="fr-FR" sz="3200" dirty="0" smtClean="0">
                <a:latin typeface="Calibri" pitchFamily="34" charset="0"/>
                <a:cs typeface="Calibri" pitchFamily="34" charset="0"/>
              </a:rPr>
              <a:t>Volet 3 - Les programmes </a:t>
            </a:r>
            <a:r>
              <a:rPr lang="fr-FR" sz="3200" b="1" dirty="0" smtClean="0">
                <a:latin typeface="Calibri" pitchFamily="34" charset="0"/>
                <a:cs typeface="Calibri" pitchFamily="34" charset="0"/>
              </a:rPr>
              <a:t>d’enseignements</a:t>
            </a:r>
            <a:r>
              <a:rPr lang="fr-FR" sz="3200" dirty="0" smtClean="0">
                <a:latin typeface="Calibri" pitchFamily="34" charset="0"/>
                <a:cs typeface="Calibri" pitchFamily="34" charset="0"/>
              </a:rPr>
              <a:t/>
            </a:r>
            <a:br>
              <a:rPr lang="fr-FR" sz="3200" dirty="0" smtClean="0">
                <a:latin typeface="Calibri" pitchFamily="34" charset="0"/>
                <a:cs typeface="Calibri" pitchFamily="34" charset="0"/>
              </a:rPr>
            </a:br>
            <a:r>
              <a:rPr lang="fr-FR" sz="3200" dirty="0" smtClean="0">
                <a:latin typeface="Calibri" pitchFamily="34" charset="0"/>
                <a:cs typeface="Calibri" pitchFamily="34" charset="0"/>
              </a:rPr>
              <a:t>=&gt; Opérationnalisation en EPS</a:t>
            </a:r>
          </a:p>
        </p:txBody>
      </p:sp>
      <p:sp>
        <p:nvSpPr>
          <p:cNvPr id="103426" name="Rectangle 3"/>
          <p:cNvSpPr>
            <a:spLocks noGrp="1" noChangeArrowheads="1"/>
          </p:cNvSpPr>
          <p:nvPr>
            <p:ph type="body" idx="4294967295"/>
          </p:nvPr>
        </p:nvSpPr>
        <p:spPr>
          <a:xfrm>
            <a:off x="374848" y="1672208"/>
            <a:ext cx="8229600" cy="4421088"/>
          </a:xfrm>
        </p:spPr>
        <p:style>
          <a:lnRef idx="2">
            <a:schemeClr val="accent2"/>
          </a:lnRef>
          <a:fillRef idx="1">
            <a:schemeClr val="lt1"/>
          </a:fillRef>
          <a:effectRef idx="0">
            <a:schemeClr val="accent2"/>
          </a:effectRef>
          <a:fontRef idx="minor">
            <a:schemeClr val="dk1"/>
          </a:fontRef>
        </p:style>
        <p:txBody>
          <a:bodyPr>
            <a:normAutofit lnSpcReduction="10000"/>
          </a:bodyPr>
          <a:lstStyle/>
          <a:p>
            <a:pPr lvl="1">
              <a:buFont typeface="Wingdings" pitchFamily="2" charset="2"/>
              <a:buNone/>
            </a:pPr>
            <a:r>
              <a:rPr lang="fr-FR" sz="2400" dirty="0" smtClean="0">
                <a:solidFill>
                  <a:schemeClr val="tx1"/>
                </a:solidFill>
                <a:latin typeface="Calibri" pitchFamily="34" charset="0"/>
                <a:cs typeface="Calibri" pitchFamily="34" charset="0"/>
              </a:rPr>
              <a:t>Il comporte :</a:t>
            </a:r>
          </a:p>
          <a:p>
            <a:pPr lvl="1">
              <a:buFont typeface="Wingdings" pitchFamily="2" charset="2"/>
              <a:buNone/>
            </a:pPr>
            <a:r>
              <a:rPr lang="fr-FR" sz="2400" dirty="0" smtClean="0">
                <a:solidFill>
                  <a:schemeClr val="tx1"/>
                </a:solidFill>
                <a:latin typeface="Calibri" pitchFamily="34" charset="0"/>
                <a:cs typeface="Calibri" pitchFamily="34" charset="0"/>
              </a:rPr>
              <a:t>- un </a:t>
            </a:r>
            <a:r>
              <a:rPr lang="fr-FR" sz="2400" b="1" dirty="0" smtClean="0">
                <a:solidFill>
                  <a:schemeClr val="tx1"/>
                </a:solidFill>
                <a:latin typeface="Calibri" pitchFamily="34" charset="0"/>
                <a:cs typeface="Calibri" pitchFamily="34" charset="0"/>
              </a:rPr>
              <a:t>préambule </a:t>
            </a:r>
            <a:r>
              <a:rPr lang="fr-FR" sz="2400" dirty="0" smtClean="0">
                <a:solidFill>
                  <a:schemeClr val="tx1"/>
                </a:solidFill>
                <a:latin typeface="Calibri" pitchFamily="34" charset="0"/>
                <a:cs typeface="Calibri" pitchFamily="34" charset="0"/>
              </a:rPr>
              <a:t>commun et spécifique</a:t>
            </a:r>
          </a:p>
          <a:p>
            <a:pPr lvl="1">
              <a:buFont typeface="Wingdings" pitchFamily="2" charset="2"/>
              <a:buNone/>
            </a:pPr>
            <a:r>
              <a:rPr lang="fr-FR" sz="2400" dirty="0" smtClean="0">
                <a:solidFill>
                  <a:schemeClr val="tx1"/>
                </a:solidFill>
                <a:latin typeface="Calibri" pitchFamily="34" charset="0"/>
                <a:cs typeface="Calibri" pitchFamily="34" charset="0"/>
              </a:rPr>
              <a:t>- les </a:t>
            </a:r>
            <a:r>
              <a:rPr lang="fr-FR" sz="2400" b="1" dirty="0" smtClean="0">
                <a:solidFill>
                  <a:schemeClr val="tx1"/>
                </a:solidFill>
                <a:latin typeface="Calibri" pitchFamily="34" charset="0"/>
                <a:cs typeface="Calibri" pitchFamily="34" charset="0"/>
              </a:rPr>
              <a:t>5 compétences travaillées / S4C </a:t>
            </a:r>
            <a:endParaRPr lang="fr-FR" sz="2400" dirty="0" smtClean="0">
              <a:solidFill>
                <a:schemeClr val="tx1"/>
              </a:solidFill>
              <a:latin typeface="Calibri" pitchFamily="34" charset="0"/>
              <a:cs typeface="Calibri" pitchFamily="34" charset="0"/>
            </a:endParaRPr>
          </a:p>
          <a:p>
            <a:pPr lvl="1">
              <a:buFont typeface="Wingdings" pitchFamily="2" charset="2"/>
              <a:buNone/>
            </a:pPr>
            <a:r>
              <a:rPr lang="fr-FR" sz="2400" dirty="0" smtClean="0">
                <a:solidFill>
                  <a:schemeClr val="tx1"/>
                </a:solidFill>
                <a:latin typeface="Calibri" pitchFamily="34" charset="0"/>
                <a:cs typeface="Calibri" pitchFamily="34" charset="0"/>
              </a:rPr>
              <a:t>- les </a:t>
            </a:r>
            <a:r>
              <a:rPr lang="fr-FR" sz="2400" b="1" dirty="0" smtClean="0">
                <a:solidFill>
                  <a:schemeClr val="tx1"/>
                </a:solidFill>
                <a:latin typeface="Calibri" pitchFamily="34" charset="0"/>
                <a:cs typeface="Calibri" pitchFamily="34" charset="0"/>
              </a:rPr>
              <a:t>attendus</a:t>
            </a:r>
            <a:r>
              <a:rPr lang="fr-FR" sz="2400" dirty="0" smtClean="0">
                <a:solidFill>
                  <a:schemeClr val="tx1"/>
                </a:solidFill>
                <a:latin typeface="Calibri" pitchFamily="34" charset="0"/>
                <a:cs typeface="Calibri" pitchFamily="34" charset="0"/>
              </a:rPr>
              <a:t> de fin de cycle </a:t>
            </a:r>
            <a:r>
              <a:rPr lang="fr-FR" sz="1800" dirty="0" smtClean="0">
                <a:solidFill>
                  <a:schemeClr val="tx1"/>
                </a:solidFill>
                <a:latin typeface="Calibri" pitchFamily="34" charset="0"/>
                <a:cs typeface="Calibri" pitchFamily="34" charset="0"/>
              </a:rPr>
              <a:t>(cycle 2 – cycle 3 – cycle 4)</a:t>
            </a:r>
            <a:endParaRPr lang="fr-FR" sz="2400" dirty="0" smtClean="0">
              <a:solidFill>
                <a:schemeClr val="tx1"/>
              </a:solidFill>
              <a:latin typeface="Calibri" pitchFamily="34" charset="0"/>
              <a:cs typeface="Calibri" pitchFamily="34" charset="0"/>
            </a:endParaRPr>
          </a:p>
          <a:p>
            <a:pPr lvl="1">
              <a:buFont typeface="Wingdings" pitchFamily="2" charset="2"/>
              <a:buNone/>
            </a:pPr>
            <a:r>
              <a:rPr lang="fr-FR" sz="2400" dirty="0" smtClean="0">
                <a:solidFill>
                  <a:schemeClr val="tx1"/>
                </a:solidFill>
                <a:latin typeface="Calibri" pitchFamily="34" charset="0"/>
                <a:cs typeface="Calibri" pitchFamily="34" charset="0"/>
              </a:rPr>
              <a:t>- Les </a:t>
            </a:r>
            <a:r>
              <a:rPr lang="fr-FR" sz="2400" b="1" i="1" dirty="0" smtClean="0">
                <a:effectLst>
                  <a:outerShdw blurRad="38100" dist="38100" dir="2700000" algn="tl">
                    <a:srgbClr val="000000">
                      <a:alpha val="43137"/>
                    </a:srgbClr>
                  </a:outerShdw>
                </a:effectLst>
              </a:rPr>
              <a:t>compétences travaillées (ou visées) pendant le cycle</a:t>
            </a:r>
            <a:endParaRPr lang="fr-FR" sz="2400" dirty="0" smtClean="0">
              <a:solidFill>
                <a:schemeClr val="tx1"/>
              </a:solidFill>
              <a:latin typeface="Calibri" pitchFamily="34" charset="0"/>
              <a:cs typeface="Calibri" pitchFamily="34" charset="0"/>
            </a:endParaRPr>
          </a:p>
          <a:p>
            <a:pPr lvl="1" algn="just">
              <a:buFont typeface="Wingdings" pitchFamily="2" charset="2"/>
              <a:buNone/>
            </a:pPr>
            <a:r>
              <a:rPr lang="fr-FR" sz="2400" dirty="0" smtClean="0">
                <a:solidFill>
                  <a:schemeClr val="tx1"/>
                </a:solidFill>
                <a:latin typeface="Calibri" pitchFamily="34" charset="0"/>
                <a:cs typeface="Calibri" pitchFamily="34" charset="0"/>
              </a:rPr>
              <a:t>- des </a:t>
            </a:r>
            <a:r>
              <a:rPr lang="fr-FR" sz="2400" b="1" dirty="0" smtClean="0">
                <a:solidFill>
                  <a:schemeClr val="tx1"/>
                </a:solidFill>
                <a:latin typeface="Calibri" pitchFamily="34" charset="0"/>
                <a:cs typeface="Calibri" pitchFamily="34" charset="0"/>
              </a:rPr>
              <a:t>exemples</a:t>
            </a:r>
            <a:r>
              <a:rPr lang="fr-FR" sz="2400" dirty="0" smtClean="0">
                <a:solidFill>
                  <a:schemeClr val="tx1"/>
                </a:solidFill>
                <a:latin typeface="Calibri" pitchFamily="34" charset="0"/>
                <a:cs typeface="Calibri" pitchFamily="34" charset="0"/>
              </a:rPr>
              <a:t> de situations, d’activités et de ressources pour l’élève</a:t>
            </a:r>
          </a:p>
          <a:p>
            <a:pPr lvl="1" algn="just">
              <a:buFont typeface="Wingdings" pitchFamily="2" charset="2"/>
              <a:buNone/>
            </a:pPr>
            <a:r>
              <a:rPr lang="fr-FR" sz="2400" dirty="0" smtClean="0">
                <a:solidFill>
                  <a:schemeClr val="tx1"/>
                </a:solidFill>
                <a:latin typeface="Calibri" pitchFamily="34" charset="0"/>
                <a:cs typeface="Calibri" pitchFamily="34" charset="0"/>
              </a:rPr>
              <a:t>- des </a:t>
            </a:r>
            <a:r>
              <a:rPr lang="fr-FR" sz="2400" b="1" dirty="0" smtClean="0">
                <a:solidFill>
                  <a:schemeClr val="tx1"/>
                </a:solidFill>
                <a:latin typeface="Calibri" pitchFamily="34" charset="0"/>
                <a:cs typeface="Calibri" pitchFamily="34" charset="0"/>
              </a:rPr>
              <a:t>repères de progressivité</a:t>
            </a:r>
            <a:r>
              <a:rPr lang="fr-FR" sz="2400" dirty="0" smtClean="0">
                <a:solidFill>
                  <a:schemeClr val="tx1"/>
                </a:solidFill>
                <a:latin typeface="Calibri" pitchFamily="34" charset="0"/>
                <a:cs typeface="Calibri" pitchFamily="34" charset="0"/>
              </a:rPr>
              <a:t>, permettant d’organiser l’enseignement durant les trois années du cycle (</a:t>
            </a:r>
            <a:r>
              <a:rPr lang="fr-FR" sz="24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Cycle 4 : responsabilité établissement </a:t>
            </a:r>
            <a:r>
              <a:rPr lang="fr-FR" sz="2400" dirty="0" smtClean="0">
                <a:solidFill>
                  <a:schemeClr val="tx1"/>
                </a:solidFill>
                <a:latin typeface="Calibri" pitchFamily="34" charset="0"/>
                <a:cs typeface="Calibri" pitchFamily="34" charset="0"/>
              </a:rPr>
              <a:t>)</a:t>
            </a:r>
          </a:p>
          <a:p>
            <a:pPr lvl="1" algn="just">
              <a:buFont typeface="Wingdings" pitchFamily="2" charset="2"/>
              <a:buNone/>
            </a:pPr>
            <a:r>
              <a:rPr lang="fr-FR" sz="2400" dirty="0" smtClean="0">
                <a:solidFill>
                  <a:schemeClr val="tx1"/>
                </a:solidFill>
                <a:latin typeface="Calibri" pitchFamily="34" charset="0"/>
                <a:cs typeface="Calibri" pitchFamily="34" charset="0"/>
              </a:rPr>
              <a:t>- Les </a:t>
            </a:r>
            <a:r>
              <a:rPr lang="fr-FR" sz="2400" b="1" dirty="0" smtClean="0">
                <a:solidFill>
                  <a:schemeClr val="tx1"/>
                </a:solidFill>
                <a:latin typeface="Calibri" pitchFamily="34" charset="0"/>
                <a:cs typeface="Calibri" pitchFamily="34" charset="0"/>
              </a:rPr>
              <a:t>croisements</a:t>
            </a:r>
            <a:r>
              <a:rPr lang="fr-FR" sz="2400" dirty="0" smtClean="0">
                <a:solidFill>
                  <a:schemeClr val="tx1"/>
                </a:solidFill>
                <a:latin typeface="Calibri" pitchFamily="34" charset="0"/>
                <a:cs typeface="Calibri" pitchFamily="34" charset="0"/>
              </a:rPr>
              <a:t> entre enseignements (</a:t>
            </a:r>
            <a:r>
              <a:rPr lang="fr-FR" sz="2400" i="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Cycle 4 : EPI</a:t>
            </a:r>
            <a:r>
              <a:rPr lang="fr-FR" sz="2400" dirty="0" smtClean="0">
                <a:solidFill>
                  <a:schemeClr val="tx1"/>
                </a:solidFill>
                <a:latin typeface="Calibri" pitchFamily="34" charset="0"/>
                <a:cs typeface="Calibri" pitchFamily="34" charset="0"/>
              </a:rPr>
              <a:t>)</a:t>
            </a:r>
          </a:p>
        </p:txBody>
      </p:sp>
      <p:sp>
        <p:nvSpPr>
          <p:cNvPr id="5" name="Espace réservé du pied de page 4"/>
          <p:cNvSpPr>
            <a:spLocks noGrp="1"/>
          </p:cNvSpPr>
          <p:nvPr>
            <p:ph type="ftr" sz="quarter" idx="11"/>
          </p:nvPr>
        </p:nvSpPr>
        <p:spPr/>
        <p:txBody>
          <a:bodyPr/>
          <a:lstStyle/>
          <a:p>
            <a:r>
              <a:rPr lang="fr-FR" smtClean="0"/>
              <a:t>Programmes EPS 2015</a:t>
            </a:r>
            <a:endParaRPr lang="fr-FR"/>
          </a:p>
        </p:txBody>
      </p:sp>
      <p:pic>
        <p:nvPicPr>
          <p:cNvPr id="6" name="Image 5"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8" name="ZoneTexte 7"/>
          <p:cNvSpPr txBox="1"/>
          <p:nvPr/>
        </p:nvSpPr>
        <p:spPr>
          <a:xfrm>
            <a:off x="6588224" y="1628800"/>
            <a:ext cx="2016224" cy="707886"/>
          </a:xfrm>
          <a:prstGeom prst="rect">
            <a:avLst/>
          </a:prstGeom>
          <a:ln w="28575"/>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fr-FR" sz="2000" b="1" dirty="0" smtClean="0"/>
              <a:t>3 entrées pour les compétences</a:t>
            </a:r>
            <a:endParaRPr lang="fr-FR" sz="2000" b="1" dirty="0"/>
          </a:p>
        </p:txBody>
      </p:sp>
      <p:cxnSp>
        <p:nvCxnSpPr>
          <p:cNvPr id="10" name="Connecteur droit avec flèche 9"/>
          <p:cNvCxnSpPr/>
          <p:nvPr/>
        </p:nvCxnSpPr>
        <p:spPr>
          <a:xfrm flipH="1">
            <a:off x="3347864" y="1772816"/>
            <a:ext cx="3240360" cy="72008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6228184" y="2420888"/>
            <a:ext cx="1512168" cy="144016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flipH="1">
            <a:off x="3203848" y="2348880"/>
            <a:ext cx="3816424" cy="1008112"/>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3426">
                                            <p:bg/>
                                          </p:spTgt>
                                        </p:tgtEl>
                                        <p:attrNameLst>
                                          <p:attrName>style.visibility</p:attrName>
                                        </p:attrNameLst>
                                      </p:cBhvr>
                                      <p:to>
                                        <p:strVal val="visible"/>
                                      </p:to>
                                    </p:set>
                                    <p:animEffect transition="in" filter="checkerboard(across)">
                                      <p:cBhvr>
                                        <p:cTn id="7" dur="500"/>
                                        <p:tgtEl>
                                          <p:spTgt spid="103426">
                                            <p:bg/>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3426">
                                            <p:txEl>
                                              <p:pRg st="0" end="0"/>
                                            </p:txEl>
                                          </p:spTgt>
                                        </p:tgtEl>
                                        <p:attrNameLst>
                                          <p:attrName>style.visibility</p:attrName>
                                        </p:attrNameLst>
                                      </p:cBhvr>
                                      <p:to>
                                        <p:strVal val="visible"/>
                                      </p:to>
                                    </p:set>
                                    <p:animEffect transition="in" filter="checkerboard(across)">
                                      <p:cBhvr>
                                        <p:cTn id="10" dur="500"/>
                                        <p:tgtEl>
                                          <p:spTgt spid="103426">
                                            <p:txEl>
                                              <p:pRg st="0" end="0"/>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3426">
                                            <p:txEl>
                                              <p:pRg st="1" end="1"/>
                                            </p:txEl>
                                          </p:spTgt>
                                        </p:tgtEl>
                                        <p:attrNameLst>
                                          <p:attrName>style.visibility</p:attrName>
                                        </p:attrNameLst>
                                      </p:cBhvr>
                                      <p:to>
                                        <p:strVal val="visible"/>
                                      </p:to>
                                    </p:set>
                                    <p:animEffect transition="in" filter="checkerboard(across)">
                                      <p:cBhvr>
                                        <p:cTn id="13" dur="500"/>
                                        <p:tgtEl>
                                          <p:spTgt spid="103426">
                                            <p:txEl>
                                              <p:pRg st="1" end="1"/>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3426">
                                            <p:txEl>
                                              <p:pRg st="2" end="2"/>
                                            </p:txEl>
                                          </p:spTgt>
                                        </p:tgtEl>
                                        <p:attrNameLst>
                                          <p:attrName>style.visibility</p:attrName>
                                        </p:attrNameLst>
                                      </p:cBhvr>
                                      <p:to>
                                        <p:strVal val="visible"/>
                                      </p:to>
                                    </p:set>
                                    <p:animEffect transition="in" filter="checkerboard(across)">
                                      <p:cBhvr>
                                        <p:cTn id="16" dur="500"/>
                                        <p:tgtEl>
                                          <p:spTgt spid="103426">
                                            <p:txEl>
                                              <p:pRg st="2" end="2"/>
                                            </p:txEl>
                                          </p:spTgt>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3426">
                                            <p:txEl>
                                              <p:pRg st="3" end="3"/>
                                            </p:txEl>
                                          </p:spTgt>
                                        </p:tgtEl>
                                        <p:attrNameLst>
                                          <p:attrName>style.visibility</p:attrName>
                                        </p:attrNameLst>
                                      </p:cBhvr>
                                      <p:to>
                                        <p:strVal val="visible"/>
                                      </p:to>
                                    </p:set>
                                    <p:animEffect transition="in" filter="checkerboard(across)">
                                      <p:cBhvr>
                                        <p:cTn id="19" dur="500"/>
                                        <p:tgtEl>
                                          <p:spTgt spid="103426">
                                            <p:txEl>
                                              <p:pRg st="3" end="3"/>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3426">
                                            <p:txEl>
                                              <p:pRg st="4" end="4"/>
                                            </p:txEl>
                                          </p:spTgt>
                                        </p:tgtEl>
                                        <p:attrNameLst>
                                          <p:attrName>style.visibility</p:attrName>
                                        </p:attrNameLst>
                                      </p:cBhvr>
                                      <p:to>
                                        <p:strVal val="visible"/>
                                      </p:to>
                                    </p:set>
                                    <p:animEffect transition="in" filter="checkerboard(across)">
                                      <p:cBhvr>
                                        <p:cTn id="22" dur="500"/>
                                        <p:tgtEl>
                                          <p:spTgt spid="103426">
                                            <p:txEl>
                                              <p:pRg st="4" end="4"/>
                                            </p:txEl>
                                          </p:spTgt>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03426">
                                            <p:txEl>
                                              <p:pRg st="5" end="5"/>
                                            </p:txEl>
                                          </p:spTgt>
                                        </p:tgtEl>
                                        <p:attrNameLst>
                                          <p:attrName>style.visibility</p:attrName>
                                        </p:attrNameLst>
                                      </p:cBhvr>
                                      <p:to>
                                        <p:strVal val="visible"/>
                                      </p:to>
                                    </p:set>
                                    <p:animEffect transition="in" filter="checkerboard(across)">
                                      <p:cBhvr>
                                        <p:cTn id="25" dur="500"/>
                                        <p:tgtEl>
                                          <p:spTgt spid="103426">
                                            <p:txEl>
                                              <p:pRg st="5" end="5"/>
                                            </p:txEl>
                                          </p:spTgt>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03426">
                                            <p:txEl>
                                              <p:pRg st="6" end="6"/>
                                            </p:txEl>
                                          </p:spTgt>
                                        </p:tgtEl>
                                        <p:attrNameLst>
                                          <p:attrName>style.visibility</p:attrName>
                                        </p:attrNameLst>
                                      </p:cBhvr>
                                      <p:to>
                                        <p:strVal val="visible"/>
                                      </p:to>
                                    </p:set>
                                    <p:animEffect transition="in" filter="checkerboard(across)">
                                      <p:cBhvr>
                                        <p:cTn id="28" dur="500"/>
                                        <p:tgtEl>
                                          <p:spTgt spid="103426">
                                            <p:txEl>
                                              <p:pRg st="6" end="6"/>
                                            </p:txEl>
                                          </p:spTgt>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03426">
                                            <p:txEl>
                                              <p:pRg st="7" end="7"/>
                                            </p:txEl>
                                          </p:spTgt>
                                        </p:tgtEl>
                                        <p:attrNameLst>
                                          <p:attrName>style.visibility</p:attrName>
                                        </p:attrNameLst>
                                      </p:cBhvr>
                                      <p:to>
                                        <p:strVal val="visible"/>
                                      </p:to>
                                    </p:set>
                                    <p:animEffect transition="in" filter="checkerboard(across)">
                                      <p:cBhvr>
                                        <p:cTn id="31" dur="500"/>
                                        <p:tgtEl>
                                          <p:spTgt spid="103426">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ox(in)">
                                      <p:cBhvr>
                                        <p:cTn id="36" dur="500"/>
                                        <p:tgtEl>
                                          <p:spTgt spid="10"/>
                                        </p:tgtEl>
                                      </p:cBhvr>
                                    </p:animEffect>
                                  </p:childTnLst>
                                </p:cTn>
                              </p:par>
                              <p:par>
                                <p:cTn id="37" presetID="4" presetClass="entr" presetSubtype="16"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ox(in)">
                                      <p:cBhvr>
                                        <p:cTn id="39" dur="500"/>
                                        <p:tgtEl>
                                          <p:spTgt spid="18"/>
                                        </p:tgtEl>
                                      </p:cBhvr>
                                    </p:animEffect>
                                  </p:childTnLst>
                                </p:cTn>
                              </p:par>
                              <p:par>
                                <p:cTn id="40" presetID="4"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ox(in)">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build="p"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idx="4294967295"/>
          </p:nvPr>
        </p:nvSpPr>
        <p:spPr/>
        <p:txBody>
          <a:bodyPr>
            <a:noAutofit/>
          </a:bodyPr>
          <a:lstStyle/>
          <a:p>
            <a:pPr algn="l"/>
            <a:r>
              <a:rPr lang="fr-FR" sz="3200" dirty="0" smtClean="0">
                <a:latin typeface="Calibri" pitchFamily="34" charset="0"/>
                <a:cs typeface="Calibri" pitchFamily="34" charset="0"/>
              </a:rPr>
              <a:t>Les programmes d’EPS</a:t>
            </a:r>
            <a:br>
              <a:rPr lang="fr-FR" sz="3200" dirty="0" smtClean="0">
                <a:latin typeface="Calibri" pitchFamily="34" charset="0"/>
                <a:cs typeface="Calibri" pitchFamily="34" charset="0"/>
              </a:rPr>
            </a:br>
            <a:r>
              <a:rPr lang="fr-FR" sz="3200" dirty="0" smtClean="0">
                <a:latin typeface="Calibri" pitchFamily="34" charset="0"/>
                <a:cs typeface="Calibri" pitchFamily="34" charset="0"/>
              </a:rPr>
              <a:t>	=&gt; Un </a:t>
            </a:r>
            <a:r>
              <a:rPr lang="fr-FR" sz="3200" u="sng" dirty="0" smtClean="0">
                <a:latin typeface="Calibri" pitchFamily="34" charset="0"/>
                <a:cs typeface="Calibri" pitchFamily="34" charset="0"/>
              </a:rPr>
              <a:t>préambule commun</a:t>
            </a:r>
            <a:r>
              <a:rPr lang="fr-FR" sz="3200" dirty="0" smtClean="0">
                <a:latin typeface="Calibri" pitchFamily="34" charset="0"/>
                <a:cs typeface="Calibri" pitchFamily="34" charset="0"/>
              </a:rPr>
              <a:t> aux 3 cycles</a:t>
            </a:r>
          </a:p>
        </p:txBody>
      </p:sp>
      <p:sp>
        <p:nvSpPr>
          <p:cNvPr id="104450" name="Rectangle 3"/>
          <p:cNvSpPr>
            <a:spLocks noGrp="1" noChangeArrowheads="1"/>
          </p:cNvSpPr>
          <p:nvPr>
            <p:ph type="body" idx="4294967295"/>
          </p:nvPr>
        </p:nvSpPr>
        <p:spPr>
          <a:xfrm>
            <a:off x="611560" y="2132856"/>
            <a:ext cx="7992888" cy="3888532"/>
          </a:xfrm>
        </p:spPr>
        <p:style>
          <a:lnRef idx="2">
            <a:schemeClr val="accent2"/>
          </a:lnRef>
          <a:fillRef idx="1">
            <a:schemeClr val="lt1"/>
          </a:fillRef>
          <a:effectRef idx="0">
            <a:schemeClr val="accent2"/>
          </a:effectRef>
          <a:fontRef idx="minor">
            <a:schemeClr val="dk1"/>
          </a:fontRef>
        </p:style>
        <p:txBody>
          <a:bodyPr>
            <a:noAutofit/>
          </a:bodyPr>
          <a:lstStyle/>
          <a:p>
            <a:pPr algn="just"/>
            <a:r>
              <a:rPr lang="fr-FR" sz="2400" b="1" u="sng" dirty="0" smtClean="0">
                <a:latin typeface="Calibri" pitchFamily="34" charset="0"/>
                <a:cs typeface="Calibri" pitchFamily="34" charset="0"/>
              </a:rPr>
              <a:t>Lisibilité</a:t>
            </a:r>
            <a:r>
              <a:rPr lang="fr-FR" sz="2400" dirty="0" smtClean="0">
                <a:latin typeface="Calibri" pitchFamily="34" charset="0"/>
                <a:cs typeface="Calibri" pitchFamily="34" charset="0"/>
              </a:rPr>
              <a:t> de la discipline </a:t>
            </a:r>
          </a:p>
          <a:p>
            <a:pPr algn="just"/>
            <a:r>
              <a:rPr lang="fr-FR" sz="2400" b="1" u="sng" dirty="0" smtClean="0">
                <a:latin typeface="Calibri" pitchFamily="34" charset="0"/>
                <a:cs typeface="Calibri" pitchFamily="34" charset="0"/>
              </a:rPr>
              <a:t>Objectifs</a:t>
            </a:r>
            <a:r>
              <a:rPr lang="fr-FR" sz="2400" dirty="0" smtClean="0">
                <a:latin typeface="Calibri" pitchFamily="34" charset="0"/>
                <a:cs typeface="Calibri" pitchFamily="34" charset="0"/>
              </a:rPr>
              <a:t> et </a:t>
            </a:r>
            <a:r>
              <a:rPr lang="fr-FR" sz="2400" b="1" u="sng" dirty="0" smtClean="0">
                <a:latin typeface="Calibri" pitchFamily="34" charset="0"/>
                <a:cs typeface="Calibri" pitchFamily="34" charset="0"/>
              </a:rPr>
              <a:t>Ambition</a:t>
            </a:r>
            <a:r>
              <a:rPr lang="fr-FR" sz="2400" dirty="0" smtClean="0">
                <a:latin typeface="Calibri" pitchFamily="34" charset="0"/>
                <a:cs typeface="Calibri" pitchFamily="34" charset="0"/>
              </a:rPr>
              <a:t> de la discipline, </a:t>
            </a:r>
          </a:p>
          <a:p>
            <a:pPr lvl="1" algn="just">
              <a:buFont typeface="Symbol"/>
              <a:buChar char="Þ"/>
            </a:pPr>
            <a:r>
              <a:rPr lang="fr-FR" sz="2000" dirty="0" smtClean="0">
                <a:latin typeface="Calibri" pitchFamily="34" charset="0"/>
                <a:cs typeface="Calibri" pitchFamily="34" charset="0"/>
              </a:rPr>
              <a:t>dans sa contribution à l’acquisition du S4C pour tous les élèves et à la refondation de l’Ecole de la République</a:t>
            </a:r>
          </a:p>
          <a:p>
            <a:pPr algn="just"/>
            <a:r>
              <a:rPr lang="fr-FR" sz="2400" b="1" u="sng" dirty="0" smtClean="0">
                <a:latin typeface="Calibri" pitchFamily="34" charset="0"/>
                <a:cs typeface="Calibri" pitchFamily="34" charset="0"/>
              </a:rPr>
              <a:t>Logique </a:t>
            </a:r>
            <a:r>
              <a:rPr lang="fr-FR" sz="2400" b="1" u="sng" dirty="0" err="1" smtClean="0">
                <a:latin typeface="Calibri" pitchFamily="34" charset="0"/>
                <a:cs typeface="Calibri" pitchFamily="34" charset="0"/>
              </a:rPr>
              <a:t>curriculaire</a:t>
            </a:r>
            <a:r>
              <a:rPr lang="fr-FR" sz="2400" b="1" u="sng" dirty="0" smtClean="0">
                <a:latin typeface="Calibri" pitchFamily="34" charset="0"/>
                <a:cs typeface="Calibri" pitchFamily="34" charset="0"/>
              </a:rPr>
              <a:t> sur 9 années</a:t>
            </a:r>
            <a:r>
              <a:rPr lang="fr-FR" sz="2400" b="1" dirty="0" smtClean="0">
                <a:latin typeface="Calibri" pitchFamily="34" charset="0"/>
                <a:cs typeface="Calibri" pitchFamily="34" charset="0"/>
              </a:rPr>
              <a:t> </a:t>
            </a:r>
            <a:r>
              <a:rPr lang="fr-FR" sz="2400" dirty="0" smtClean="0">
                <a:latin typeface="Calibri" pitchFamily="34" charset="0"/>
                <a:cs typeface="Calibri" pitchFamily="34" charset="0"/>
              </a:rPr>
              <a:t>(Cf. progression des attendus de fin de cycle) </a:t>
            </a:r>
          </a:p>
          <a:p>
            <a:pPr algn="just"/>
            <a:r>
              <a:rPr lang="fr-FR" sz="2400" dirty="0" smtClean="0">
                <a:latin typeface="Calibri" pitchFamily="34" charset="0"/>
                <a:cs typeface="Calibri" pitchFamily="34" charset="0"/>
              </a:rPr>
              <a:t>Conforte une </a:t>
            </a:r>
            <a:r>
              <a:rPr lang="fr-FR" sz="2400" b="1" dirty="0" smtClean="0">
                <a:latin typeface="Calibri" pitchFamily="34" charset="0"/>
                <a:cs typeface="Calibri" pitchFamily="34" charset="0"/>
              </a:rPr>
              <a:t>matrice disciplinaire</a:t>
            </a:r>
          </a:p>
          <a:p>
            <a:pPr algn="just"/>
            <a:r>
              <a:rPr lang="fr-FR" sz="2400" b="1" u="sng" dirty="0" smtClean="0">
                <a:latin typeface="Calibri" pitchFamily="34" charset="0"/>
                <a:cs typeface="Calibri" pitchFamily="34" charset="0"/>
              </a:rPr>
              <a:t>Déclinaison par cycles</a:t>
            </a:r>
            <a:r>
              <a:rPr lang="fr-FR" sz="2400" b="1" dirty="0" smtClean="0">
                <a:latin typeface="Calibri" pitchFamily="34" charset="0"/>
                <a:cs typeface="Calibri" pitchFamily="34" charset="0"/>
              </a:rPr>
              <a:t> </a:t>
            </a:r>
            <a:r>
              <a:rPr lang="fr-FR" sz="2400" dirty="0" smtClean="0">
                <a:latin typeface="Calibri" pitchFamily="34" charset="0"/>
                <a:cs typeface="Calibri" pitchFamily="34" charset="0"/>
              </a:rPr>
              <a:t>en fonction des </a:t>
            </a:r>
            <a:r>
              <a:rPr lang="fr-FR" sz="2400" b="1" u="sng" dirty="0" smtClean="0">
                <a:latin typeface="Calibri" pitchFamily="34" charset="0"/>
                <a:cs typeface="Calibri" pitchFamily="34" charset="0"/>
              </a:rPr>
              <a:t>caractéristiques</a:t>
            </a:r>
            <a:r>
              <a:rPr lang="fr-FR" sz="2400" dirty="0" smtClean="0">
                <a:latin typeface="Calibri" pitchFamily="34" charset="0"/>
                <a:cs typeface="Calibri" pitchFamily="34" charset="0"/>
              </a:rPr>
              <a:t> des élèves concernés</a:t>
            </a:r>
          </a:p>
        </p:txBody>
      </p:sp>
      <p:sp>
        <p:nvSpPr>
          <p:cNvPr id="5" name="Espace réservé du pied de page 4"/>
          <p:cNvSpPr>
            <a:spLocks noGrp="1"/>
          </p:cNvSpPr>
          <p:nvPr>
            <p:ph type="ftr" sz="quarter" idx="11"/>
          </p:nvPr>
        </p:nvSpPr>
        <p:spPr/>
        <p:txBody>
          <a:bodyPr/>
          <a:lstStyle/>
          <a:p>
            <a:r>
              <a:rPr lang="fr-FR" smtClean="0"/>
              <a:t>Programmes EPS 2015</a:t>
            </a:r>
            <a:endParaRPr lang="fr-FR"/>
          </a:p>
        </p:txBody>
      </p:sp>
      <p:pic>
        <p:nvPicPr>
          <p:cNvPr id="6" name="Image 5"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4450">
                                            <p:txEl>
                                              <p:pRg st="0" end="0"/>
                                            </p:txEl>
                                          </p:spTgt>
                                        </p:tgtEl>
                                        <p:attrNameLst>
                                          <p:attrName>style.visibility</p:attrName>
                                        </p:attrNameLst>
                                      </p:cBhvr>
                                      <p:to>
                                        <p:strVal val="visible"/>
                                      </p:to>
                                    </p:set>
                                    <p:animEffect transition="in" filter="checkerboard(across)">
                                      <p:cBhvr>
                                        <p:cTn id="7" dur="500"/>
                                        <p:tgtEl>
                                          <p:spTgt spid="1044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4450">
                                            <p:txEl>
                                              <p:pRg st="1" end="1"/>
                                            </p:txEl>
                                          </p:spTgt>
                                        </p:tgtEl>
                                        <p:attrNameLst>
                                          <p:attrName>style.visibility</p:attrName>
                                        </p:attrNameLst>
                                      </p:cBhvr>
                                      <p:to>
                                        <p:strVal val="visible"/>
                                      </p:to>
                                    </p:set>
                                    <p:animEffect transition="in" filter="checkerboard(across)">
                                      <p:cBhvr>
                                        <p:cTn id="12" dur="500"/>
                                        <p:tgtEl>
                                          <p:spTgt spid="104450">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104450">
                                            <p:txEl>
                                              <p:pRg st="2" end="2"/>
                                            </p:txEl>
                                          </p:spTgt>
                                        </p:tgtEl>
                                        <p:attrNameLst>
                                          <p:attrName>style.visibility</p:attrName>
                                        </p:attrNameLst>
                                      </p:cBhvr>
                                      <p:to>
                                        <p:strVal val="visible"/>
                                      </p:to>
                                    </p:set>
                                    <p:animEffect transition="in" filter="checkerboard(across)">
                                      <p:cBhvr>
                                        <p:cTn id="15" dur="500"/>
                                        <p:tgtEl>
                                          <p:spTgt spid="10445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04450">
                                            <p:txEl>
                                              <p:pRg st="3" end="3"/>
                                            </p:txEl>
                                          </p:spTgt>
                                        </p:tgtEl>
                                        <p:attrNameLst>
                                          <p:attrName>style.visibility</p:attrName>
                                        </p:attrNameLst>
                                      </p:cBhvr>
                                      <p:to>
                                        <p:strVal val="visible"/>
                                      </p:to>
                                    </p:set>
                                    <p:animEffect transition="in" filter="checkerboard(across)">
                                      <p:cBhvr>
                                        <p:cTn id="20" dur="500"/>
                                        <p:tgtEl>
                                          <p:spTgt spid="10445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04450">
                                            <p:txEl>
                                              <p:pRg st="4" end="4"/>
                                            </p:txEl>
                                          </p:spTgt>
                                        </p:tgtEl>
                                        <p:attrNameLst>
                                          <p:attrName>style.visibility</p:attrName>
                                        </p:attrNameLst>
                                      </p:cBhvr>
                                      <p:to>
                                        <p:strVal val="visible"/>
                                      </p:to>
                                    </p:set>
                                    <p:animEffect transition="in" filter="checkerboard(across)">
                                      <p:cBhvr>
                                        <p:cTn id="25" dur="500"/>
                                        <p:tgtEl>
                                          <p:spTgt spid="10445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4450">
                                            <p:txEl>
                                              <p:pRg st="5" end="5"/>
                                            </p:txEl>
                                          </p:spTgt>
                                        </p:tgtEl>
                                        <p:attrNameLst>
                                          <p:attrName>style.visibility</p:attrName>
                                        </p:attrNameLst>
                                      </p:cBhvr>
                                      <p:to>
                                        <p:strVal val="visible"/>
                                      </p:to>
                                    </p:set>
                                    <p:animEffect transition="in" filter="checkerboard(across)">
                                      <p:cBhvr>
                                        <p:cTn id="30" dur="500"/>
                                        <p:tgtEl>
                                          <p:spTgt spid="1044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1268760"/>
            <a:ext cx="8496944" cy="3024336"/>
          </a:xfrm>
        </p:spPr>
        <p:txBody>
          <a:bodyPr>
            <a:normAutofit/>
          </a:bodyPr>
          <a:lstStyle/>
          <a:p>
            <a:pPr algn="l"/>
            <a:r>
              <a:rPr lang="fr-FR" sz="2800" dirty="0" smtClean="0"/>
              <a:t>Mme Florence ROBINE (DGESCO)</a:t>
            </a:r>
            <a:br>
              <a:rPr lang="fr-FR" sz="2800" dirty="0" smtClean="0"/>
            </a:br>
            <a:r>
              <a:rPr lang="fr-FR" sz="2800" dirty="0" smtClean="0"/>
              <a:t/>
            </a:r>
            <a:br>
              <a:rPr lang="fr-FR" sz="2800" dirty="0" smtClean="0"/>
            </a:br>
            <a:r>
              <a:rPr lang="fr-FR" sz="2800" dirty="0" smtClean="0"/>
              <a:t>« Le travail enseignant est tout, sauf un travail solitaire. »</a:t>
            </a:r>
            <a:endParaRPr lang="fr-FR" sz="2800" dirty="0"/>
          </a:p>
        </p:txBody>
      </p:sp>
      <p:sp>
        <p:nvSpPr>
          <p:cNvPr id="5" name="Espace réservé du pied de page 4"/>
          <p:cNvSpPr>
            <a:spLocks noGrp="1"/>
          </p:cNvSpPr>
          <p:nvPr>
            <p:ph type="ftr" sz="quarter" idx="11"/>
          </p:nvPr>
        </p:nvSpPr>
        <p:spPr/>
        <p:txBody>
          <a:bodyPr/>
          <a:lstStyle/>
          <a:p>
            <a:r>
              <a:rPr lang="fr-FR" smtClean="0"/>
              <a:t>Programmes EPS 2015</a:t>
            </a:r>
            <a:endParaRPr lang="fr-FR" dirty="0"/>
          </a:p>
        </p:txBody>
      </p:sp>
      <p:pic>
        <p:nvPicPr>
          <p:cNvPr id="6" name="Image 5"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pic>
        <p:nvPicPr>
          <p:cNvPr id="7" name="Image 6" descr="images gr.jpg"/>
          <p:cNvPicPr>
            <a:picLocks noChangeAspect="1"/>
          </p:cNvPicPr>
          <p:nvPr/>
        </p:nvPicPr>
        <p:blipFill>
          <a:blip r:embed="rId3" cstate="print"/>
          <a:stretch>
            <a:fillRect/>
          </a:stretch>
        </p:blipFill>
        <p:spPr>
          <a:xfrm>
            <a:off x="2875832" y="4028742"/>
            <a:ext cx="3352352" cy="208198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idx="4294967295"/>
          </p:nvPr>
        </p:nvSpPr>
        <p:spPr/>
        <p:txBody>
          <a:bodyPr>
            <a:noAutofit/>
          </a:bodyPr>
          <a:lstStyle/>
          <a:p>
            <a:pPr algn="l"/>
            <a:r>
              <a:rPr lang="fr-FR" sz="3200" dirty="0" smtClean="0">
                <a:latin typeface="Calibri" pitchFamily="34" charset="0"/>
                <a:cs typeface="Calibri" pitchFamily="34" charset="0"/>
              </a:rPr>
              <a:t>Une </a:t>
            </a:r>
            <a:r>
              <a:rPr lang="fr-FR" sz="4000" u="sng" dirty="0" smtClean="0">
                <a:latin typeface="Calibri" pitchFamily="34" charset="0"/>
                <a:cs typeface="Calibri" pitchFamily="34" charset="0"/>
              </a:rPr>
              <a:t>finalité</a:t>
            </a:r>
            <a:r>
              <a:rPr lang="fr-FR" sz="4000" dirty="0" smtClean="0">
                <a:latin typeface="Calibri" pitchFamily="34" charset="0"/>
                <a:cs typeface="Calibri" pitchFamily="34" charset="0"/>
              </a:rPr>
              <a:t> </a:t>
            </a:r>
            <a:r>
              <a:rPr lang="fr-FR" sz="3200" dirty="0" smtClean="0">
                <a:latin typeface="Calibri" pitchFamily="34" charset="0"/>
                <a:cs typeface="Calibri" pitchFamily="34" charset="0"/>
              </a:rPr>
              <a:t>réaffirmée</a:t>
            </a:r>
            <a:br>
              <a:rPr lang="fr-FR" sz="3200" dirty="0" smtClean="0">
                <a:latin typeface="Calibri" pitchFamily="34" charset="0"/>
                <a:cs typeface="Calibri" pitchFamily="34" charset="0"/>
              </a:rPr>
            </a:br>
            <a:r>
              <a:rPr lang="fr-FR" sz="3200" dirty="0" smtClean="0">
                <a:latin typeface="Calibri" pitchFamily="34" charset="0"/>
                <a:cs typeface="Calibri" pitchFamily="34" charset="0"/>
              </a:rPr>
              <a:t> 	=&gt; une focale sur le « vivre ensemble »</a:t>
            </a:r>
          </a:p>
        </p:txBody>
      </p:sp>
      <p:sp>
        <p:nvSpPr>
          <p:cNvPr id="5" name="Espace réservé du pied de page 4"/>
          <p:cNvSpPr>
            <a:spLocks noGrp="1"/>
          </p:cNvSpPr>
          <p:nvPr>
            <p:ph type="ftr" sz="quarter" idx="11"/>
          </p:nvPr>
        </p:nvSpPr>
        <p:spPr/>
        <p:txBody>
          <a:bodyPr/>
          <a:lstStyle/>
          <a:p>
            <a:r>
              <a:rPr lang="fr-FR" smtClean="0"/>
              <a:t>Programmes EPS 2015</a:t>
            </a:r>
            <a:endParaRPr lang="fr-FR"/>
          </a:p>
        </p:txBody>
      </p:sp>
      <p:sp>
        <p:nvSpPr>
          <p:cNvPr id="6" name="Rectangle 5"/>
          <p:cNvSpPr/>
          <p:nvPr/>
        </p:nvSpPr>
        <p:spPr>
          <a:xfrm>
            <a:off x="539552" y="1701963"/>
            <a:ext cx="8136904" cy="424731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90000"/>
              </a:lnSpc>
              <a:defRPr/>
            </a:pPr>
            <a:r>
              <a:rPr lang="fr-FR" sz="2000" dirty="0" smtClean="0">
                <a:latin typeface="Calibri" pitchFamily="34" charset="0"/>
                <a:cs typeface="Calibri" pitchFamily="34" charset="0"/>
              </a:rPr>
              <a:t>L’EPS développe l’accès à </a:t>
            </a:r>
            <a:r>
              <a:rPr lang="fr-FR" sz="2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Calibri" pitchFamily="34" charset="0"/>
              </a:rPr>
              <a:t>un riche champ de pratiques</a:t>
            </a:r>
            <a:r>
              <a:rPr lang="fr-FR" sz="2000" dirty="0" smtClean="0">
                <a:latin typeface="Calibri" pitchFamily="34" charset="0"/>
                <a:cs typeface="Calibri" pitchFamily="34" charset="0"/>
              </a:rPr>
              <a:t>, à forte implication </a:t>
            </a:r>
            <a:r>
              <a:rPr lang="fr-FR" sz="2000" b="1" dirty="0" smtClean="0">
                <a:ln w="18000">
                  <a:solidFill>
                    <a:schemeClr val="accent2">
                      <a:satMod val="140000"/>
                    </a:schemeClr>
                  </a:solidFill>
                  <a:prstDash val="solid"/>
                  <a:miter lim="800000"/>
                </a:ln>
                <a:solidFill>
                  <a:sysClr val="windowText" lastClr="000000"/>
                </a:solidFill>
                <a:latin typeface="Calibri" pitchFamily="34" charset="0"/>
                <a:cs typeface="Calibri" pitchFamily="34" charset="0"/>
              </a:rPr>
              <a:t>culturelle et sociale</a:t>
            </a:r>
            <a:r>
              <a:rPr lang="fr-FR" sz="2000" dirty="0" smtClean="0">
                <a:latin typeface="Calibri" pitchFamily="34" charset="0"/>
                <a:cs typeface="Calibri" pitchFamily="34" charset="0"/>
              </a:rPr>
              <a:t>, importantes dans le développement de la vie personnelle et collective de l’individu. </a:t>
            </a:r>
          </a:p>
          <a:p>
            <a:pPr algn="just">
              <a:lnSpc>
                <a:spcPct val="90000"/>
              </a:lnSpc>
              <a:defRPr/>
            </a:pPr>
            <a:endPar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endParaRPr>
          </a:p>
          <a:p>
            <a:pPr algn="just">
              <a:lnSpc>
                <a:spcPct val="90000"/>
              </a:lnSpc>
              <a:defRPr/>
            </a:pPr>
            <a:r>
              <a:rPr lang="fr-FR" sz="2000" b="1" dirty="0" smtClean="0">
                <a:ln w="12700">
                  <a:solidFill>
                    <a:schemeClr val="tx2">
                      <a:satMod val="155000"/>
                    </a:schemeClr>
                  </a:solidFill>
                  <a:prstDash val="solid"/>
                </a:ln>
                <a:solidFill>
                  <a:sysClr val="windowText" lastClr="000000"/>
                </a:solidFill>
                <a:effectLst>
                  <a:outerShdw blurRad="41275" dist="20320" dir="1800000" algn="tl" rotWithShape="0">
                    <a:srgbClr val="000000">
                      <a:alpha val="40000"/>
                    </a:srgbClr>
                  </a:outerShdw>
                </a:effectLst>
                <a:latin typeface="Calibri" pitchFamily="34" charset="0"/>
                <a:cs typeface="Calibri" pitchFamily="34" charset="0"/>
              </a:rPr>
              <a:t>Tout au long de la scolarité, </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l’EPS a pour finalité de former un citoyen lucide, autonome, physiquement et socialement éduqué, </a:t>
            </a:r>
            <a:r>
              <a:rPr lang="fr-FR" sz="2000" b="1" u="sng"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dans le souci du vivre ensemble</a:t>
            </a:r>
            <a:r>
              <a:rPr lang="fr-FR" sz="2000" dirty="0" smtClean="0">
                <a:latin typeface="Calibri" pitchFamily="34" charset="0"/>
                <a:cs typeface="Calibri" pitchFamily="34" charset="0"/>
              </a:rPr>
              <a:t>. </a:t>
            </a:r>
          </a:p>
          <a:p>
            <a:pPr algn="just">
              <a:lnSpc>
                <a:spcPct val="90000"/>
              </a:lnSpc>
              <a:defRPr/>
            </a:pPr>
            <a:endParaRPr lang="fr-FR" sz="2000" dirty="0" smtClean="0">
              <a:latin typeface="Calibri" pitchFamily="34" charset="0"/>
              <a:cs typeface="Calibri" pitchFamily="34" charset="0"/>
            </a:endParaRPr>
          </a:p>
          <a:p>
            <a:pPr algn="just">
              <a:lnSpc>
                <a:spcPct val="90000"/>
              </a:lnSpc>
              <a:defRPr/>
            </a:pPr>
            <a:r>
              <a:rPr lang="fr-FR" sz="2000" dirty="0" smtClean="0">
                <a:latin typeface="Calibri" pitchFamily="34" charset="0"/>
                <a:cs typeface="Calibri" pitchFamily="34" charset="0"/>
              </a:rPr>
              <a:t>Elle amène les enfants et les adolescents à rechercher le</a:t>
            </a:r>
            <a:r>
              <a:rPr lang="fr-FR" sz="2000" b="1" dirty="0" smtClean="0">
                <a:latin typeface="Calibri" pitchFamily="34" charset="0"/>
                <a:cs typeface="Calibri" pitchFamily="34" charset="0"/>
              </a:rPr>
              <a:t> </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bien-être</a:t>
            </a:r>
            <a:r>
              <a:rPr lang="fr-FR" sz="2000" dirty="0" smtClean="0">
                <a:latin typeface="Calibri" pitchFamily="34" charset="0"/>
                <a:cs typeface="Calibri" pitchFamily="34" charset="0"/>
              </a:rPr>
              <a:t> et à se soucier de leur </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santé</a:t>
            </a:r>
            <a:r>
              <a:rPr lang="fr-FR" sz="2000" dirty="0" smtClean="0">
                <a:latin typeface="Calibri" pitchFamily="34" charset="0"/>
                <a:cs typeface="Calibri" pitchFamily="34" charset="0"/>
              </a:rPr>
              <a:t>. </a:t>
            </a:r>
          </a:p>
          <a:p>
            <a:pPr algn="just">
              <a:lnSpc>
                <a:spcPct val="90000"/>
              </a:lnSpc>
              <a:defRPr/>
            </a:pPr>
            <a:endParaRPr lang="fr-FR" sz="2000" dirty="0" smtClean="0">
              <a:latin typeface="Calibri" pitchFamily="34" charset="0"/>
              <a:cs typeface="Calibri" pitchFamily="34" charset="0"/>
            </a:endParaRPr>
          </a:p>
          <a:p>
            <a:pPr algn="just">
              <a:lnSpc>
                <a:spcPct val="90000"/>
              </a:lnSpc>
              <a:defRPr/>
            </a:pPr>
            <a:r>
              <a:rPr lang="fr-FR" sz="2000" dirty="0" smtClean="0">
                <a:latin typeface="Calibri" pitchFamily="34" charset="0"/>
                <a:cs typeface="Calibri" pitchFamily="34" charset="0"/>
              </a:rPr>
              <a:t>Elle assure </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l’inclusion</a:t>
            </a:r>
            <a:r>
              <a:rPr lang="fr-FR" sz="2000" dirty="0" smtClean="0">
                <a:latin typeface="Calibri" pitchFamily="34" charset="0"/>
                <a:cs typeface="Calibri" pitchFamily="34" charset="0"/>
              </a:rPr>
              <a:t>, dans la classe, des élèves à besoins éducatifs particuliers ou en situation de handicap. </a:t>
            </a:r>
          </a:p>
          <a:p>
            <a:pPr algn="just">
              <a:lnSpc>
                <a:spcPct val="90000"/>
              </a:lnSpc>
              <a:defRPr/>
            </a:pPr>
            <a:endParaRPr lang="fr-FR" sz="2000" dirty="0" smtClean="0">
              <a:latin typeface="Calibri" pitchFamily="34" charset="0"/>
              <a:cs typeface="Calibri" pitchFamily="34" charset="0"/>
            </a:endParaRPr>
          </a:p>
          <a:p>
            <a:pPr algn="just">
              <a:lnSpc>
                <a:spcPct val="90000"/>
              </a:lnSpc>
              <a:defRPr/>
            </a:pPr>
            <a:r>
              <a:rPr lang="fr-FR" sz="2000" dirty="0" smtClean="0">
                <a:latin typeface="Calibri" pitchFamily="34" charset="0"/>
                <a:cs typeface="Calibri" pitchFamily="34" charset="0"/>
              </a:rPr>
              <a:t>L’EPS initie au </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itchFamily="34" charset="0"/>
                <a:cs typeface="Calibri" pitchFamily="34" charset="0"/>
              </a:rPr>
              <a:t>plaisir </a:t>
            </a:r>
            <a:r>
              <a:rPr lang="fr-FR" sz="2000" dirty="0" smtClean="0">
                <a:latin typeface="Calibri" pitchFamily="34" charset="0"/>
                <a:cs typeface="Calibri" pitchFamily="34" charset="0"/>
              </a:rPr>
              <a:t>de la pratique sportive. </a:t>
            </a:r>
          </a:p>
        </p:txBody>
      </p:sp>
      <p:pic>
        <p:nvPicPr>
          <p:cNvPr id="7" name="Image 6"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8" name="ZoneTexte 7"/>
          <p:cNvSpPr txBox="1"/>
          <p:nvPr/>
        </p:nvSpPr>
        <p:spPr>
          <a:xfrm>
            <a:off x="6300192" y="5157192"/>
            <a:ext cx="2592288"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b="1" dirty="0" smtClean="0">
                <a:solidFill>
                  <a:schemeClr val="bg1"/>
                </a:solidFill>
              </a:rPr>
              <a:t>Pratiques pédagogiques</a:t>
            </a:r>
            <a:endParaRPr lang="fr-FR" b="1" dirty="0">
              <a:solidFill>
                <a:schemeClr val="bg1"/>
              </a:solidFill>
            </a:endParaRPr>
          </a:p>
        </p:txBody>
      </p:sp>
      <p:cxnSp>
        <p:nvCxnSpPr>
          <p:cNvPr id="10" name="Connecteur droit avec flèche 9"/>
          <p:cNvCxnSpPr/>
          <p:nvPr/>
        </p:nvCxnSpPr>
        <p:spPr>
          <a:xfrm flipH="1" flipV="1">
            <a:off x="6300192" y="4293096"/>
            <a:ext cx="648072" cy="864096"/>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flipH="1" flipV="1">
            <a:off x="4932040" y="5085184"/>
            <a:ext cx="1512168" cy="360040"/>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3419872" y="5517232"/>
            <a:ext cx="3456384" cy="72008"/>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checkerboard(across)">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 calcmode="lin" valueType="num">
                                      <p:cBhvr additive="base">
                                        <p:cTn id="17"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6">
                                            <p:txEl>
                                              <p:pRg st="8" end="8"/>
                                            </p:txEl>
                                          </p:spTgt>
                                        </p:tgtEl>
                                        <p:attrNameLst>
                                          <p:attrName>style.visibility</p:attrName>
                                        </p:attrNameLst>
                                      </p:cBhvr>
                                      <p:to>
                                        <p:strVal val="visible"/>
                                      </p:to>
                                    </p:set>
                                    <p:anim calcmode="lin" valueType="num">
                                      <p:cBhvr additive="base">
                                        <p:cTn id="29" dur="500" fill="hold"/>
                                        <p:tgtEl>
                                          <p:spTgt spid="6">
                                            <p:txEl>
                                              <p:pRg st="8" end="8"/>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par>
                                <p:cTn id="38" presetID="53"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Effect transition="in" filter="fade">
                                      <p:cBhvr>
                                        <p:cTn id="42" dur="500"/>
                                        <p:tgtEl>
                                          <p:spTgt spid="12"/>
                                        </p:tgtEl>
                                      </p:cBhvr>
                                    </p:animEffect>
                                  </p:childTnLst>
                                </p:cTn>
                              </p:par>
                              <p:par>
                                <p:cTn id="43" presetID="53" presetClass="entr" presetSubtype="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idx="4294967295"/>
          </p:nvPr>
        </p:nvSpPr>
        <p:spPr/>
        <p:txBody>
          <a:bodyPr>
            <a:noAutofit/>
          </a:bodyPr>
          <a:lstStyle/>
          <a:p>
            <a:pPr algn="l"/>
            <a:r>
              <a:rPr lang="fr-FR" sz="3200" dirty="0" smtClean="0">
                <a:latin typeface="Calibri" pitchFamily="34" charset="0"/>
                <a:cs typeface="Calibri" pitchFamily="34" charset="0"/>
              </a:rPr>
              <a:t>Des </a:t>
            </a:r>
            <a:r>
              <a:rPr lang="fr-FR" sz="4000" u="sng" dirty="0" smtClean="0">
                <a:latin typeface="Calibri" pitchFamily="34" charset="0"/>
                <a:cs typeface="Calibri" pitchFamily="34" charset="0"/>
              </a:rPr>
              <a:t>compétences générales</a:t>
            </a:r>
            <a:r>
              <a:rPr lang="fr-FR" sz="4000" dirty="0" smtClean="0">
                <a:latin typeface="Calibri" pitchFamily="34" charset="0"/>
                <a:cs typeface="Calibri" pitchFamily="34" charset="0"/>
              </a:rPr>
              <a:t> </a:t>
            </a:r>
            <a:r>
              <a:rPr lang="fr-FR" sz="3200" dirty="0" smtClean="0">
                <a:latin typeface="Calibri" pitchFamily="34" charset="0"/>
                <a:cs typeface="Calibri" pitchFamily="34" charset="0"/>
              </a:rPr>
              <a:t>« </a:t>
            </a:r>
            <a:r>
              <a:rPr lang="fr-FR" sz="3600" b="1" dirty="0" err="1" smtClean="0">
                <a:latin typeface="Calibri" pitchFamily="34" charset="0"/>
                <a:cs typeface="Calibri" pitchFamily="34" charset="0"/>
              </a:rPr>
              <a:t>soclées</a:t>
            </a:r>
            <a:r>
              <a:rPr lang="fr-FR" sz="3200" dirty="0" smtClean="0">
                <a:latin typeface="Calibri" pitchFamily="34" charset="0"/>
                <a:cs typeface="Calibri" pitchFamily="34" charset="0"/>
              </a:rPr>
              <a:t> »</a:t>
            </a:r>
            <a:br>
              <a:rPr lang="fr-FR" sz="3200" dirty="0" smtClean="0">
                <a:latin typeface="Calibri" pitchFamily="34" charset="0"/>
                <a:cs typeface="Calibri" pitchFamily="34" charset="0"/>
              </a:rPr>
            </a:br>
            <a:r>
              <a:rPr lang="fr-FR" sz="3200" dirty="0" smtClean="0">
                <a:latin typeface="Calibri" pitchFamily="34" charset="0"/>
                <a:cs typeface="Calibri" pitchFamily="34" charset="0"/>
              </a:rPr>
              <a:t>	=&gt; logique </a:t>
            </a:r>
            <a:r>
              <a:rPr lang="fr-FR" sz="3200" dirty="0" err="1" smtClean="0">
                <a:latin typeface="Calibri" pitchFamily="34" charset="0"/>
                <a:cs typeface="Calibri" pitchFamily="34" charset="0"/>
              </a:rPr>
              <a:t>curriculaire</a:t>
            </a:r>
            <a:r>
              <a:rPr lang="fr-FR" sz="3200" dirty="0" smtClean="0">
                <a:latin typeface="Calibri" pitchFamily="34" charset="0"/>
                <a:cs typeface="Calibri" pitchFamily="34" charset="0"/>
              </a:rPr>
              <a:t> (Cycles 2-3-4)</a:t>
            </a:r>
          </a:p>
        </p:txBody>
      </p:sp>
      <p:sp>
        <p:nvSpPr>
          <p:cNvPr id="5" name="Espace réservé du pied de page 4"/>
          <p:cNvSpPr>
            <a:spLocks noGrp="1"/>
          </p:cNvSpPr>
          <p:nvPr>
            <p:ph type="ftr" sz="quarter" idx="11"/>
          </p:nvPr>
        </p:nvSpPr>
        <p:spPr/>
        <p:txBody>
          <a:bodyPr/>
          <a:lstStyle/>
          <a:p>
            <a:r>
              <a:rPr lang="fr-FR" smtClean="0"/>
              <a:t>Programmes EPS 2015</a:t>
            </a:r>
            <a:endParaRPr lang="fr-FR"/>
          </a:p>
        </p:txBody>
      </p:sp>
      <p:sp>
        <p:nvSpPr>
          <p:cNvPr id="6" name="Rectangle 5"/>
          <p:cNvSpPr/>
          <p:nvPr/>
        </p:nvSpPr>
        <p:spPr>
          <a:xfrm>
            <a:off x="611560" y="1556792"/>
            <a:ext cx="7992888" cy="513371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90000"/>
              </a:lnSpc>
            </a:pPr>
            <a:r>
              <a:rPr lang="fr-FR" sz="2000" b="1" u="sng" dirty="0" smtClean="0">
                <a:latin typeface="Calibri" pitchFamily="34" charset="0"/>
                <a:cs typeface="Calibri" pitchFamily="34" charset="0"/>
              </a:rPr>
              <a:t>L’EPS répond aux enjeux de formation du socle commun</a:t>
            </a:r>
            <a:r>
              <a:rPr lang="fr-FR" sz="2000" dirty="0" smtClean="0">
                <a:latin typeface="Calibri" pitchFamily="34" charset="0"/>
                <a:cs typeface="Calibri" pitchFamily="34" charset="0"/>
              </a:rPr>
              <a:t> en permettant à </a:t>
            </a:r>
            <a:r>
              <a:rPr lang="fr-FR" sz="2000" b="1" dirty="0" smtClean="0">
                <a:latin typeface="Calibri" pitchFamily="34" charset="0"/>
                <a:cs typeface="Calibri" pitchFamily="34" charset="0"/>
              </a:rPr>
              <a:t>tous</a:t>
            </a:r>
            <a:r>
              <a:rPr lang="fr-FR" sz="2000" dirty="0" smtClean="0">
                <a:latin typeface="Calibri" pitchFamily="34" charset="0"/>
                <a:cs typeface="Calibri" pitchFamily="34" charset="0"/>
              </a:rPr>
              <a:t> les élèves, </a:t>
            </a:r>
            <a:r>
              <a:rPr lang="fr-FR" sz="2400" dirty="0" smtClean="0">
                <a:effectLst>
                  <a:outerShdw blurRad="38100" dist="38100" dir="2700000" algn="tl">
                    <a:srgbClr val="000000">
                      <a:alpha val="43137"/>
                    </a:srgbClr>
                  </a:outerShdw>
                </a:effectLst>
                <a:latin typeface="Calibri" pitchFamily="34" charset="0"/>
                <a:cs typeface="Calibri" pitchFamily="34" charset="0"/>
              </a:rPr>
              <a:t>filles et garçons </a:t>
            </a:r>
            <a:r>
              <a:rPr lang="fr-FR" sz="2400" b="1" dirty="0" smtClean="0">
                <a:solidFill>
                  <a:srgbClr val="FF0000"/>
                </a:solidFill>
                <a:latin typeface="Calibri" pitchFamily="34" charset="0"/>
                <a:cs typeface="Calibri" pitchFamily="34" charset="0"/>
              </a:rPr>
              <a:t>ensemble</a:t>
            </a:r>
            <a:r>
              <a:rPr lang="fr-FR" sz="2400" dirty="0" smtClean="0">
                <a:effectLst>
                  <a:outerShdw blurRad="38100" dist="38100" dir="2700000" algn="tl">
                    <a:srgbClr val="000000">
                      <a:alpha val="43137"/>
                    </a:srgbClr>
                  </a:outerShdw>
                </a:effectLst>
                <a:latin typeface="Calibri" pitchFamily="34" charset="0"/>
                <a:cs typeface="Calibri" pitchFamily="34" charset="0"/>
              </a:rPr>
              <a:t> et à égalité</a:t>
            </a:r>
            <a:r>
              <a:rPr lang="fr-FR" sz="2000" dirty="0" smtClean="0">
                <a:latin typeface="Calibri" pitchFamily="34" charset="0"/>
                <a:cs typeface="Calibri" pitchFamily="34" charset="0"/>
              </a:rPr>
              <a:t>, a fortiori </a:t>
            </a:r>
            <a:r>
              <a:rPr lang="fr-FR" sz="2400" b="1" dirty="0" smtClean="0">
                <a:effectLst>
                  <a:outerShdw blurRad="38100" dist="38100" dir="2700000" algn="tl">
                    <a:srgbClr val="000000">
                      <a:alpha val="43137"/>
                    </a:srgbClr>
                  </a:outerShdw>
                </a:effectLst>
                <a:latin typeface="Calibri" pitchFamily="34" charset="0"/>
                <a:cs typeface="Calibri" pitchFamily="34" charset="0"/>
              </a:rPr>
              <a:t>les </a:t>
            </a:r>
            <a:r>
              <a:rPr lang="fr-FR" sz="2400" b="1" dirty="0" smtClean="0">
                <a:solidFill>
                  <a:srgbClr val="0070C0"/>
                </a:solidFill>
                <a:effectLst>
                  <a:outerShdw blurRad="38100" dist="38100" dir="2700000" algn="tl">
                    <a:srgbClr val="000000">
                      <a:alpha val="43137"/>
                    </a:srgbClr>
                  </a:outerShdw>
                </a:effectLst>
                <a:latin typeface="Calibri" pitchFamily="34" charset="0"/>
                <a:cs typeface="Calibri" pitchFamily="34" charset="0"/>
              </a:rPr>
              <a:t>plus éloignés</a:t>
            </a:r>
            <a:r>
              <a:rPr lang="fr-FR" sz="2000" dirty="0" smtClean="0">
                <a:solidFill>
                  <a:srgbClr val="0070C0"/>
                </a:solidFill>
                <a:latin typeface="Calibri" pitchFamily="34" charset="0"/>
                <a:cs typeface="Calibri" pitchFamily="34" charset="0"/>
              </a:rPr>
              <a:t> </a:t>
            </a:r>
            <a:r>
              <a:rPr lang="fr-FR" sz="2000" dirty="0" smtClean="0">
                <a:latin typeface="Calibri" pitchFamily="34" charset="0"/>
                <a:cs typeface="Calibri" pitchFamily="34" charset="0"/>
              </a:rPr>
              <a:t>de la pratique physique et sportive, de </a:t>
            </a:r>
            <a:r>
              <a:rPr lang="fr-FR" sz="2000" b="1" dirty="0" smtClean="0">
                <a:latin typeface="Calibri" pitchFamily="34" charset="0"/>
                <a:cs typeface="Calibri" pitchFamily="34" charset="0"/>
              </a:rPr>
              <a:t>construire </a:t>
            </a:r>
            <a:r>
              <a:rPr lang="fr-FR" sz="2000" b="1" u="sng" dirty="0" smtClean="0">
                <a:latin typeface="Calibri" pitchFamily="34" charset="0"/>
                <a:cs typeface="Calibri" pitchFamily="34" charset="0"/>
              </a:rPr>
              <a:t>cinq compétences générales</a:t>
            </a:r>
            <a:r>
              <a:rPr lang="fr-FR" sz="2000" dirty="0" smtClean="0">
                <a:latin typeface="Calibri" pitchFamily="34" charset="0"/>
                <a:cs typeface="Calibri" pitchFamily="34" charset="0"/>
              </a:rPr>
              <a:t> : </a:t>
            </a:r>
          </a:p>
          <a:p>
            <a:pPr algn="just">
              <a:lnSpc>
                <a:spcPct val="90000"/>
              </a:lnSpc>
            </a:pPr>
            <a:endParaRPr lang="fr-FR" sz="2000" dirty="0" smtClean="0">
              <a:latin typeface="Calibri" pitchFamily="34" charset="0"/>
              <a:cs typeface="Calibri" pitchFamily="34" charset="0"/>
            </a:endParaRPr>
          </a:p>
          <a:p>
            <a:pPr lvl="1" algn="just">
              <a:lnSpc>
                <a:spcPct val="90000"/>
              </a:lnSpc>
              <a:buFont typeface="Wingdings" pitchFamily="2" charset="2"/>
              <a:buChar char="Ø"/>
            </a:pPr>
            <a:r>
              <a:rPr lang="fr-FR" sz="2000" b="1" dirty="0" smtClean="0">
                <a:latin typeface="Calibri" pitchFamily="34" charset="0"/>
                <a:cs typeface="Calibri" pitchFamily="34" charset="0"/>
              </a:rPr>
              <a:t> </a:t>
            </a:r>
            <a:r>
              <a:rPr lang="fr-FR" sz="2400" dirty="0" smtClean="0">
                <a:latin typeface="Calibri" pitchFamily="34" charset="0"/>
                <a:cs typeface="Calibri" pitchFamily="34" charset="0"/>
              </a:rPr>
              <a:t>Développer sa motricité et apprendre à s’exprimer en utilisant son corps</a:t>
            </a:r>
          </a:p>
          <a:p>
            <a:pPr lvl="1" algn="just">
              <a:lnSpc>
                <a:spcPct val="90000"/>
              </a:lnSpc>
              <a:buFont typeface="Wingdings" pitchFamily="2" charset="2"/>
              <a:buChar char="Ø"/>
            </a:pPr>
            <a:r>
              <a:rPr lang="fr-FR" sz="2400" dirty="0" smtClean="0">
                <a:latin typeface="Calibri" pitchFamily="34" charset="0"/>
                <a:cs typeface="Calibri" pitchFamily="34" charset="0"/>
              </a:rPr>
              <a:t> S’approprier par la pratique physique et sportive, des méthodes et des outils</a:t>
            </a:r>
            <a:r>
              <a:rPr lang="fr-FR" sz="2000" b="1" dirty="0" smtClean="0">
                <a:latin typeface="Calibri" pitchFamily="34" charset="0"/>
                <a:cs typeface="Calibri" pitchFamily="34" charset="0"/>
              </a:rPr>
              <a:t> </a:t>
            </a:r>
            <a:r>
              <a:rPr lang="fr-FR" sz="2000" i="1" dirty="0" smtClean="0">
                <a:latin typeface="Calibri" pitchFamily="34" charset="0"/>
                <a:cs typeface="Calibri" pitchFamily="34" charset="0"/>
              </a:rPr>
              <a:t>(pour apprendre)</a:t>
            </a:r>
          </a:p>
          <a:p>
            <a:pPr lvl="1" algn="just">
              <a:lnSpc>
                <a:spcPct val="90000"/>
              </a:lnSpc>
              <a:buFont typeface="Wingdings" pitchFamily="2" charset="2"/>
              <a:buChar char="Ø"/>
            </a:pPr>
            <a:r>
              <a:rPr lang="fr-FR" sz="2000" b="1" dirty="0" smtClean="0">
                <a:latin typeface="Calibri" pitchFamily="34" charset="0"/>
                <a:cs typeface="Calibri" pitchFamily="34" charset="0"/>
              </a:rPr>
              <a:t> </a:t>
            </a:r>
            <a:r>
              <a:rPr lang="fr-FR" sz="2400" dirty="0" smtClean="0">
                <a:latin typeface="Calibri" pitchFamily="34" charset="0"/>
                <a:cs typeface="Calibri" pitchFamily="34" charset="0"/>
              </a:rPr>
              <a:t>Partager des règles, assumer des rôles et des responsabilités </a:t>
            </a:r>
            <a:r>
              <a:rPr lang="fr-FR" sz="2000" i="1" dirty="0" smtClean="0">
                <a:latin typeface="Calibri" pitchFamily="34" charset="0"/>
                <a:cs typeface="Calibri" pitchFamily="34" charset="0"/>
              </a:rPr>
              <a:t>(pour apprendre à vivre ensemble)</a:t>
            </a:r>
          </a:p>
          <a:p>
            <a:pPr lvl="1" algn="just">
              <a:lnSpc>
                <a:spcPct val="90000"/>
              </a:lnSpc>
              <a:buFont typeface="Wingdings" pitchFamily="2" charset="2"/>
              <a:buChar char="Ø"/>
            </a:pPr>
            <a:r>
              <a:rPr lang="fr-FR" sz="2000" b="1" dirty="0" smtClean="0">
                <a:latin typeface="Calibri" pitchFamily="34" charset="0"/>
                <a:cs typeface="Calibri" pitchFamily="34" charset="0"/>
              </a:rPr>
              <a:t> </a:t>
            </a:r>
            <a:r>
              <a:rPr lang="fr-FR" sz="2400" dirty="0" smtClean="0">
                <a:latin typeface="Calibri" pitchFamily="34" charset="0"/>
                <a:cs typeface="Calibri" pitchFamily="34" charset="0"/>
              </a:rPr>
              <a:t>Apprendre à entretenir sa santé par une activité physique régulière </a:t>
            </a:r>
            <a:r>
              <a:rPr lang="fr-FR" sz="2000" i="1" dirty="0" smtClean="0">
                <a:latin typeface="Calibri" pitchFamily="34" charset="0"/>
                <a:cs typeface="Calibri" pitchFamily="34" charset="0"/>
              </a:rPr>
              <a:t>(raisonnée et raisonnable)</a:t>
            </a:r>
          </a:p>
          <a:p>
            <a:pPr lvl="1" algn="just">
              <a:lnSpc>
                <a:spcPct val="90000"/>
              </a:lnSpc>
              <a:buFont typeface="Wingdings" pitchFamily="2" charset="2"/>
              <a:buChar char="Ø"/>
            </a:pPr>
            <a:r>
              <a:rPr lang="fr-FR" sz="2000" b="1" dirty="0" smtClean="0">
                <a:latin typeface="Calibri" pitchFamily="34" charset="0"/>
                <a:cs typeface="Calibri" pitchFamily="34" charset="0"/>
              </a:rPr>
              <a:t> </a:t>
            </a:r>
            <a:r>
              <a:rPr lang="fr-FR" sz="2400" dirty="0" smtClean="0">
                <a:latin typeface="Calibri" pitchFamily="34" charset="0"/>
                <a:cs typeface="Calibri" pitchFamily="34" charset="0"/>
              </a:rPr>
              <a:t>S’approprier une culture physique sportive et artistique </a:t>
            </a:r>
            <a:r>
              <a:rPr lang="fr-FR" sz="2000" i="1" dirty="0" smtClean="0">
                <a:latin typeface="Calibri" pitchFamily="34" charset="0"/>
                <a:cs typeface="Calibri" pitchFamily="34" charset="0"/>
              </a:rPr>
              <a:t>(pour construire progressivement un regard lucide sur le monde contemporain)</a:t>
            </a:r>
            <a:endParaRPr lang="fr-FR" sz="2400" i="1" dirty="0" smtClean="0">
              <a:latin typeface="Calibri" pitchFamily="34" charset="0"/>
              <a:cs typeface="Calibri" pitchFamily="34" charset="0"/>
            </a:endParaRPr>
          </a:p>
        </p:txBody>
      </p:sp>
      <p:pic>
        <p:nvPicPr>
          <p:cNvPr id="7" name="Image 6"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8" name="ZoneTexte 7"/>
          <p:cNvSpPr txBox="1"/>
          <p:nvPr/>
        </p:nvSpPr>
        <p:spPr>
          <a:xfrm>
            <a:off x="6300192" y="2708920"/>
            <a:ext cx="2592288"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b="1" dirty="0" smtClean="0">
                <a:solidFill>
                  <a:schemeClr val="bg1"/>
                </a:solidFill>
              </a:rPr>
              <a:t>Pratiques pédagogiques</a:t>
            </a:r>
            <a:endParaRPr lang="fr-FR" b="1" dirty="0">
              <a:solidFill>
                <a:schemeClr val="bg1"/>
              </a:solidFill>
            </a:endParaRPr>
          </a:p>
        </p:txBody>
      </p:sp>
      <p:cxnSp>
        <p:nvCxnSpPr>
          <p:cNvPr id="9" name="Connecteur droit avec flèche 8"/>
          <p:cNvCxnSpPr/>
          <p:nvPr/>
        </p:nvCxnSpPr>
        <p:spPr>
          <a:xfrm flipH="1" flipV="1">
            <a:off x="6804248" y="2204864"/>
            <a:ext cx="144016" cy="504056"/>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flipV="1">
            <a:off x="5508104" y="2204864"/>
            <a:ext cx="864096" cy="504056"/>
          </a:xfrm>
          <a:prstGeom prst="straightConnector1">
            <a:avLst/>
          </a:prstGeom>
          <a:ln w="28575">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checkerboard(across)">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checkerboard(across)">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checkerboard(across)">
                                      <p:cBhvr>
                                        <p:cTn id="34" dur="500"/>
                                        <p:tgtEl>
                                          <p:spTgt spid="6">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checkerboard(across)">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6">
                                            <p:txEl>
                                              <p:pRg st="6" end="6"/>
                                            </p:txEl>
                                          </p:spTgt>
                                        </p:tgtEl>
                                        <p:attrNameLst>
                                          <p:attrName>style.visibility</p:attrName>
                                        </p:attrNameLst>
                                      </p:cBhvr>
                                      <p:to>
                                        <p:strVal val="visible"/>
                                      </p:to>
                                    </p:set>
                                    <p:animEffect transition="in" filter="checkerboard(across)">
                                      <p:cBhvr>
                                        <p:cTn id="44"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idx="4294967295"/>
          </p:nvPr>
        </p:nvSpPr>
        <p:spPr/>
        <p:txBody>
          <a:bodyPr>
            <a:noAutofit/>
          </a:bodyPr>
          <a:lstStyle/>
          <a:p>
            <a:pPr algn="l"/>
            <a:r>
              <a:rPr lang="fr-FR" sz="3200" dirty="0" smtClean="0">
                <a:latin typeface="Calibri" pitchFamily="34" charset="0"/>
                <a:cs typeface="Calibri" pitchFamily="34" charset="0"/>
              </a:rPr>
              <a:t>Des </a:t>
            </a:r>
            <a:r>
              <a:rPr lang="fr-FR" sz="4000" u="sng" dirty="0" smtClean="0">
                <a:latin typeface="Calibri" pitchFamily="34" charset="0"/>
                <a:cs typeface="Calibri" pitchFamily="34" charset="0"/>
              </a:rPr>
              <a:t>compétences générales</a:t>
            </a:r>
            <a:r>
              <a:rPr lang="fr-FR" sz="4000" dirty="0" smtClean="0">
                <a:latin typeface="Calibri" pitchFamily="34" charset="0"/>
                <a:cs typeface="Calibri" pitchFamily="34" charset="0"/>
              </a:rPr>
              <a:t> </a:t>
            </a:r>
            <a:r>
              <a:rPr lang="fr-FR" sz="3200" dirty="0" smtClean="0">
                <a:latin typeface="Calibri" pitchFamily="34" charset="0"/>
                <a:cs typeface="Calibri" pitchFamily="34" charset="0"/>
              </a:rPr>
              <a:t>« </a:t>
            </a:r>
            <a:r>
              <a:rPr lang="fr-FR" sz="3600" b="1" dirty="0" err="1" smtClean="0">
                <a:latin typeface="Calibri" pitchFamily="34" charset="0"/>
                <a:cs typeface="Calibri" pitchFamily="34" charset="0"/>
              </a:rPr>
              <a:t>soclées</a:t>
            </a:r>
            <a:r>
              <a:rPr lang="fr-FR" sz="3200" dirty="0" smtClean="0">
                <a:latin typeface="Calibri" pitchFamily="34" charset="0"/>
                <a:cs typeface="Calibri" pitchFamily="34" charset="0"/>
              </a:rPr>
              <a:t> »</a:t>
            </a:r>
            <a:br>
              <a:rPr lang="fr-FR" sz="3200" dirty="0" smtClean="0">
                <a:latin typeface="Calibri" pitchFamily="34" charset="0"/>
                <a:cs typeface="Calibri" pitchFamily="34" charset="0"/>
              </a:rPr>
            </a:br>
            <a:r>
              <a:rPr lang="fr-FR" sz="3200" dirty="0" smtClean="0">
                <a:latin typeface="Calibri" pitchFamily="34" charset="0"/>
                <a:cs typeface="Calibri" pitchFamily="34" charset="0"/>
              </a:rPr>
              <a:t>		=&gt; logique </a:t>
            </a:r>
            <a:r>
              <a:rPr lang="fr-FR" sz="3200" dirty="0" err="1" smtClean="0">
                <a:latin typeface="Calibri" pitchFamily="34" charset="0"/>
                <a:cs typeface="Calibri" pitchFamily="34" charset="0"/>
              </a:rPr>
              <a:t>curriculaire</a:t>
            </a:r>
            <a:endParaRPr lang="fr-FR" sz="3200" dirty="0" smtClean="0">
              <a:latin typeface="Calibri" pitchFamily="34" charset="0"/>
              <a:cs typeface="Calibri" pitchFamily="34" charset="0"/>
            </a:endParaRPr>
          </a:p>
        </p:txBody>
      </p:sp>
      <p:sp>
        <p:nvSpPr>
          <p:cNvPr id="5" name="Espace réservé du pied de page 4"/>
          <p:cNvSpPr>
            <a:spLocks noGrp="1"/>
          </p:cNvSpPr>
          <p:nvPr>
            <p:ph type="ftr" sz="quarter" idx="11"/>
          </p:nvPr>
        </p:nvSpPr>
        <p:spPr/>
        <p:txBody>
          <a:bodyPr/>
          <a:lstStyle/>
          <a:p>
            <a:r>
              <a:rPr lang="fr-FR" smtClean="0"/>
              <a:t>Programmes EPS 2015</a:t>
            </a:r>
            <a:endParaRPr lang="fr-FR" dirty="0"/>
          </a:p>
        </p:txBody>
      </p:sp>
      <p:sp>
        <p:nvSpPr>
          <p:cNvPr id="6" name="Rectangle 5"/>
          <p:cNvSpPr/>
          <p:nvPr/>
        </p:nvSpPr>
        <p:spPr>
          <a:xfrm>
            <a:off x="251520" y="1916832"/>
            <a:ext cx="34563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pPr>
            <a:r>
              <a:rPr lang="fr-FR" sz="2000" b="1" dirty="0" smtClean="0">
                <a:latin typeface="Calibri" pitchFamily="34" charset="0"/>
                <a:cs typeface="Calibri" pitchFamily="34" charset="0"/>
              </a:rPr>
              <a:t>D1- </a:t>
            </a:r>
            <a:r>
              <a:rPr lang="fr-FR" sz="2000" b="1" dirty="0" smtClean="0">
                <a:solidFill>
                  <a:srgbClr val="FF0000"/>
                </a:solidFill>
                <a:latin typeface="Calibri" pitchFamily="34" charset="0"/>
              </a:rPr>
              <a:t>Les langages pour penser et communiquer</a:t>
            </a:r>
          </a:p>
        </p:txBody>
      </p:sp>
      <p:sp>
        <p:nvSpPr>
          <p:cNvPr id="7" name="Rectangle 6"/>
          <p:cNvSpPr/>
          <p:nvPr/>
        </p:nvSpPr>
        <p:spPr>
          <a:xfrm>
            <a:off x="4572000" y="1916832"/>
            <a:ext cx="4104456" cy="64633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90000"/>
              </a:lnSpc>
            </a:pPr>
            <a:r>
              <a:rPr lang="fr-FR" sz="2000" dirty="0" smtClean="0">
                <a:latin typeface="Calibri" pitchFamily="34" charset="0"/>
                <a:cs typeface="Calibri" pitchFamily="34" charset="0"/>
              </a:rPr>
              <a:t>Développer sa motricité et apprendre à s’exprimer en utilisant son corps</a:t>
            </a:r>
          </a:p>
        </p:txBody>
      </p:sp>
      <p:sp>
        <p:nvSpPr>
          <p:cNvPr id="8" name="Rectangle 7"/>
          <p:cNvSpPr/>
          <p:nvPr/>
        </p:nvSpPr>
        <p:spPr>
          <a:xfrm>
            <a:off x="251520" y="5662989"/>
            <a:ext cx="34563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pPr>
            <a:r>
              <a:rPr lang="fr-FR" sz="2000" b="1" dirty="0" smtClean="0">
                <a:latin typeface="Calibri" pitchFamily="34" charset="0"/>
                <a:cs typeface="Calibri" pitchFamily="34" charset="0"/>
              </a:rPr>
              <a:t>D5-</a:t>
            </a:r>
            <a:r>
              <a:rPr lang="fr-FR" sz="2000" dirty="0" smtClean="0">
                <a:latin typeface="Calibri" pitchFamily="34" charset="0"/>
                <a:cs typeface="Calibri" pitchFamily="34" charset="0"/>
              </a:rPr>
              <a:t> </a:t>
            </a:r>
            <a:r>
              <a:rPr lang="fr-FR" sz="2000" b="1" dirty="0" smtClean="0">
                <a:solidFill>
                  <a:srgbClr val="FF0000"/>
                </a:solidFill>
                <a:latin typeface="Calibri" pitchFamily="34" charset="0"/>
              </a:rPr>
              <a:t>Les représentations du monde et l’activité humaine</a:t>
            </a:r>
            <a:endParaRPr lang="fr-FR" sz="2000" i="1" dirty="0" smtClean="0">
              <a:solidFill>
                <a:srgbClr val="FF0000"/>
              </a:solidFill>
              <a:latin typeface="Calibri" pitchFamily="34" charset="0"/>
            </a:endParaRPr>
          </a:p>
        </p:txBody>
      </p:sp>
      <p:sp>
        <p:nvSpPr>
          <p:cNvPr id="9" name="Rectangle 8"/>
          <p:cNvSpPr/>
          <p:nvPr/>
        </p:nvSpPr>
        <p:spPr>
          <a:xfrm>
            <a:off x="251520" y="4654877"/>
            <a:ext cx="34563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pPr>
            <a:r>
              <a:rPr lang="fr-FR" sz="2000" b="1" dirty="0" smtClean="0">
                <a:latin typeface="Calibri" pitchFamily="34" charset="0"/>
                <a:cs typeface="Calibri" pitchFamily="34" charset="0"/>
              </a:rPr>
              <a:t>D4-</a:t>
            </a:r>
            <a:r>
              <a:rPr lang="fr-FR" sz="2000" dirty="0" smtClean="0">
                <a:latin typeface="Calibri" pitchFamily="34" charset="0"/>
                <a:cs typeface="Calibri" pitchFamily="34" charset="0"/>
              </a:rPr>
              <a:t> </a:t>
            </a:r>
            <a:r>
              <a:rPr lang="fr-FR" sz="2000" b="1" dirty="0" smtClean="0">
                <a:solidFill>
                  <a:srgbClr val="FF0000"/>
                </a:solidFill>
                <a:latin typeface="Calibri" pitchFamily="34" charset="0"/>
              </a:rPr>
              <a:t>Les systèmes naturels et les systèmes techniques</a:t>
            </a:r>
            <a:endParaRPr lang="fr-FR" sz="2000" i="1" dirty="0" smtClean="0">
              <a:solidFill>
                <a:srgbClr val="FF0000"/>
              </a:solidFill>
              <a:latin typeface="Calibri" pitchFamily="34" charset="0"/>
              <a:cs typeface="Calibri" pitchFamily="34" charset="0"/>
            </a:endParaRPr>
          </a:p>
        </p:txBody>
      </p:sp>
      <p:sp>
        <p:nvSpPr>
          <p:cNvPr id="10" name="Rectangle 9"/>
          <p:cNvSpPr/>
          <p:nvPr/>
        </p:nvSpPr>
        <p:spPr>
          <a:xfrm>
            <a:off x="251520" y="3718773"/>
            <a:ext cx="34563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pPr>
            <a:r>
              <a:rPr lang="fr-FR" sz="2000" b="1" dirty="0" smtClean="0">
                <a:latin typeface="Calibri" pitchFamily="34" charset="0"/>
                <a:cs typeface="Calibri" pitchFamily="34" charset="0"/>
              </a:rPr>
              <a:t>D3- </a:t>
            </a:r>
            <a:r>
              <a:rPr lang="fr-FR" sz="2000" b="1" dirty="0" smtClean="0">
                <a:solidFill>
                  <a:srgbClr val="FF0000"/>
                </a:solidFill>
                <a:latin typeface="Calibri" pitchFamily="34" charset="0"/>
              </a:rPr>
              <a:t>La formation de la personne et du citoyen</a:t>
            </a:r>
            <a:endParaRPr lang="fr-FR" sz="2000" i="1" dirty="0" smtClean="0">
              <a:solidFill>
                <a:srgbClr val="FF0000"/>
              </a:solidFill>
              <a:latin typeface="Calibri" pitchFamily="34" charset="0"/>
              <a:cs typeface="Calibri" pitchFamily="34" charset="0"/>
            </a:endParaRPr>
          </a:p>
        </p:txBody>
      </p:sp>
      <p:sp>
        <p:nvSpPr>
          <p:cNvPr id="11" name="Rectangle 10"/>
          <p:cNvSpPr/>
          <p:nvPr/>
        </p:nvSpPr>
        <p:spPr>
          <a:xfrm>
            <a:off x="251520" y="2780928"/>
            <a:ext cx="3456384"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nSpc>
                <a:spcPct val="90000"/>
              </a:lnSpc>
            </a:pPr>
            <a:r>
              <a:rPr lang="fr-FR" sz="2000" b="1" dirty="0" smtClean="0">
                <a:solidFill>
                  <a:schemeClr val="tx1"/>
                </a:solidFill>
                <a:latin typeface="Calibri" pitchFamily="34" charset="0"/>
              </a:rPr>
              <a:t>D2-</a:t>
            </a:r>
            <a:r>
              <a:rPr lang="fr-FR" sz="2000" b="1" dirty="0" smtClean="0">
                <a:solidFill>
                  <a:srgbClr val="FF0000"/>
                </a:solidFill>
                <a:latin typeface="Calibri" pitchFamily="34" charset="0"/>
              </a:rPr>
              <a:t> Les méthodes et outils pour apprendre</a:t>
            </a:r>
            <a:r>
              <a:rPr lang="fr-FR" sz="2000" dirty="0" smtClean="0">
                <a:latin typeface="Calibri" pitchFamily="34" charset="0"/>
                <a:cs typeface="Calibri" pitchFamily="34" charset="0"/>
              </a:rPr>
              <a:t> </a:t>
            </a:r>
            <a:endParaRPr lang="fr-FR" sz="2000" b="1" dirty="0" smtClean="0">
              <a:solidFill>
                <a:srgbClr val="FF0000"/>
              </a:solidFill>
              <a:latin typeface="Calibri" pitchFamily="34" charset="0"/>
            </a:endParaRPr>
          </a:p>
        </p:txBody>
      </p:sp>
      <p:sp>
        <p:nvSpPr>
          <p:cNvPr id="12" name="Rectangle 11"/>
          <p:cNvSpPr/>
          <p:nvPr/>
        </p:nvSpPr>
        <p:spPr>
          <a:xfrm>
            <a:off x="1022724" y="1484784"/>
            <a:ext cx="2446504" cy="424732"/>
          </a:xfrm>
          <a:prstGeom prst="rect">
            <a:avLst/>
          </a:prstGeom>
        </p:spPr>
        <p:txBody>
          <a:bodyPr wrap="none">
            <a:spAutoFit/>
          </a:bodyPr>
          <a:lstStyle/>
          <a:p>
            <a:pPr algn="ctr">
              <a:lnSpc>
                <a:spcPct val="90000"/>
              </a:lnSpc>
            </a:pPr>
            <a:r>
              <a:rPr lang="fr-FR" sz="2400" b="1" u="sng" dirty="0" smtClean="0">
                <a:latin typeface="Calibri" pitchFamily="34" charset="0"/>
                <a:cs typeface="Calibri" pitchFamily="34" charset="0"/>
              </a:rPr>
              <a:t>S4C = 5 Domaines</a:t>
            </a:r>
          </a:p>
        </p:txBody>
      </p:sp>
      <p:sp>
        <p:nvSpPr>
          <p:cNvPr id="13" name="Rectangle 12"/>
          <p:cNvSpPr/>
          <p:nvPr/>
        </p:nvSpPr>
        <p:spPr>
          <a:xfrm>
            <a:off x="4572000" y="5445224"/>
            <a:ext cx="4104456" cy="10895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90000"/>
              </a:lnSpc>
            </a:pPr>
            <a:r>
              <a:rPr lang="fr-FR" dirty="0" smtClean="0">
                <a:latin typeface="Calibri" pitchFamily="34" charset="0"/>
                <a:cs typeface="Calibri" pitchFamily="34" charset="0"/>
              </a:rPr>
              <a:t> S’approprier une culture physique sportive et artistique pour construire progressivement un regard lucide sur le monde contemporain</a:t>
            </a:r>
          </a:p>
        </p:txBody>
      </p:sp>
      <p:sp>
        <p:nvSpPr>
          <p:cNvPr id="14" name="Rectangle 13"/>
          <p:cNvSpPr/>
          <p:nvPr/>
        </p:nvSpPr>
        <p:spPr>
          <a:xfrm>
            <a:off x="4572000" y="4581128"/>
            <a:ext cx="4104456" cy="8402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90000"/>
              </a:lnSpc>
            </a:pPr>
            <a:r>
              <a:rPr lang="fr-FR" dirty="0" smtClean="0">
                <a:latin typeface="Calibri" pitchFamily="34" charset="0"/>
                <a:cs typeface="Calibri" pitchFamily="34" charset="0"/>
              </a:rPr>
              <a:t>Apprendre à entretenir sa santé par une activité physique régulière raisonnée et raisonnable</a:t>
            </a:r>
          </a:p>
        </p:txBody>
      </p:sp>
      <p:sp>
        <p:nvSpPr>
          <p:cNvPr id="15" name="Rectangle 14"/>
          <p:cNvSpPr/>
          <p:nvPr/>
        </p:nvSpPr>
        <p:spPr>
          <a:xfrm>
            <a:off x="4572000" y="3645024"/>
            <a:ext cx="4104456" cy="8402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90000"/>
              </a:lnSpc>
            </a:pPr>
            <a:r>
              <a:rPr lang="fr-FR" dirty="0" smtClean="0">
                <a:latin typeface="Calibri" pitchFamily="34" charset="0"/>
                <a:cs typeface="Calibri" pitchFamily="34" charset="0"/>
              </a:rPr>
              <a:t>Partager des règles, assumer des rôles et des responsabilités pour apprendre à vivre ensemble</a:t>
            </a:r>
          </a:p>
        </p:txBody>
      </p:sp>
      <p:sp>
        <p:nvSpPr>
          <p:cNvPr id="16" name="Rectangle 15"/>
          <p:cNvSpPr/>
          <p:nvPr/>
        </p:nvSpPr>
        <p:spPr>
          <a:xfrm>
            <a:off x="4572000" y="2708920"/>
            <a:ext cx="4104456" cy="84023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nSpc>
                <a:spcPct val="90000"/>
              </a:lnSpc>
            </a:pPr>
            <a:r>
              <a:rPr lang="fr-FR" dirty="0" smtClean="0">
                <a:latin typeface="Calibri" pitchFamily="34" charset="0"/>
                <a:cs typeface="Calibri" pitchFamily="34" charset="0"/>
              </a:rPr>
              <a:t>S’approprier par la pratique physique et sportive, des méthodes et des outils</a:t>
            </a:r>
            <a:r>
              <a:rPr lang="fr-FR" b="1" dirty="0" smtClean="0">
                <a:latin typeface="Calibri" pitchFamily="34" charset="0"/>
                <a:cs typeface="Calibri" pitchFamily="34" charset="0"/>
              </a:rPr>
              <a:t> </a:t>
            </a:r>
            <a:r>
              <a:rPr lang="fr-FR" dirty="0" smtClean="0">
                <a:latin typeface="Calibri" pitchFamily="34" charset="0"/>
                <a:cs typeface="Calibri" pitchFamily="34" charset="0"/>
              </a:rPr>
              <a:t>pour apprendre</a:t>
            </a:r>
          </a:p>
        </p:txBody>
      </p:sp>
      <p:sp>
        <p:nvSpPr>
          <p:cNvPr id="17" name="Rectangle 16"/>
          <p:cNvSpPr/>
          <p:nvPr/>
        </p:nvSpPr>
        <p:spPr>
          <a:xfrm>
            <a:off x="5283192" y="1484784"/>
            <a:ext cx="2995372" cy="424732"/>
          </a:xfrm>
          <a:prstGeom prst="rect">
            <a:avLst/>
          </a:prstGeom>
        </p:spPr>
        <p:txBody>
          <a:bodyPr wrap="none">
            <a:spAutoFit/>
          </a:bodyPr>
          <a:lstStyle/>
          <a:p>
            <a:pPr algn="ctr">
              <a:lnSpc>
                <a:spcPct val="90000"/>
              </a:lnSpc>
            </a:pPr>
            <a:r>
              <a:rPr lang="fr-FR" sz="2400" b="1" u="sng" dirty="0" smtClean="0">
                <a:latin typeface="Calibri" pitchFamily="34" charset="0"/>
                <a:cs typeface="Calibri" pitchFamily="34" charset="0"/>
              </a:rPr>
              <a:t>EPS = 5 </a:t>
            </a:r>
            <a:r>
              <a:rPr lang="fr-FR" sz="2400" b="1" u="sng" dirty="0" err="1" smtClean="0">
                <a:latin typeface="Calibri" pitchFamily="34" charset="0"/>
                <a:cs typeface="Calibri" pitchFamily="34" charset="0"/>
              </a:rPr>
              <a:t>Compét.Géné</a:t>
            </a:r>
            <a:r>
              <a:rPr lang="fr-FR" sz="2400" b="1" u="sng" dirty="0" smtClean="0">
                <a:latin typeface="Calibri" pitchFamily="34" charset="0"/>
                <a:cs typeface="Calibri" pitchFamily="34" charset="0"/>
              </a:rPr>
              <a:t>.</a:t>
            </a:r>
          </a:p>
        </p:txBody>
      </p:sp>
      <p:cxnSp>
        <p:nvCxnSpPr>
          <p:cNvPr id="19" name="Connecteur droit avec flèche 18"/>
          <p:cNvCxnSpPr/>
          <p:nvPr/>
        </p:nvCxnSpPr>
        <p:spPr>
          <a:xfrm>
            <a:off x="3851920" y="2204864"/>
            <a:ext cx="64807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a:off x="3851920" y="3140968"/>
            <a:ext cx="64807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3851920" y="4077072"/>
            <a:ext cx="64807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3851920" y="5013176"/>
            <a:ext cx="64807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a:off x="3851920" y="6021288"/>
            <a:ext cx="648072"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pic>
        <p:nvPicPr>
          <p:cNvPr id="24" name="Image 23"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heckerboard(across)">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heckerboard(across)">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Programmes EPS 2015</a:t>
            </a:r>
            <a:endParaRPr lang="fr-FR"/>
          </a:p>
        </p:txBody>
      </p:sp>
      <p:graphicFrame>
        <p:nvGraphicFramePr>
          <p:cNvPr id="3" name="Tableau 2"/>
          <p:cNvGraphicFramePr>
            <a:graphicFrameLocks noGrp="1"/>
          </p:cNvGraphicFramePr>
          <p:nvPr/>
        </p:nvGraphicFramePr>
        <p:xfrm>
          <a:off x="0" y="0"/>
          <a:ext cx="9144000" cy="6898561"/>
        </p:xfrm>
        <a:graphic>
          <a:graphicData uri="http://schemas.openxmlformats.org/drawingml/2006/table">
            <a:tbl>
              <a:tblPr/>
              <a:tblGrid>
                <a:gridCol w="7956376"/>
                <a:gridCol w="1187624"/>
              </a:tblGrid>
              <a:tr h="718826">
                <a:tc>
                  <a:txBody>
                    <a:bodyPr/>
                    <a:lstStyle/>
                    <a:p>
                      <a:pPr algn="ctr">
                        <a:lnSpc>
                          <a:spcPct val="115000"/>
                        </a:lnSpc>
                        <a:spcAft>
                          <a:spcPts val="0"/>
                        </a:spcAft>
                      </a:pPr>
                      <a:r>
                        <a:rPr lang="fr-FR" sz="2400" b="1" dirty="0">
                          <a:latin typeface="Calibri"/>
                          <a:ea typeface="Calibri"/>
                          <a:cs typeface="Calibri"/>
                        </a:rPr>
                        <a:t>Compétences travaillées</a:t>
                      </a:r>
                      <a:endParaRPr lang="fr-FR" sz="1800" dirty="0">
                        <a:latin typeface="Calibri"/>
                        <a:ea typeface="Calibri"/>
                        <a:cs typeface="Times New Roman"/>
                      </a:endParaRPr>
                    </a:p>
                  </a:txBody>
                  <a:tcPr marL="32378" marR="32378" marT="32378" marB="323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000" b="1">
                          <a:latin typeface="Calibri"/>
                          <a:ea typeface="Calibri"/>
                          <a:cs typeface="Calibri"/>
                        </a:rPr>
                        <a:t>Domaines du socle</a:t>
                      </a:r>
                      <a:endParaRPr lang="fr-FR" sz="1600">
                        <a:latin typeface="Calibri"/>
                        <a:ea typeface="Calibri"/>
                        <a:cs typeface="Times New Roman"/>
                      </a:endParaRPr>
                    </a:p>
                  </a:txBody>
                  <a:tcPr marL="32378" marR="32378" marT="32378" marB="323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038833">
                <a:tc>
                  <a:txBody>
                    <a:bodyPr/>
                    <a:lstStyle/>
                    <a:p>
                      <a:pPr lvl="1" algn="just">
                        <a:lnSpc>
                          <a:spcPct val="115000"/>
                        </a:lnSpc>
                        <a:spcAft>
                          <a:spcPts val="0"/>
                        </a:spcAft>
                      </a:pPr>
                      <a:r>
                        <a:rPr lang="fr-FR" sz="1600" b="1" dirty="0">
                          <a:latin typeface="Calibri"/>
                          <a:ea typeface="Calibri"/>
                          <a:cs typeface="Calibri"/>
                        </a:rPr>
                        <a:t>Développer sa motricité et construire un langage du corps </a:t>
                      </a:r>
                      <a:endParaRPr lang="fr-FR" sz="1800" dirty="0">
                        <a:latin typeface="Calibri"/>
                        <a:ea typeface="Calibri"/>
                        <a:cs typeface="Times New Roman"/>
                      </a:endParaRPr>
                    </a:p>
                    <a:p>
                      <a:pPr marL="342900" lvl="0" indent="-342900">
                        <a:spcAft>
                          <a:spcPts val="0"/>
                        </a:spcAft>
                        <a:buFont typeface="Symbol"/>
                        <a:buChar char=""/>
                      </a:pPr>
                      <a:r>
                        <a:rPr lang="fr-FR" sz="1600" dirty="0">
                          <a:latin typeface="Calibri"/>
                          <a:cs typeface="Calibri"/>
                        </a:rPr>
                        <a:t>Prendre conscience des différentes ressources à mobiliser pour agir avec son corps. </a:t>
                      </a:r>
                      <a:endParaRPr lang="fr-FR" sz="1600" dirty="0">
                        <a:latin typeface="Calibri"/>
                      </a:endParaRPr>
                    </a:p>
                    <a:p>
                      <a:pPr marL="342900" lvl="0" indent="-342900">
                        <a:spcAft>
                          <a:spcPts val="0"/>
                        </a:spcAft>
                        <a:buFont typeface="Symbol"/>
                        <a:buChar char=""/>
                      </a:pPr>
                      <a:r>
                        <a:rPr lang="fr-FR" sz="1600" dirty="0">
                          <a:latin typeface="Calibri"/>
                          <a:cs typeface="Calibri"/>
                        </a:rPr>
                        <a:t>Adapter sa motricité à des environnements variés.</a:t>
                      </a:r>
                      <a:endParaRPr lang="fr-FR" sz="1600" dirty="0">
                        <a:latin typeface="Calibri"/>
                      </a:endParaRPr>
                    </a:p>
                    <a:p>
                      <a:pPr marL="342900" lvl="0" indent="-342900">
                        <a:spcAft>
                          <a:spcPts val="0"/>
                        </a:spcAft>
                        <a:buFont typeface="Symbol"/>
                        <a:buChar char=""/>
                      </a:pPr>
                      <a:r>
                        <a:rPr lang="fr-FR" sz="1600" dirty="0">
                          <a:latin typeface="Calibri"/>
                          <a:cs typeface="Calibri"/>
                        </a:rPr>
                        <a:t>S’exprimer par son corps et accepter de se montrer à autrui.</a:t>
                      </a:r>
                      <a:endParaRPr lang="fr-FR" sz="1600" dirty="0">
                        <a:latin typeface="Calibri"/>
                      </a:endParaRPr>
                    </a:p>
                  </a:txBody>
                  <a:tcPr marL="32378" marR="32378" marT="32378" marB="323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3600" b="1" dirty="0">
                          <a:latin typeface="Calibri"/>
                          <a:ea typeface="Calibri"/>
                          <a:cs typeface="Calibri"/>
                        </a:rPr>
                        <a:t>1</a:t>
                      </a:r>
                      <a:endParaRPr lang="fr-FR" sz="4000" b="1" dirty="0">
                        <a:latin typeface="Calibri"/>
                        <a:ea typeface="Calibri"/>
                        <a:cs typeface="Times New Roman"/>
                      </a:endParaRPr>
                    </a:p>
                  </a:txBody>
                  <a:tcPr marL="32378" marR="32378" marT="32378" marB="323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891874">
                <a:tc>
                  <a:txBody>
                    <a:bodyPr/>
                    <a:lstStyle/>
                    <a:p>
                      <a:pPr lvl="1" algn="just">
                        <a:lnSpc>
                          <a:spcPct val="115000"/>
                        </a:lnSpc>
                        <a:spcAft>
                          <a:spcPts val="0"/>
                        </a:spcAft>
                      </a:pPr>
                      <a:r>
                        <a:rPr lang="fr-FR" sz="1600" b="1" dirty="0">
                          <a:latin typeface="Calibri"/>
                          <a:ea typeface="Calibri"/>
                          <a:cs typeface="Calibri"/>
                        </a:rPr>
                        <a:t>S’approprier seul ou à plusieurs, par la pratique, les méthodes et outils pour apprendre</a:t>
                      </a:r>
                      <a:endParaRPr lang="fr-FR" sz="1800" dirty="0">
                        <a:latin typeface="Calibri"/>
                        <a:ea typeface="Calibri"/>
                        <a:cs typeface="Times New Roman"/>
                      </a:endParaRPr>
                    </a:p>
                    <a:p>
                      <a:pPr marL="342900" lvl="0" indent="-342900">
                        <a:spcAft>
                          <a:spcPts val="0"/>
                        </a:spcAft>
                        <a:buFont typeface="Symbol"/>
                        <a:buChar char=""/>
                      </a:pPr>
                      <a:r>
                        <a:rPr lang="fr-FR" sz="1600" dirty="0">
                          <a:latin typeface="Calibri"/>
                          <a:cs typeface="Calibri"/>
                        </a:rPr>
                        <a:t>Apprendre par essai-erreur en utilisant les effets de son action.</a:t>
                      </a:r>
                      <a:endParaRPr lang="fr-FR" sz="1600" dirty="0">
                        <a:latin typeface="Calibri"/>
                      </a:endParaRPr>
                    </a:p>
                    <a:p>
                      <a:pPr marL="342900" lvl="0" indent="-342900">
                        <a:spcAft>
                          <a:spcPts val="0"/>
                        </a:spcAft>
                        <a:buFont typeface="Symbol"/>
                        <a:buChar char=""/>
                      </a:pPr>
                      <a:r>
                        <a:rPr lang="fr-FR" sz="1600" dirty="0">
                          <a:latin typeface="Calibri"/>
                          <a:cs typeface="Calibri"/>
                        </a:rPr>
                        <a:t>Apprendre à planifier son action avant de la réaliser.</a:t>
                      </a:r>
                      <a:endParaRPr lang="fr-FR" sz="1600" dirty="0">
                        <a:latin typeface="Calibri"/>
                      </a:endParaRPr>
                    </a:p>
                  </a:txBody>
                  <a:tcPr marL="32378" marR="32378" marT="32378" marB="323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3600" b="1" dirty="0">
                          <a:latin typeface="Calibri"/>
                          <a:ea typeface="Calibri"/>
                          <a:cs typeface="Calibri"/>
                        </a:rPr>
                        <a:t>2</a:t>
                      </a:r>
                      <a:endParaRPr lang="fr-FR" sz="4000" b="1" dirty="0">
                        <a:latin typeface="Calibri"/>
                        <a:ea typeface="Calibri"/>
                        <a:cs typeface="Times New Roman"/>
                      </a:endParaRPr>
                    </a:p>
                  </a:txBody>
                  <a:tcPr marL="32378" marR="32378" marT="32378" marB="323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169567">
                <a:tc>
                  <a:txBody>
                    <a:bodyPr/>
                    <a:lstStyle/>
                    <a:p>
                      <a:pPr lvl="1">
                        <a:lnSpc>
                          <a:spcPct val="115000"/>
                        </a:lnSpc>
                        <a:spcAft>
                          <a:spcPts val="0"/>
                        </a:spcAft>
                      </a:pPr>
                      <a:r>
                        <a:rPr lang="fr-FR" sz="1600" b="1" dirty="0">
                          <a:latin typeface="Calibri"/>
                          <a:ea typeface="Calibri"/>
                          <a:cs typeface="Calibri"/>
                        </a:rPr>
                        <a:t>Partager des règles, assumer des rôles et des responsabilités pour apprendre à vivre ensemble </a:t>
                      </a:r>
                      <a:endParaRPr lang="fr-FR" sz="1800" dirty="0">
                        <a:latin typeface="Calibri"/>
                        <a:ea typeface="Calibri"/>
                        <a:cs typeface="Times New Roman"/>
                      </a:endParaRPr>
                    </a:p>
                    <a:p>
                      <a:pPr marL="342900" lvl="0" indent="-342900" algn="just">
                        <a:lnSpc>
                          <a:spcPct val="115000"/>
                        </a:lnSpc>
                        <a:spcAft>
                          <a:spcPts val="0"/>
                        </a:spcAft>
                        <a:buFont typeface="Symbol"/>
                        <a:buChar char=""/>
                      </a:pPr>
                      <a:r>
                        <a:rPr lang="fr-FR" sz="1600" dirty="0">
                          <a:latin typeface="Calibri"/>
                          <a:ea typeface="Calibri"/>
                          <a:cs typeface="Calibri"/>
                        </a:rPr>
                        <a:t>Assumer les rôles spécifiques aux différentes APSA (joueur, coach, arbitre, juge, médiateur, organisateur…). </a:t>
                      </a:r>
                      <a:endParaRPr lang="fr-FR" sz="1800" dirty="0">
                        <a:latin typeface="Calibri"/>
                        <a:ea typeface="Calibri"/>
                        <a:cs typeface="Times New Roman"/>
                      </a:endParaRPr>
                    </a:p>
                    <a:p>
                      <a:pPr marL="342900" lvl="0" indent="-342900">
                        <a:spcAft>
                          <a:spcPts val="0"/>
                        </a:spcAft>
                        <a:buFont typeface="Symbol"/>
                        <a:buChar char=""/>
                      </a:pPr>
                      <a:r>
                        <a:rPr lang="fr-FR" sz="1600" dirty="0">
                          <a:latin typeface="Calibri"/>
                          <a:cs typeface="Calibri"/>
                        </a:rPr>
                        <a:t>Élaborer, respecter et faire respecter règles et règlements.</a:t>
                      </a:r>
                      <a:endParaRPr lang="fr-FR" sz="1600" dirty="0">
                        <a:latin typeface="Calibri"/>
                      </a:endParaRPr>
                    </a:p>
                    <a:p>
                      <a:pPr marL="342900" lvl="0" indent="-342900">
                        <a:spcAft>
                          <a:spcPts val="0"/>
                        </a:spcAft>
                        <a:buFont typeface="Symbol"/>
                        <a:buChar char=""/>
                      </a:pPr>
                      <a:r>
                        <a:rPr lang="fr-FR" sz="1600" dirty="0">
                          <a:latin typeface="Calibri"/>
                          <a:cs typeface="Calibri"/>
                        </a:rPr>
                        <a:t>Accepter et prendre en considération toutes les différences interindividuelles au sein d’un groupe.</a:t>
                      </a:r>
                      <a:endParaRPr lang="fr-FR" sz="1600" dirty="0">
                        <a:latin typeface="Calibri"/>
                      </a:endParaRPr>
                    </a:p>
                  </a:txBody>
                  <a:tcPr marL="32378" marR="32378" marT="32378" marB="323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3600" b="1" dirty="0">
                          <a:latin typeface="Calibri"/>
                          <a:ea typeface="Calibri"/>
                          <a:cs typeface="Calibri"/>
                        </a:rPr>
                        <a:t>3</a:t>
                      </a:r>
                      <a:endParaRPr lang="fr-FR" sz="4000" b="1" dirty="0">
                        <a:latin typeface="Calibri"/>
                        <a:ea typeface="Calibri"/>
                        <a:cs typeface="Times New Roman"/>
                      </a:endParaRPr>
                    </a:p>
                  </a:txBody>
                  <a:tcPr marL="32378" marR="32378" marT="32378" marB="323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888605">
                <a:tc>
                  <a:txBody>
                    <a:bodyPr/>
                    <a:lstStyle/>
                    <a:p>
                      <a:pPr lvl="1">
                        <a:lnSpc>
                          <a:spcPct val="115000"/>
                        </a:lnSpc>
                        <a:spcAft>
                          <a:spcPts val="0"/>
                        </a:spcAft>
                      </a:pPr>
                      <a:r>
                        <a:rPr lang="fr-FR" sz="1600" b="1" dirty="0">
                          <a:latin typeface="Calibri"/>
                          <a:ea typeface="Calibri"/>
                          <a:cs typeface="Calibri"/>
                        </a:rPr>
                        <a:t>Apprendre à entretenir sa santé par une activité physique régulière</a:t>
                      </a:r>
                      <a:endParaRPr lang="fr-FR" sz="1800" dirty="0">
                        <a:latin typeface="Calibri"/>
                        <a:ea typeface="Calibri"/>
                        <a:cs typeface="Times New Roman"/>
                      </a:endParaRPr>
                    </a:p>
                    <a:p>
                      <a:pPr marL="342900" lvl="0" indent="-342900">
                        <a:spcAft>
                          <a:spcPts val="0"/>
                        </a:spcAft>
                        <a:buFont typeface="Symbol"/>
                        <a:buChar char=""/>
                      </a:pPr>
                      <a:r>
                        <a:rPr lang="fr-FR" sz="1600" dirty="0">
                          <a:latin typeface="Calibri"/>
                          <a:cs typeface="Calibri"/>
                        </a:rPr>
                        <a:t>Découvrir les principes d’une bonne hygiène de vie, à des fins de santé et de bien être.</a:t>
                      </a:r>
                      <a:endParaRPr lang="fr-FR" sz="1600" dirty="0">
                        <a:latin typeface="Calibri"/>
                      </a:endParaRPr>
                    </a:p>
                    <a:p>
                      <a:pPr marL="342900" lvl="0" indent="-342900">
                        <a:spcAft>
                          <a:spcPts val="0"/>
                        </a:spcAft>
                        <a:buFont typeface="Symbol"/>
                        <a:buChar char=""/>
                      </a:pPr>
                      <a:r>
                        <a:rPr lang="fr-FR" sz="1600" dirty="0">
                          <a:latin typeface="Calibri"/>
                          <a:cs typeface="Calibri"/>
                        </a:rPr>
                        <a:t>Ne pas se mettre en danger par un engagement physique dont l’intensité excède ses qualités physiques.</a:t>
                      </a:r>
                      <a:endParaRPr lang="fr-FR" sz="1600" dirty="0">
                        <a:latin typeface="Calibri"/>
                      </a:endParaRPr>
                    </a:p>
                  </a:txBody>
                  <a:tcPr marL="32378" marR="32378" marT="32378" marB="323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3600" b="1" dirty="0">
                          <a:latin typeface="Calibri"/>
                          <a:ea typeface="Calibri"/>
                          <a:cs typeface="Calibri"/>
                        </a:rPr>
                        <a:t>4</a:t>
                      </a:r>
                      <a:endParaRPr lang="fr-FR" sz="4000" b="1" dirty="0">
                        <a:latin typeface="Calibri"/>
                        <a:ea typeface="Calibri"/>
                        <a:cs typeface="Times New Roman"/>
                      </a:endParaRPr>
                    </a:p>
                  </a:txBody>
                  <a:tcPr marL="32378" marR="32378" marT="32378" marB="323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169567">
                <a:tc>
                  <a:txBody>
                    <a:bodyPr/>
                    <a:lstStyle/>
                    <a:p>
                      <a:pPr lvl="1" algn="just">
                        <a:lnSpc>
                          <a:spcPct val="115000"/>
                        </a:lnSpc>
                        <a:spcAft>
                          <a:spcPts val="0"/>
                        </a:spcAft>
                      </a:pPr>
                      <a:r>
                        <a:rPr lang="fr-FR" sz="1600" b="1" dirty="0">
                          <a:latin typeface="Calibri"/>
                          <a:ea typeface="Calibri"/>
                          <a:cs typeface="Calibri"/>
                        </a:rPr>
                        <a:t>S’approprier une culture physique sportive et artistique </a:t>
                      </a:r>
                      <a:endParaRPr lang="fr-FR" sz="1800" dirty="0">
                        <a:latin typeface="Calibri"/>
                        <a:ea typeface="Calibri"/>
                        <a:cs typeface="Times New Roman"/>
                      </a:endParaRPr>
                    </a:p>
                    <a:p>
                      <a:pPr marL="342900" lvl="0" indent="-342900">
                        <a:spcAft>
                          <a:spcPts val="0"/>
                        </a:spcAft>
                        <a:buFont typeface="Symbol"/>
                        <a:buChar char=""/>
                      </a:pPr>
                      <a:r>
                        <a:rPr lang="fr-FR" sz="1600" dirty="0">
                          <a:latin typeface="Calibri"/>
                          <a:cs typeface="Calibri"/>
                        </a:rPr>
                        <a:t>Découvrir la variété des activités et des spectacles sportifs.</a:t>
                      </a:r>
                      <a:endParaRPr lang="fr-FR" sz="1600" dirty="0">
                        <a:latin typeface="Calibri"/>
                      </a:endParaRPr>
                    </a:p>
                    <a:p>
                      <a:pPr marL="342900" lvl="0" indent="-342900">
                        <a:spcAft>
                          <a:spcPts val="0"/>
                        </a:spcAft>
                        <a:buFont typeface="Symbol"/>
                        <a:buChar char=""/>
                      </a:pPr>
                      <a:r>
                        <a:rPr lang="fr-FR" sz="1600" dirty="0">
                          <a:latin typeface="Calibri"/>
                          <a:cs typeface="Calibri"/>
                        </a:rPr>
                        <a:t>Exprimer des intentions et des émotions par son corps dans un projet artistique individuel ou collectif.</a:t>
                      </a:r>
                      <a:endParaRPr lang="fr-FR" sz="1600" dirty="0">
                        <a:latin typeface="Calibri"/>
                      </a:endParaRPr>
                    </a:p>
                  </a:txBody>
                  <a:tcPr marL="32378" marR="32378" marT="32378" marB="323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3600" b="1" dirty="0">
                          <a:latin typeface="Calibri"/>
                          <a:ea typeface="Calibri"/>
                          <a:cs typeface="Calibri"/>
                        </a:rPr>
                        <a:t>5</a:t>
                      </a:r>
                      <a:endParaRPr lang="fr-FR" sz="4000" b="1" dirty="0">
                        <a:latin typeface="Calibri"/>
                        <a:ea typeface="Calibri"/>
                        <a:cs typeface="Times New Roman"/>
                      </a:endParaRPr>
                    </a:p>
                  </a:txBody>
                  <a:tcPr marL="32378" marR="32378" marT="32378" marB="323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
        <p:nvSpPr>
          <p:cNvPr id="4" name="ZoneTexte 3"/>
          <p:cNvSpPr txBox="1"/>
          <p:nvPr/>
        </p:nvSpPr>
        <p:spPr>
          <a:xfrm>
            <a:off x="323528" y="188640"/>
            <a:ext cx="93610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b="1" dirty="0" smtClean="0"/>
              <a:t>CYCLE 2</a:t>
            </a:r>
            <a:endParaRPr lang="fr-FR" b="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Programmes EPS 2015</a:t>
            </a:r>
            <a:endParaRPr lang="fr-FR"/>
          </a:p>
        </p:txBody>
      </p:sp>
      <p:graphicFrame>
        <p:nvGraphicFramePr>
          <p:cNvPr id="5" name="Tableau 4"/>
          <p:cNvGraphicFramePr>
            <a:graphicFrameLocks noGrp="1"/>
          </p:cNvGraphicFramePr>
          <p:nvPr/>
        </p:nvGraphicFramePr>
        <p:xfrm>
          <a:off x="0" y="-1"/>
          <a:ext cx="9144000" cy="6858001"/>
        </p:xfrm>
        <a:graphic>
          <a:graphicData uri="http://schemas.openxmlformats.org/drawingml/2006/table">
            <a:tbl>
              <a:tblPr/>
              <a:tblGrid>
                <a:gridCol w="7996829"/>
                <a:gridCol w="1147171"/>
              </a:tblGrid>
              <a:tr h="725299">
                <a:tc>
                  <a:txBody>
                    <a:bodyPr/>
                    <a:lstStyle/>
                    <a:p>
                      <a:pPr algn="ctr">
                        <a:lnSpc>
                          <a:spcPct val="115000"/>
                        </a:lnSpc>
                        <a:spcAft>
                          <a:spcPts val="0"/>
                        </a:spcAft>
                      </a:pPr>
                      <a:r>
                        <a:rPr lang="fr-FR" sz="2800" b="1" dirty="0">
                          <a:latin typeface="Calibri"/>
                          <a:ea typeface="Calibri"/>
                          <a:cs typeface="Calibri"/>
                        </a:rPr>
                        <a:t>Compétences</a:t>
                      </a:r>
                      <a:r>
                        <a:rPr lang="fr-FR" sz="3200" b="1" dirty="0">
                          <a:latin typeface="Calibri"/>
                          <a:ea typeface="Calibri"/>
                          <a:cs typeface="Calibri"/>
                        </a:rPr>
                        <a:t> </a:t>
                      </a:r>
                      <a:r>
                        <a:rPr lang="fr-FR" sz="2800" b="1" dirty="0">
                          <a:latin typeface="Calibri"/>
                          <a:ea typeface="Calibri"/>
                          <a:cs typeface="Calibri"/>
                        </a:rPr>
                        <a:t>travaillées</a:t>
                      </a:r>
                      <a:endParaRPr lang="fr-FR" sz="2400" dirty="0">
                        <a:latin typeface="Calibri"/>
                        <a:ea typeface="Calibri"/>
                        <a:cs typeface="Times New Roman"/>
                      </a:endParaRPr>
                    </a:p>
                  </a:txBody>
                  <a:tcPr marL="33395" marR="33395" marT="33395" marB="33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1800" b="1" dirty="0">
                          <a:latin typeface="Calibri"/>
                          <a:ea typeface="Calibri"/>
                          <a:cs typeface="Calibri"/>
                        </a:rPr>
                        <a:t>Domaines du socle</a:t>
                      </a:r>
                      <a:endParaRPr lang="fr-FR" sz="1400" dirty="0">
                        <a:latin typeface="Calibri"/>
                        <a:ea typeface="Calibri"/>
                        <a:cs typeface="Times New Roman"/>
                      </a:endParaRPr>
                    </a:p>
                  </a:txBody>
                  <a:tcPr marL="33395" marR="33395" marT="33395" marB="33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295310">
                <a:tc>
                  <a:txBody>
                    <a:bodyPr/>
                    <a:lstStyle/>
                    <a:p>
                      <a:pPr lvl="1" algn="l">
                        <a:spcAft>
                          <a:spcPts val="0"/>
                        </a:spcAft>
                      </a:pPr>
                      <a:r>
                        <a:rPr lang="fr-FR" sz="1600" b="1" dirty="0">
                          <a:latin typeface="Calibri"/>
                          <a:ea typeface="Times New Roman"/>
                          <a:cs typeface="Calibri"/>
                        </a:rPr>
                        <a:t>Développer sa motricité et construire un langage du corps </a:t>
                      </a:r>
                      <a:endParaRPr lang="fr-FR" sz="1600" dirty="0">
                        <a:latin typeface="Calibri"/>
                      </a:endParaRPr>
                    </a:p>
                    <a:p>
                      <a:pPr marL="342900" lvl="0" indent="-342900" algn="l">
                        <a:spcAft>
                          <a:spcPts val="0"/>
                        </a:spcAft>
                        <a:buFont typeface="Symbol"/>
                        <a:buChar char=""/>
                      </a:pPr>
                      <a:r>
                        <a:rPr lang="fr-FR" sz="1600" dirty="0">
                          <a:latin typeface="Calibri"/>
                          <a:ea typeface="Times New Roman"/>
                        </a:rPr>
                        <a:t>Adapter sa motricité à des situations variées.</a:t>
                      </a:r>
                      <a:endParaRPr lang="fr-FR" sz="1600" dirty="0">
                        <a:latin typeface="Calibri"/>
                      </a:endParaRPr>
                    </a:p>
                    <a:p>
                      <a:pPr marL="342900" lvl="0" indent="-342900" algn="l">
                        <a:spcAft>
                          <a:spcPts val="0"/>
                        </a:spcAft>
                        <a:buFont typeface="Symbol"/>
                        <a:buChar char=""/>
                      </a:pPr>
                      <a:r>
                        <a:rPr lang="fr-FR" sz="1600" dirty="0">
                          <a:latin typeface="Calibri"/>
                          <a:ea typeface="Times New Roman"/>
                        </a:rPr>
                        <a:t>Acquérir des techniques spécifiques pour améliorer son efficacité.</a:t>
                      </a:r>
                      <a:endParaRPr lang="fr-FR" sz="1600" dirty="0">
                        <a:latin typeface="Calibri"/>
                      </a:endParaRPr>
                    </a:p>
                    <a:p>
                      <a:pPr marL="342900" lvl="0" indent="-342900" algn="l">
                        <a:spcAft>
                          <a:spcPts val="0"/>
                        </a:spcAft>
                        <a:buFont typeface="Symbol"/>
                        <a:buChar char=""/>
                      </a:pPr>
                      <a:r>
                        <a:rPr lang="fr-FR" sz="1600" dirty="0">
                          <a:latin typeface="Calibri"/>
                          <a:ea typeface="Times New Roman"/>
                        </a:rPr>
                        <a:t>Mobiliser différentes ressources (physiologique, biomécanique, psychologique, émotionnelle) pour agir de manière efficiente.</a:t>
                      </a:r>
                      <a:endParaRPr lang="fr-FR" sz="1600" dirty="0">
                        <a:latin typeface="Calibri"/>
                      </a:endParaRPr>
                    </a:p>
                  </a:txBody>
                  <a:tcPr marL="33395" marR="33395" marT="33395" marB="333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800" b="1" dirty="0">
                          <a:latin typeface="Calibri"/>
                          <a:ea typeface="Calibri"/>
                          <a:cs typeface="Calibri"/>
                        </a:rPr>
                        <a:t>1</a:t>
                      </a:r>
                      <a:endParaRPr lang="fr-FR" sz="3200" b="1" dirty="0">
                        <a:latin typeface="Calibri"/>
                        <a:ea typeface="Calibri"/>
                        <a:cs typeface="Times New Roman"/>
                      </a:endParaRPr>
                    </a:p>
                  </a:txBody>
                  <a:tcPr marL="33395" marR="33395" marT="33395" marB="33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049703">
                <a:tc>
                  <a:txBody>
                    <a:bodyPr/>
                    <a:lstStyle/>
                    <a:p>
                      <a:pPr lvl="1" algn="l">
                        <a:spcAft>
                          <a:spcPts val="0"/>
                        </a:spcAft>
                      </a:pPr>
                      <a:r>
                        <a:rPr lang="fr-FR" sz="1600" b="1" dirty="0">
                          <a:latin typeface="Calibri"/>
                          <a:ea typeface="Times New Roman"/>
                          <a:cs typeface="Calibri"/>
                        </a:rPr>
                        <a:t>S’approprier seul ou à plusieurs par la pratique, les méthodes et outils pour apprendre</a:t>
                      </a:r>
                      <a:endParaRPr lang="fr-FR" sz="1600" dirty="0">
                        <a:latin typeface="Calibri"/>
                      </a:endParaRPr>
                    </a:p>
                    <a:p>
                      <a:pPr marL="342900" lvl="0" indent="-342900" algn="l">
                        <a:spcAft>
                          <a:spcPts val="0"/>
                        </a:spcAft>
                        <a:buFont typeface="Symbol"/>
                        <a:buChar char=""/>
                        <a:tabLst>
                          <a:tab pos="457200" algn="l"/>
                        </a:tabLst>
                      </a:pPr>
                      <a:r>
                        <a:rPr lang="fr-FR" sz="1600" dirty="0">
                          <a:latin typeface="Calibri"/>
                          <a:ea typeface="Times New Roman"/>
                        </a:rPr>
                        <a:t>Apprendre par l’action, l’observation, l’analyse de son activité et de celle des autres. </a:t>
                      </a:r>
                      <a:endParaRPr lang="fr-FR" sz="1600" dirty="0">
                        <a:latin typeface="Calibri"/>
                      </a:endParaRPr>
                    </a:p>
                    <a:p>
                      <a:pPr marL="342900" lvl="0" indent="-342900" algn="l">
                        <a:spcAft>
                          <a:spcPts val="0"/>
                        </a:spcAft>
                        <a:buFont typeface="Symbol"/>
                        <a:buChar char=""/>
                      </a:pPr>
                      <a:r>
                        <a:rPr lang="fr-FR" sz="1600" dirty="0">
                          <a:latin typeface="Calibri"/>
                          <a:ea typeface="Times New Roman"/>
                        </a:rPr>
                        <a:t>Répéter un geste pour le stabiliser et le rendre plus efficace.</a:t>
                      </a:r>
                      <a:endParaRPr lang="fr-FR" sz="1600" dirty="0">
                        <a:latin typeface="Calibri"/>
                      </a:endParaRPr>
                    </a:p>
                    <a:p>
                      <a:pPr marL="342900" lvl="0" indent="-342900" algn="l">
                        <a:spcAft>
                          <a:spcPts val="0"/>
                        </a:spcAft>
                        <a:buFont typeface="Symbol"/>
                        <a:buChar char=""/>
                      </a:pPr>
                      <a:r>
                        <a:rPr lang="fr-FR" sz="1600" dirty="0">
                          <a:latin typeface="Calibri"/>
                          <a:ea typeface="Times New Roman"/>
                        </a:rPr>
                        <a:t>Utiliser des outils numériques pour observer, évaluer et modifier ses actions.</a:t>
                      </a:r>
                      <a:endParaRPr lang="fr-FR" sz="1600" dirty="0">
                        <a:latin typeface="Calibri"/>
                      </a:endParaRPr>
                    </a:p>
                  </a:txBody>
                  <a:tcPr marL="33395" marR="33395" marT="33395" marB="333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800" b="1" dirty="0">
                          <a:latin typeface="Calibri"/>
                          <a:ea typeface="Calibri"/>
                          <a:cs typeface="Calibri"/>
                        </a:rPr>
                        <a:t>2</a:t>
                      </a:r>
                      <a:endParaRPr lang="fr-FR" sz="3200" b="1" dirty="0">
                        <a:latin typeface="Calibri"/>
                        <a:ea typeface="Calibri"/>
                        <a:cs typeface="Times New Roman"/>
                      </a:endParaRPr>
                    </a:p>
                  </a:txBody>
                  <a:tcPr marL="33395" marR="33395" marT="33395" marB="33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577759">
                <a:tc>
                  <a:txBody>
                    <a:bodyPr/>
                    <a:lstStyle/>
                    <a:p>
                      <a:pPr lvl="1" algn="l">
                        <a:lnSpc>
                          <a:spcPct val="115000"/>
                        </a:lnSpc>
                        <a:spcAft>
                          <a:spcPts val="0"/>
                        </a:spcAft>
                      </a:pPr>
                      <a:r>
                        <a:rPr lang="fr-FR" sz="1600" b="1" dirty="0">
                          <a:latin typeface="Calibri"/>
                          <a:ea typeface="Calibri"/>
                          <a:cs typeface="Calibri"/>
                        </a:rPr>
                        <a:t>Partager des règles, assumer des rôles et des responsabilités </a:t>
                      </a:r>
                      <a:endParaRPr lang="fr-FR" sz="1800" dirty="0">
                        <a:latin typeface="Calibri"/>
                        <a:ea typeface="Calibri"/>
                        <a:cs typeface="Times New Roman"/>
                      </a:endParaRPr>
                    </a:p>
                    <a:p>
                      <a:pPr marL="342900" lvl="0" indent="-342900" algn="l">
                        <a:spcAft>
                          <a:spcPts val="0"/>
                        </a:spcAft>
                        <a:buFont typeface="Symbol"/>
                        <a:buChar char=""/>
                      </a:pPr>
                      <a:r>
                        <a:rPr lang="fr-FR" sz="1600" dirty="0">
                          <a:latin typeface="Calibri"/>
                          <a:ea typeface="Times New Roman"/>
                        </a:rPr>
                        <a:t>Assumer les rôles sociaux spécifiques aux différentes APSA et à la classe (joueur, coach, arbitre, juge, observateur, tuteur, médiateur, organisateur…).</a:t>
                      </a:r>
                      <a:endParaRPr lang="fr-FR" sz="1600" dirty="0">
                        <a:latin typeface="Calibri"/>
                      </a:endParaRPr>
                    </a:p>
                    <a:p>
                      <a:pPr marL="342900" lvl="0" indent="-342900" algn="l">
                        <a:spcAft>
                          <a:spcPts val="0"/>
                        </a:spcAft>
                        <a:buFont typeface="Symbol"/>
                        <a:buChar char=""/>
                      </a:pPr>
                      <a:r>
                        <a:rPr lang="fr-FR" sz="1600" dirty="0">
                          <a:latin typeface="Calibri"/>
                          <a:ea typeface="Times New Roman"/>
                        </a:rPr>
                        <a:t>Comprendre, respecter et faire respecter règles et règlements.</a:t>
                      </a:r>
                      <a:endParaRPr lang="fr-FR" sz="1600" dirty="0">
                        <a:latin typeface="Calibri"/>
                      </a:endParaRPr>
                    </a:p>
                    <a:p>
                      <a:pPr marL="342900" lvl="0" indent="-342900" algn="l">
                        <a:spcAft>
                          <a:spcPts val="0"/>
                        </a:spcAft>
                        <a:buFont typeface="Symbol"/>
                        <a:buChar char=""/>
                      </a:pPr>
                      <a:r>
                        <a:rPr lang="fr-FR" sz="1600" dirty="0">
                          <a:latin typeface="Calibri"/>
                          <a:ea typeface="Times New Roman"/>
                        </a:rPr>
                        <a:t>Assurer sa sécurité et celle d’autrui dans des situations variées.</a:t>
                      </a:r>
                      <a:endParaRPr lang="fr-FR" sz="1600" dirty="0">
                        <a:latin typeface="Calibri"/>
                      </a:endParaRPr>
                    </a:p>
                    <a:p>
                      <a:pPr marL="342900" lvl="0" indent="-342900" algn="l">
                        <a:spcAft>
                          <a:spcPts val="0"/>
                        </a:spcAft>
                        <a:buFont typeface="Symbol"/>
                        <a:buChar char=""/>
                      </a:pPr>
                      <a:r>
                        <a:rPr lang="fr-FR" sz="1600" dirty="0">
                          <a:latin typeface="Calibri"/>
                          <a:ea typeface="Times New Roman"/>
                        </a:rPr>
                        <a:t>S’engager dans les activités sportives et artistiques collectives</a:t>
                      </a:r>
                      <a:r>
                        <a:rPr lang="fr-FR" sz="1600" dirty="0" smtClean="0">
                          <a:latin typeface="Calibri"/>
                          <a:ea typeface="Times New Roman"/>
                        </a:rPr>
                        <a:t>.</a:t>
                      </a:r>
                      <a:endParaRPr lang="fr-FR" sz="1600" dirty="0">
                        <a:latin typeface="Calibri"/>
                      </a:endParaRPr>
                    </a:p>
                  </a:txBody>
                  <a:tcPr marL="33395" marR="33395" marT="33395" marB="333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800" b="1" dirty="0">
                          <a:latin typeface="Calibri"/>
                          <a:ea typeface="Calibri"/>
                          <a:cs typeface="Calibri"/>
                        </a:rPr>
                        <a:t>3</a:t>
                      </a:r>
                      <a:endParaRPr lang="fr-FR" sz="3200" b="1" dirty="0">
                        <a:latin typeface="Calibri"/>
                        <a:ea typeface="Calibri"/>
                        <a:cs typeface="Times New Roman"/>
                      </a:endParaRPr>
                    </a:p>
                  </a:txBody>
                  <a:tcPr marL="33395" marR="33395" marT="33395" marB="33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332152">
                <a:tc>
                  <a:txBody>
                    <a:bodyPr/>
                    <a:lstStyle/>
                    <a:p>
                      <a:pPr lvl="1" algn="l">
                        <a:lnSpc>
                          <a:spcPct val="115000"/>
                        </a:lnSpc>
                        <a:spcAft>
                          <a:spcPts val="0"/>
                        </a:spcAft>
                      </a:pPr>
                      <a:r>
                        <a:rPr lang="fr-FR" sz="1600" b="1" dirty="0">
                          <a:latin typeface="Calibri"/>
                          <a:ea typeface="Calibri"/>
                          <a:cs typeface="Calibri"/>
                        </a:rPr>
                        <a:t>Apprendre à entretenir sa santé par une activité physique régulière</a:t>
                      </a:r>
                      <a:endParaRPr lang="fr-FR" sz="1800" dirty="0">
                        <a:latin typeface="Calibri"/>
                        <a:ea typeface="Calibri"/>
                        <a:cs typeface="Times New Roman"/>
                      </a:endParaRPr>
                    </a:p>
                    <a:p>
                      <a:pPr marL="342900" lvl="0" indent="-342900" algn="l">
                        <a:spcAft>
                          <a:spcPts val="0"/>
                        </a:spcAft>
                        <a:buFont typeface="Symbol"/>
                        <a:buChar char=""/>
                      </a:pPr>
                      <a:r>
                        <a:rPr lang="fr-FR" sz="1600" dirty="0">
                          <a:latin typeface="Calibri"/>
                          <a:ea typeface="Times New Roman"/>
                        </a:rPr>
                        <a:t>Évaluer la quantité et la qualité de son activité physique quotidienne dans et hors l’école.</a:t>
                      </a:r>
                      <a:endParaRPr lang="fr-FR" sz="1600" dirty="0">
                        <a:latin typeface="Calibri"/>
                      </a:endParaRPr>
                    </a:p>
                    <a:p>
                      <a:pPr marL="342900" lvl="0" indent="-342900" algn="l">
                        <a:spcAft>
                          <a:spcPts val="0"/>
                        </a:spcAft>
                        <a:buFont typeface="Symbol"/>
                        <a:buChar char=""/>
                      </a:pPr>
                      <a:r>
                        <a:rPr lang="fr-FR" sz="1600" dirty="0">
                          <a:latin typeface="Calibri"/>
                          <a:ea typeface="Times New Roman"/>
                        </a:rPr>
                        <a:t>Connaitre et appliquer des principes d’une bonne hygiène de vie.</a:t>
                      </a:r>
                      <a:endParaRPr lang="fr-FR" sz="1600" dirty="0">
                        <a:latin typeface="Calibri"/>
                      </a:endParaRPr>
                    </a:p>
                    <a:p>
                      <a:pPr marL="342900" lvl="0" indent="-342900" algn="l">
                        <a:spcAft>
                          <a:spcPts val="0"/>
                        </a:spcAft>
                        <a:buFont typeface="Symbol"/>
                        <a:buChar char=""/>
                      </a:pPr>
                      <a:r>
                        <a:rPr lang="fr-FR" sz="1600" dirty="0">
                          <a:latin typeface="Calibri"/>
                          <a:ea typeface="Cambria"/>
                        </a:rPr>
                        <a:t>Adapter l’intensité de son engagement physique à ses possibilités pour ne pas se mettre en danger.</a:t>
                      </a:r>
                      <a:endParaRPr lang="fr-FR" sz="1600" dirty="0">
                        <a:latin typeface="Calibri"/>
                      </a:endParaRPr>
                    </a:p>
                  </a:txBody>
                  <a:tcPr marL="33395" marR="33395" marT="33395" marB="333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800" b="1" dirty="0">
                          <a:latin typeface="Calibri"/>
                          <a:ea typeface="Calibri"/>
                          <a:cs typeface="Calibri"/>
                        </a:rPr>
                        <a:t>4</a:t>
                      </a:r>
                      <a:endParaRPr lang="fr-FR" sz="3200" b="1" dirty="0">
                        <a:latin typeface="Calibri"/>
                        <a:ea typeface="Calibri"/>
                        <a:cs typeface="Times New Roman"/>
                      </a:endParaRPr>
                    </a:p>
                  </a:txBody>
                  <a:tcPr marL="33395" marR="33395" marT="33395" marB="33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877778">
                <a:tc>
                  <a:txBody>
                    <a:bodyPr/>
                    <a:lstStyle/>
                    <a:p>
                      <a:pPr lvl="1" algn="just">
                        <a:lnSpc>
                          <a:spcPct val="115000"/>
                        </a:lnSpc>
                        <a:spcAft>
                          <a:spcPts val="0"/>
                        </a:spcAft>
                      </a:pPr>
                      <a:r>
                        <a:rPr lang="fr-FR" sz="1600" b="1" dirty="0">
                          <a:latin typeface="Calibri"/>
                          <a:ea typeface="Calibri"/>
                          <a:cs typeface="Calibri"/>
                        </a:rPr>
                        <a:t>S’approprier une culture physique sportive et artistique </a:t>
                      </a:r>
                      <a:endParaRPr lang="fr-FR" sz="1800" dirty="0">
                        <a:latin typeface="Calibri"/>
                        <a:ea typeface="Calibri"/>
                        <a:cs typeface="Times New Roman"/>
                      </a:endParaRPr>
                    </a:p>
                    <a:p>
                      <a:pPr marL="342900" lvl="0" indent="-342900" algn="just">
                        <a:lnSpc>
                          <a:spcPct val="115000"/>
                        </a:lnSpc>
                        <a:spcAft>
                          <a:spcPts val="0"/>
                        </a:spcAft>
                        <a:buFont typeface="Symbol"/>
                        <a:buChar char=""/>
                      </a:pPr>
                      <a:r>
                        <a:rPr lang="fr-FR" sz="1600" dirty="0">
                          <a:latin typeface="Calibri"/>
                          <a:ea typeface="Calibri"/>
                          <a:cs typeface="Times New Roman"/>
                        </a:rPr>
                        <a:t>Savoir situer des performances à l’échelle de la performance humaine.</a:t>
                      </a:r>
                      <a:endParaRPr lang="fr-FR" sz="1800" dirty="0">
                        <a:latin typeface="Calibri"/>
                        <a:ea typeface="Calibri"/>
                        <a:cs typeface="Times New Roman"/>
                      </a:endParaRPr>
                    </a:p>
                    <a:p>
                      <a:pPr marL="342900" lvl="0" indent="-342900" algn="l">
                        <a:spcAft>
                          <a:spcPts val="0"/>
                        </a:spcAft>
                        <a:buFont typeface="Symbol"/>
                        <a:buChar char=""/>
                      </a:pPr>
                      <a:r>
                        <a:rPr lang="fr-FR" sz="1600" dirty="0">
                          <a:latin typeface="Calibri"/>
                          <a:ea typeface="Times New Roman"/>
                        </a:rPr>
                        <a:t>Comprendre et respecter l’environnement des pratiques physiques et sportives.</a:t>
                      </a:r>
                      <a:endParaRPr lang="fr-FR" sz="1600" dirty="0">
                        <a:latin typeface="Calibri"/>
                      </a:endParaRPr>
                    </a:p>
                  </a:txBody>
                  <a:tcPr marL="33395" marR="33395" marT="33395" marB="3339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2800" b="1" dirty="0">
                          <a:latin typeface="Calibri"/>
                          <a:ea typeface="Calibri"/>
                          <a:cs typeface="Calibri"/>
                        </a:rPr>
                        <a:t>5</a:t>
                      </a:r>
                      <a:endParaRPr lang="fr-FR" sz="3200" b="1" dirty="0">
                        <a:latin typeface="Calibri"/>
                        <a:ea typeface="Calibri"/>
                        <a:cs typeface="Times New Roman"/>
                      </a:endParaRPr>
                    </a:p>
                  </a:txBody>
                  <a:tcPr marL="33395" marR="33395" marT="33395" marB="3339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
        <p:nvSpPr>
          <p:cNvPr id="6" name="ZoneTexte 5"/>
          <p:cNvSpPr txBox="1"/>
          <p:nvPr/>
        </p:nvSpPr>
        <p:spPr>
          <a:xfrm>
            <a:off x="323528" y="188640"/>
            <a:ext cx="93610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b="1" dirty="0" smtClean="0"/>
              <a:t>CYCLE 3</a:t>
            </a:r>
            <a:endParaRPr lang="fr-FR"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Programmes EPS 2015</a:t>
            </a:r>
            <a:endParaRPr lang="fr-FR"/>
          </a:p>
        </p:txBody>
      </p:sp>
      <p:graphicFrame>
        <p:nvGraphicFramePr>
          <p:cNvPr id="4" name="Tableau 3"/>
          <p:cNvGraphicFramePr>
            <a:graphicFrameLocks noGrp="1"/>
          </p:cNvGraphicFramePr>
          <p:nvPr/>
        </p:nvGraphicFramePr>
        <p:xfrm>
          <a:off x="0" y="0"/>
          <a:ext cx="9144000" cy="7034553"/>
        </p:xfrm>
        <a:graphic>
          <a:graphicData uri="http://schemas.openxmlformats.org/drawingml/2006/table">
            <a:tbl>
              <a:tblPr/>
              <a:tblGrid>
                <a:gridCol w="8100392"/>
                <a:gridCol w="1043608"/>
              </a:tblGrid>
              <a:tr h="548680">
                <a:tc>
                  <a:txBody>
                    <a:bodyPr/>
                    <a:lstStyle/>
                    <a:p>
                      <a:pPr algn="ctr">
                        <a:lnSpc>
                          <a:spcPct val="115000"/>
                        </a:lnSpc>
                        <a:spcAft>
                          <a:spcPts val="0"/>
                        </a:spcAft>
                      </a:pPr>
                      <a:r>
                        <a:rPr lang="fr-FR" sz="2800" b="1" dirty="0">
                          <a:latin typeface="Calibri"/>
                          <a:ea typeface="Calibri"/>
                          <a:cs typeface="Calibri"/>
                        </a:rPr>
                        <a:t>Compétences travaillées</a:t>
                      </a:r>
                      <a:endParaRPr lang="fr-FR" sz="2400" dirty="0">
                        <a:latin typeface="Calibri"/>
                        <a:ea typeface="Calibri"/>
                        <a:cs typeface="Times New Roman"/>
                      </a:endParaRPr>
                    </a:p>
                  </a:txBody>
                  <a:tcPr marL="27413" marR="27413" marT="27413" marB="274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1800" b="1" dirty="0">
                          <a:latin typeface="Calibri"/>
                          <a:ea typeface="Calibri"/>
                          <a:cs typeface="Calibri"/>
                        </a:rPr>
                        <a:t>Domaines du socle</a:t>
                      </a:r>
                      <a:endParaRPr lang="fr-FR" sz="1600" dirty="0">
                        <a:latin typeface="Calibri"/>
                        <a:ea typeface="Calibri"/>
                        <a:cs typeface="Times New Roman"/>
                      </a:endParaRPr>
                    </a:p>
                  </a:txBody>
                  <a:tcPr marL="27413" marR="27413" marT="27413" marB="274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985834">
                <a:tc>
                  <a:txBody>
                    <a:bodyPr/>
                    <a:lstStyle/>
                    <a:p>
                      <a:pPr marL="457200" algn="l">
                        <a:spcAft>
                          <a:spcPts val="0"/>
                        </a:spcAft>
                      </a:pPr>
                      <a:r>
                        <a:rPr lang="fr-FR" sz="1600" b="1" dirty="0">
                          <a:latin typeface="Calibri"/>
                          <a:ea typeface="Times New Roman"/>
                          <a:cs typeface="Calibri"/>
                        </a:rPr>
                        <a:t>Développer sa motricité et apprendre à s’exprimer avec son corps</a:t>
                      </a:r>
                      <a:endParaRPr lang="fr-FR" sz="1800" dirty="0">
                        <a:latin typeface="Times New Roman"/>
                        <a:ea typeface="Times New Roman"/>
                        <a:cs typeface="Arial"/>
                      </a:endParaRPr>
                    </a:p>
                    <a:p>
                      <a:pPr marL="342900" lvl="0" indent="-342900" algn="l">
                        <a:spcAft>
                          <a:spcPts val="0"/>
                        </a:spcAft>
                        <a:buFont typeface="Symbol"/>
                        <a:buChar char=""/>
                      </a:pPr>
                      <a:r>
                        <a:rPr lang="fr-FR" sz="1400" dirty="0">
                          <a:latin typeface="Calibri"/>
                          <a:ea typeface="Times New Roman"/>
                          <a:cs typeface="Calibri"/>
                        </a:rPr>
                        <a:t>Acquérir des techniques spécifiques pour améliorer son efficience.</a:t>
                      </a:r>
                      <a:endParaRPr lang="fr-FR" sz="1600" dirty="0">
                        <a:latin typeface="Times New Roman"/>
                        <a:ea typeface="Times New Roman"/>
                        <a:cs typeface="Arial"/>
                      </a:endParaRPr>
                    </a:p>
                    <a:p>
                      <a:pPr marL="342900" lvl="0" indent="-342900" algn="l">
                        <a:spcAft>
                          <a:spcPts val="0"/>
                        </a:spcAft>
                        <a:buFont typeface="Symbol"/>
                        <a:buChar char=""/>
                      </a:pPr>
                      <a:r>
                        <a:rPr lang="fr-FR" sz="1400" dirty="0">
                          <a:latin typeface="Calibri"/>
                          <a:ea typeface="Times New Roman"/>
                          <a:cs typeface="Calibri"/>
                        </a:rPr>
                        <a:t>Communiquer des intentions et des émotions avec son corps devant un groupe.</a:t>
                      </a:r>
                      <a:endParaRPr lang="fr-FR" sz="1600" dirty="0">
                        <a:latin typeface="Times New Roman"/>
                        <a:ea typeface="Times New Roman"/>
                        <a:cs typeface="Arial"/>
                      </a:endParaRPr>
                    </a:p>
                    <a:p>
                      <a:pPr marL="342900" lvl="0" indent="-342900" algn="l">
                        <a:spcAft>
                          <a:spcPts val="0"/>
                        </a:spcAft>
                        <a:buFont typeface="Symbol"/>
                        <a:buChar char=""/>
                      </a:pPr>
                      <a:r>
                        <a:rPr lang="fr-FR" sz="1400" dirty="0">
                          <a:latin typeface="Calibri"/>
                          <a:ea typeface="Times New Roman"/>
                          <a:cs typeface="Calibri"/>
                        </a:rPr>
                        <a:t>Verbaliser les émotions et sensations ressenties.</a:t>
                      </a:r>
                      <a:endParaRPr lang="fr-FR" sz="1600" dirty="0">
                        <a:latin typeface="Times New Roman"/>
                        <a:ea typeface="Times New Roman"/>
                        <a:cs typeface="Arial"/>
                      </a:endParaRPr>
                    </a:p>
                    <a:p>
                      <a:pPr marL="342900" lvl="0" indent="-342900" algn="l">
                        <a:spcAft>
                          <a:spcPts val="0"/>
                        </a:spcAft>
                        <a:buFont typeface="Symbol"/>
                        <a:buChar char=""/>
                      </a:pPr>
                      <a:r>
                        <a:rPr lang="fr-FR" sz="1400" dirty="0">
                          <a:latin typeface="Calibri"/>
                          <a:ea typeface="Times New Roman"/>
                          <a:cs typeface="Calibri"/>
                        </a:rPr>
                        <a:t>Utiliser un vocabulaire adapté pour décrire la motricité d’autrui et la sienne.</a:t>
                      </a:r>
                      <a:endParaRPr lang="fr-FR" sz="1600" dirty="0">
                        <a:latin typeface="Times New Roman"/>
                        <a:ea typeface="Times New Roman"/>
                        <a:cs typeface="Arial"/>
                      </a:endParaRPr>
                    </a:p>
                  </a:txBody>
                  <a:tcPr marL="27413" marR="27413" marT="27413" marB="274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3200" b="1">
                          <a:latin typeface="Calibri"/>
                          <a:ea typeface="Calibri"/>
                          <a:cs typeface="Calibri"/>
                        </a:rPr>
                        <a:t>1</a:t>
                      </a:r>
                      <a:endParaRPr lang="fr-FR" sz="1400">
                        <a:latin typeface="Calibri"/>
                        <a:ea typeface="Calibri"/>
                        <a:cs typeface="Times New Roman"/>
                      </a:endParaRPr>
                    </a:p>
                  </a:txBody>
                  <a:tcPr marL="27413" marR="27413" marT="27413" marB="274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166731">
                <a:tc>
                  <a:txBody>
                    <a:bodyPr/>
                    <a:lstStyle/>
                    <a:p>
                      <a:pPr marL="457200" algn="l">
                        <a:spcAft>
                          <a:spcPts val="0"/>
                        </a:spcAft>
                      </a:pPr>
                      <a:r>
                        <a:rPr lang="fr-FR" sz="1600" b="1" dirty="0">
                          <a:latin typeface="Calibri"/>
                          <a:ea typeface="Times New Roman"/>
                          <a:cs typeface="Calibri"/>
                        </a:rPr>
                        <a:t>S’approprier seul ou à plusieurs par la pratique, les méthodes et outils  pour apprendr</a:t>
                      </a:r>
                      <a:r>
                        <a:rPr lang="fr-FR" sz="1400" b="1" dirty="0">
                          <a:latin typeface="Calibri"/>
                          <a:ea typeface="Times New Roman"/>
                          <a:cs typeface="Calibri"/>
                        </a:rPr>
                        <a:t>e</a:t>
                      </a:r>
                      <a:endParaRPr lang="fr-FR" sz="1600" dirty="0">
                        <a:latin typeface="Times New Roman"/>
                        <a:ea typeface="Times New Roman"/>
                        <a:cs typeface="Arial"/>
                      </a:endParaRPr>
                    </a:p>
                    <a:p>
                      <a:pPr marL="342900" lvl="0" indent="-342900" algn="l">
                        <a:spcAft>
                          <a:spcPts val="0"/>
                        </a:spcAft>
                        <a:buFont typeface="Symbol"/>
                        <a:buChar char=""/>
                      </a:pPr>
                      <a:r>
                        <a:rPr lang="fr-FR" sz="1400" dirty="0">
                          <a:latin typeface="Calibri"/>
                          <a:ea typeface="Times New Roman"/>
                          <a:cs typeface="Calibri"/>
                        </a:rPr>
                        <a:t>Préparer-planifier-se représenter une action avant de la réaliser.</a:t>
                      </a:r>
                      <a:endParaRPr lang="fr-FR" sz="1600" dirty="0">
                        <a:latin typeface="Times New Roman"/>
                        <a:ea typeface="Times New Roman"/>
                        <a:cs typeface="Arial"/>
                      </a:endParaRPr>
                    </a:p>
                    <a:p>
                      <a:pPr marL="342900" lvl="0" indent="-342900" algn="l">
                        <a:spcAft>
                          <a:spcPts val="0"/>
                        </a:spcAft>
                        <a:buFont typeface="Symbol"/>
                        <a:buChar char=""/>
                      </a:pPr>
                      <a:r>
                        <a:rPr lang="fr-FR" sz="1400" dirty="0">
                          <a:latin typeface="Calibri"/>
                          <a:ea typeface="Times New Roman"/>
                          <a:cs typeface="Calibri"/>
                        </a:rPr>
                        <a:t>Répéter un geste sportif ou artistique pour le stabiliser et le rendre plus efficace.</a:t>
                      </a:r>
                      <a:endParaRPr lang="fr-FR" sz="1600" dirty="0">
                        <a:latin typeface="Times New Roman"/>
                        <a:ea typeface="Times New Roman"/>
                        <a:cs typeface="Arial"/>
                      </a:endParaRPr>
                    </a:p>
                    <a:p>
                      <a:pPr marL="342900" lvl="0" indent="-342900" algn="l">
                        <a:spcAft>
                          <a:spcPts val="0"/>
                        </a:spcAft>
                        <a:buFont typeface="Symbol"/>
                        <a:buChar char=""/>
                      </a:pPr>
                      <a:r>
                        <a:rPr lang="fr-FR" sz="1400" dirty="0">
                          <a:latin typeface="Calibri"/>
                          <a:ea typeface="Times New Roman"/>
                          <a:cs typeface="Calibri"/>
                        </a:rPr>
                        <a:t>Construire et mettre en œuvre des projets d’apprentissage individuel ou collectif.</a:t>
                      </a:r>
                      <a:endParaRPr lang="fr-FR" sz="1600" dirty="0">
                        <a:latin typeface="Times New Roman"/>
                        <a:ea typeface="Times New Roman"/>
                        <a:cs typeface="Arial"/>
                      </a:endParaRPr>
                    </a:p>
                    <a:p>
                      <a:pPr marL="342900" lvl="0" indent="-342900" algn="l">
                        <a:spcAft>
                          <a:spcPts val="0"/>
                        </a:spcAft>
                        <a:buFont typeface="Symbol"/>
                        <a:buChar char=""/>
                      </a:pPr>
                      <a:r>
                        <a:rPr lang="fr-FR" sz="1400" dirty="0">
                          <a:latin typeface="Calibri"/>
                          <a:ea typeface="Times New Roman"/>
                          <a:cs typeface="Calibri"/>
                        </a:rPr>
                        <a:t>Utiliser des outils numériques pour analyser et évaluer ses actions et celles des autres.</a:t>
                      </a:r>
                      <a:endParaRPr lang="fr-FR" sz="1600" dirty="0">
                        <a:latin typeface="Times New Roman"/>
                        <a:ea typeface="Times New Roman"/>
                        <a:cs typeface="Arial"/>
                      </a:endParaRPr>
                    </a:p>
                  </a:txBody>
                  <a:tcPr marL="27413" marR="27413" marT="27413" marB="274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3200" b="1">
                          <a:latin typeface="Calibri"/>
                          <a:ea typeface="Calibri"/>
                          <a:cs typeface="Calibri"/>
                        </a:rPr>
                        <a:t>2</a:t>
                      </a:r>
                      <a:endParaRPr lang="fr-FR" sz="1400">
                        <a:latin typeface="Calibri"/>
                        <a:ea typeface="Calibri"/>
                        <a:cs typeface="Times New Roman"/>
                      </a:endParaRPr>
                    </a:p>
                  </a:txBody>
                  <a:tcPr marL="27413" marR="27413" marT="27413" marB="274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193866">
                <a:tc>
                  <a:txBody>
                    <a:bodyPr/>
                    <a:lstStyle/>
                    <a:p>
                      <a:pPr lvl="1" algn="l">
                        <a:lnSpc>
                          <a:spcPct val="115000"/>
                        </a:lnSpc>
                        <a:spcAft>
                          <a:spcPts val="0"/>
                        </a:spcAft>
                      </a:pPr>
                      <a:r>
                        <a:rPr lang="fr-FR" sz="1600" b="1" dirty="0">
                          <a:latin typeface="Calibri"/>
                          <a:ea typeface="Calibri"/>
                          <a:cs typeface="Calibri"/>
                        </a:rPr>
                        <a:t>Partager des règles, assumer des rôles  et des responsabilités </a:t>
                      </a:r>
                      <a:endParaRPr lang="fr-FR" sz="1600" b="1" dirty="0">
                        <a:latin typeface="Calibri"/>
                        <a:ea typeface="Calibri"/>
                        <a:cs typeface="Times New Roman"/>
                      </a:endParaRPr>
                    </a:p>
                    <a:p>
                      <a:pPr marL="342900" lvl="0" indent="-342900" algn="l">
                        <a:spcAft>
                          <a:spcPts val="0"/>
                        </a:spcAft>
                        <a:buFont typeface="Symbol"/>
                        <a:buChar char=""/>
                      </a:pPr>
                      <a:r>
                        <a:rPr lang="fr-FR" sz="1400" dirty="0">
                          <a:latin typeface="Calibri"/>
                          <a:ea typeface="Times New Roman"/>
                          <a:cs typeface="Calibri"/>
                        </a:rPr>
                        <a:t>Respecter, construire et faire respecter règles et règlements.</a:t>
                      </a:r>
                      <a:endParaRPr lang="fr-FR" sz="1600" dirty="0">
                        <a:latin typeface="Times New Roman"/>
                        <a:ea typeface="Times New Roman"/>
                        <a:cs typeface="Arial"/>
                      </a:endParaRPr>
                    </a:p>
                    <a:p>
                      <a:pPr marL="342900" lvl="0" indent="-342900" algn="l">
                        <a:spcAft>
                          <a:spcPts val="0"/>
                        </a:spcAft>
                        <a:buFont typeface="Symbol"/>
                        <a:buChar char=""/>
                      </a:pPr>
                      <a:r>
                        <a:rPr lang="fr-FR" sz="1400" dirty="0">
                          <a:latin typeface="Calibri"/>
                          <a:ea typeface="Times New Roman"/>
                          <a:cs typeface="Calibri"/>
                        </a:rPr>
                        <a:t>Accepter la défaite et gagner avec modestie et simplicité.</a:t>
                      </a:r>
                      <a:endParaRPr lang="fr-FR" sz="1600" dirty="0">
                        <a:latin typeface="Times New Roman"/>
                        <a:ea typeface="Times New Roman"/>
                        <a:cs typeface="Arial"/>
                      </a:endParaRPr>
                    </a:p>
                    <a:p>
                      <a:pPr marL="342900" lvl="0" indent="-342900" algn="l">
                        <a:spcAft>
                          <a:spcPts val="0"/>
                        </a:spcAft>
                        <a:buFont typeface="Symbol"/>
                        <a:buChar char=""/>
                      </a:pPr>
                      <a:r>
                        <a:rPr lang="fr-FR" sz="1400" dirty="0">
                          <a:latin typeface="Calibri"/>
                          <a:ea typeface="Times New Roman"/>
                          <a:cs typeface="Calibri"/>
                        </a:rPr>
                        <a:t>Prendre et assumer des responsabilités au sein d’un collectif pour réaliser un projet ou remplir un contrat.</a:t>
                      </a:r>
                      <a:endParaRPr lang="fr-FR" sz="1600" dirty="0">
                        <a:latin typeface="Times New Roman"/>
                        <a:ea typeface="Times New Roman"/>
                        <a:cs typeface="Arial"/>
                      </a:endParaRPr>
                    </a:p>
                    <a:p>
                      <a:pPr marL="342900" lvl="0" indent="-342900" algn="l">
                        <a:spcAft>
                          <a:spcPts val="0"/>
                        </a:spcAft>
                        <a:buFont typeface="Symbol"/>
                        <a:buChar char=""/>
                      </a:pPr>
                      <a:r>
                        <a:rPr lang="fr-FR" sz="1400" dirty="0">
                          <a:latin typeface="Calibri"/>
                          <a:ea typeface="Times New Roman"/>
                          <a:cs typeface="Calibri"/>
                        </a:rPr>
                        <a:t>Agir avec et pour les autres, en prenant en compte les différences.</a:t>
                      </a:r>
                      <a:endParaRPr lang="fr-FR" sz="1600" dirty="0">
                        <a:latin typeface="Times New Roman"/>
                        <a:ea typeface="Times New Roman"/>
                        <a:cs typeface="Arial"/>
                      </a:endParaRPr>
                    </a:p>
                  </a:txBody>
                  <a:tcPr marL="27413" marR="27413" marT="27413" marB="274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3200" b="1">
                          <a:latin typeface="Calibri"/>
                          <a:ea typeface="Calibri"/>
                          <a:cs typeface="Calibri"/>
                        </a:rPr>
                        <a:t>3</a:t>
                      </a:r>
                      <a:endParaRPr lang="fr-FR" sz="1400">
                        <a:latin typeface="Calibri"/>
                        <a:ea typeface="Calibri"/>
                        <a:cs typeface="Times New Roman"/>
                      </a:endParaRPr>
                    </a:p>
                  </a:txBody>
                  <a:tcPr marL="27413" marR="27413" marT="27413" marB="274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151765">
                <a:tc>
                  <a:txBody>
                    <a:bodyPr/>
                    <a:lstStyle/>
                    <a:p>
                      <a:pPr lvl="1" algn="l">
                        <a:lnSpc>
                          <a:spcPct val="115000"/>
                        </a:lnSpc>
                        <a:spcAft>
                          <a:spcPts val="0"/>
                        </a:spcAft>
                      </a:pPr>
                      <a:r>
                        <a:rPr lang="fr-FR" sz="1600" b="1" dirty="0">
                          <a:latin typeface="Calibri"/>
                          <a:ea typeface="Calibri"/>
                          <a:cs typeface="Calibri"/>
                        </a:rPr>
                        <a:t>Apprendre à entretenir sa santé </a:t>
                      </a:r>
                      <a:r>
                        <a:rPr lang="fr-FR" sz="1400" b="1" dirty="0">
                          <a:latin typeface="Calibri"/>
                          <a:ea typeface="Calibri"/>
                          <a:cs typeface="Calibri"/>
                        </a:rPr>
                        <a:t>par une activité physique régulière, raisonnée et raisonnable</a:t>
                      </a:r>
                      <a:endParaRPr lang="fr-FR" sz="1400" dirty="0">
                        <a:latin typeface="Calibri"/>
                        <a:ea typeface="Calibri"/>
                        <a:cs typeface="Times New Roman"/>
                      </a:endParaRPr>
                    </a:p>
                    <a:p>
                      <a:pPr marL="342900" lvl="0" indent="-342900" algn="l">
                        <a:spcAft>
                          <a:spcPts val="0"/>
                        </a:spcAft>
                        <a:buFont typeface="Symbol"/>
                        <a:buChar char=""/>
                      </a:pPr>
                      <a:r>
                        <a:rPr lang="fr-FR" sz="1400" dirty="0">
                          <a:latin typeface="Calibri"/>
                          <a:ea typeface="Times New Roman"/>
                          <a:cs typeface="Calibri"/>
                        </a:rPr>
                        <a:t>Connaître les effets d’une pratique physique régulière sur son état de bien-être et de santé.</a:t>
                      </a:r>
                      <a:endParaRPr lang="fr-FR" sz="1600" dirty="0">
                        <a:latin typeface="Times New Roman"/>
                        <a:ea typeface="Times New Roman"/>
                        <a:cs typeface="Arial"/>
                      </a:endParaRPr>
                    </a:p>
                    <a:p>
                      <a:pPr marL="342900" lvl="0" indent="-342900" algn="l">
                        <a:spcAft>
                          <a:spcPts val="0"/>
                        </a:spcAft>
                        <a:buFont typeface="Symbol"/>
                        <a:buChar char=""/>
                      </a:pPr>
                      <a:r>
                        <a:rPr lang="fr-FR" sz="1400" dirty="0">
                          <a:latin typeface="Calibri"/>
                          <a:ea typeface="Times New Roman"/>
                          <a:cs typeface="Calibri"/>
                        </a:rPr>
                        <a:t>Connaître et utiliser des indicateurs objectifs pour caractériser l’effort physique.</a:t>
                      </a:r>
                      <a:endParaRPr lang="fr-FR" sz="1600" dirty="0">
                        <a:latin typeface="Times New Roman"/>
                        <a:ea typeface="Times New Roman"/>
                        <a:cs typeface="Arial"/>
                      </a:endParaRPr>
                    </a:p>
                    <a:p>
                      <a:pPr marL="342900" lvl="0" indent="-342900" algn="l">
                        <a:spcAft>
                          <a:spcPts val="0"/>
                        </a:spcAft>
                        <a:buFont typeface="Symbol"/>
                        <a:buChar char=""/>
                      </a:pPr>
                      <a:r>
                        <a:rPr lang="fr-FR" sz="1400" dirty="0">
                          <a:latin typeface="Calibri"/>
                          <a:ea typeface="Times New Roman"/>
                          <a:cs typeface="Calibri"/>
                        </a:rPr>
                        <a:t>Evaluer la quantité et qualité de son activité physique quotidienne dans et hors l’école.</a:t>
                      </a:r>
                      <a:endParaRPr lang="fr-FR" sz="1600" dirty="0">
                        <a:latin typeface="Times New Roman"/>
                        <a:ea typeface="Times New Roman"/>
                        <a:cs typeface="Arial"/>
                      </a:endParaRPr>
                    </a:p>
                    <a:p>
                      <a:pPr marL="342900" lvl="0" indent="-342900" algn="l">
                        <a:spcAft>
                          <a:spcPts val="0"/>
                        </a:spcAft>
                        <a:buFont typeface="Symbol"/>
                        <a:buChar char=""/>
                      </a:pPr>
                      <a:r>
                        <a:rPr lang="fr-FR" sz="1400" dirty="0">
                          <a:latin typeface="Calibri"/>
                          <a:ea typeface="Times New Roman"/>
                          <a:cs typeface="Calibri"/>
                        </a:rPr>
                        <a:t>Adapter l’intensité de son engagement physique à ses possibilités pour ne pas se mettre en     danger.</a:t>
                      </a:r>
                      <a:endParaRPr lang="fr-FR" sz="1600" dirty="0">
                        <a:latin typeface="Times New Roman"/>
                        <a:ea typeface="Times New Roman"/>
                        <a:cs typeface="Arial"/>
                      </a:endParaRPr>
                    </a:p>
                  </a:txBody>
                  <a:tcPr marL="27413" marR="27413" marT="27413" marB="274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3200" b="1">
                          <a:latin typeface="Calibri"/>
                          <a:ea typeface="Calibri"/>
                          <a:cs typeface="Calibri"/>
                        </a:rPr>
                        <a:t>4</a:t>
                      </a:r>
                      <a:endParaRPr lang="fr-FR" sz="1400">
                        <a:latin typeface="Calibri"/>
                        <a:ea typeface="Calibri"/>
                        <a:cs typeface="Times New Roman"/>
                      </a:endParaRPr>
                    </a:p>
                  </a:txBody>
                  <a:tcPr marL="27413" marR="27413" marT="27413" marB="274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r h="1582795">
                <a:tc>
                  <a:txBody>
                    <a:bodyPr/>
                    <a:lstStyle/>
                    <a:p>
                      <a:pPr lvl="1" algn="just">
                        <a:lnSpc>
                          <a:spcPct val="115000"/>
                        </a:lnSpc>
                        <a:spcAft>
                          <a:spcPts val="0"/>
                        </a:spcAft>
                      </a:pPr>
                      <a:r>
                        <a:rPr lang="fr-FR" sz="1600" b="1" dirty="0">
                          <a:latin typeface="Calibri"/>
                          <a:ea typeface="Calibri"/>
                          <a:cs typeface="Calibri"/>
                        </a:rPr>
                        <a:t>S’approprier une culture </a:t>
                      </a:r>
                      <a:r>
                        <a:rPr lang="fr-FR" sz="1400" b="1" dirty="0">
                          <a:latin typeface="Calibri"/>
                          <a:ea typeface="Calibri"/>
                          <a:cs typeface="Calibri"/>
                        </a:rPr>
                        <a:t>physique sportive et artistique pour construire progressivement un regard lucide sur le monde contemporain </a:t>
                      </a:r>
                      <a:endParaRPr lang="fr-FR" sz="1400" dirty="0">
                        <a:latin typeface="Calibri"/>
                        <a:ea typeface="Calibri"/>
                        <a:cs typeface="Times New Roman"/>
                      </a:endParaRPr>
                    </a:p>
                    <a:p>
                      <a:pPr marL="342900" lvl="0" indent="-342900" algn="l">
                        <a:spcAft>
                          <a:spcPts val="0"/>
                        </a:spcAft>
                        <a:buFont typeface="Symbol"/>
                        <a:buChar char=""/>
                      </a:pPr>
                      <a:r>
                        <a:rPr lang="fr-FR" sz="1400" dirty="0">
                          <a:latin typeface="Calibri"/>
                          <a:ea typeface="Times New Roman"/>
                          <a:cs typeface="Calibri"/>
                        </a:rPr>
                        <a:t>S’approprier, exploiter et savoir expliquer les principes d’efficacité d’un geste technique.</a:t>
                      </a:r>
                      <a:endParaRPr lang="fr-FR" sz="1600" dirty="0">
                        <a:latin typeface="Times New Roman"/>
                        <a:ea typeface="Times New Roman"/>
                        <a:cs typeface="Arial"/>
                      </a:endParaRPr>
                    </a:p>
                    <a:p>
                      <a:pPr marL="342900" lvl="0" indent="-342900" algn="l">
                        <a:spcAft>
                          <a:spcPts val="0"/>
                        </a:spcAft>
                        <a:buFont typeface="Symbol"/>
                        <a:buChar char=""/>
                      </a:pPr>
                      <a:r>
                        <a:rPr lang="fr-FR" sz="1400" dirty="0">
                          <a:latin typeface="Calibri"/>
                          <a:ea typeface="Times New Roman"/>
                          <a:cs typeface="Calibri"/>
                        </a:rPr>
                        <a:t>Acquérir les bases d’une attitude réflexive et critique  vis-à-vis du spectacle sportif.</a:t>
                      </a:r>
                      <a:endParaRPr lang="fr-FR" sz="1600" dirty="0">
                        <a:latin typeface="Times New Roman"/>
                        <a:ea typeface="Times New Roman"/>
                        <a:cs typeface="Arial"/>
                      </a:endParaRPr>
                    </a:p>
                    <a:p>
                      <a:pPr marL="342900" lvl="0" indent="-342900" algn="l">
                        <a:spcAft>
                          <a:spcPts val="0"/>
                        </a:spcAft>
                        <a:buFont typeface="Symbol"/>
                        <a:buChar char=""/>
                      </a:pPr>
                      <a:r>
                        <a:rPr lang="fr-FR" sz="1400" dirty="0">
                          <a:latin typeface="Calibri"/>
                          <a:ea typeface="Times New Roman"/>
                          <a:cs typeface="Calibri"/>
                        </a:rPr>
                        <a:t>Découvrir l’impact des nouvelles technologies appliquées à la pratique physique et sportive.</a:t>
                      </a:r>
                      <a:endParaRPr lang="fr-FR" sz="1600" dirty="0">
                        <a:latin typeface="Times New Roman"/>
                        <a:ea typeface="Times New Roman"/>
                        <a:cs typeface="Arial"/>
                      </a:endParaRPr>
                    </a:p>
                    <a:p>
                      <a:pPr marL="342900" lvl="0" indent="-342900" algn="l">
                        <a:spcAft>
                          <a:spcPts val="0"/>
                        </a:spcAft>
                        <a:buFont typeface="Symbol"/>
                        <a:buChar char=""/>
                      </a:pPr>
                      <a:r>
                        <a:rPr lang="fr-FR" sz="1400" dirty="0">
                          <a:latin typeface="Calibri"/>
                          <a:cs typeface="Calibri"/>
                        </a:rPr>
                        <a:t>Connaître  des éléments essentiels de l’histoire des pratiques corporelles éclairant les activités physiques contemporaines.</a:t>
                      </a:r>
                      <a:endParaRPr lang="fr-FR" sz="1400" dirty="0">
                        <a:latin typeface="Calibri"/>
                      </a:endParaRPr>
                    </a:p>
                  </a:txBody>
                  <a:tcPr marL="27413" marR="27413" marT="27413" marB="27413">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lnSpc>
                          <a:spcPct val="115000"/>
                        </a:lnSpc>
                        <a:spcAft>
                          <a:spcPts val="0"/>
                        </a:spcAft>
                      </a:pPr>
                      <a:r>
                        <a:rPr lang="fr-FR" sz="3200" b="1" dirty="0">
                          <a:latin typeface="Calibri"/>
                          <a:ea typeface="Calibri"/>
                          <a:cs typeface="Calibri"/>
                        </a:rPr>
                        <a:t>5</a:t>
                      </a:r>
                      <a:endParaRPr lang="fr-FR" sz="1400" dirty="0">
                        <a:latin typeface="Calibri"/>
                        <a:ea typeface="Calibri"/>
                        <a:cs typeface="Times New Roman"/>
                      </a:endParaRPr>
                    </a:p>
                  </a:txBody>
                  <a:tcPr marL="27413" marR="27413" marT="27413" marB="2741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r>
            </a:tbl>
          </a:graphicData>
        </a:graphic>
      </p:graphicFrame>
      <p:sp>
        <p:nvSpPr>
          <p:cNvPr id="5" name="ZoneTexte 4"/>
          <p:cNvSpPr txBox="1"/>
          <p:nvPr/>
        </p:nvSpPr>
        <p:spPr>
          <a:xfrm>
            <a:off x="323528" y="188640"/>
            <a:ext cx="93610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b="1" dirty="0" smtClean="0"/>
              <a:t>CYCLE 4</a:t>
            </a:r>
            <a:endParaRPr lang="fr-FR"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idx="4294967295"/>
          </p:nvPr>
        </p:nvSpPr>
        <p:spPr>
          <a:xfrm>
            <a:off x="383931" y="131763"/>
            <a:ext cx="8075735" cy="1352550"/>
          </a:xfrm>
        </p:spPr>
        <p:txBody>
          <a:bodyPr/>
          <a:lstStyle/>
          <a:p>
            <a:pPr algn="l"/>
            <a:r>
              <a:rPr lang="fr-FR" sz="3600" dirty="0" smtClean="0">
                <a:latin typeface="Calibri" pitchFamily="34" charset="0"/>
                <a:cs typeface="Calibri" pitchFamily="34" charset="0"/>
              </a:rPr>
              <a:t>4 </a:t>
            </a:r>
            <a:r>
              <a:rPr lang="fr-FR" sz="3600" u="sng" dirty="0" smtClean="0">
                <a:latin typeface="Calibri" pitchFamily="34" charset="0"/>
                <a:cs typeface="Calibri" pitchFamily="34" charset="0"/>
              </a:rPr>
              <a:t>champs d’apprentissage</a:t>
            </a:r>
            <a:r>
              <a:rPr lang="fr-FR" sz="3600" dirty="0" smtClean="0">
                <a:latin typeface="Calibri" pitchFamily="34" charset="0"/>
                <a:cs typeface="Calibri" pitchFamily="34" charset="0"/>
              </a:rPr>
              <a:t> </a:t>
            </a:r>
            <a:r>
              <a:rPr lang="fr-FR" sz="2800" dirty="0" smtClean="0">
                <a:latin typeface="Calibri" pitchFamily="34" charset="0"/>
                <a:cs typeface="Calibri" pitchFamily="34" charset="0"/>
              </a:rPr>
              <a:t/>
            </a:r>
            <a:br>
              <a:rPr lang="fr-FR" sz="2800" dirty="0" smtClean="0">
                <a:latin typeface="Calibri" pitchFamily="34" charset="0"/>
                <a:cs typeface="Calibri" pitchFamily="34" charset="0"/>
              </a:rPr>
            </a:br>
            <a:r>
              <a:rPr lang="fr-FR" sz="2800" dirty="0" smtClean="0">
                <a:latin typeface="Calibri" pitchFamily="34" charset="0"/>
                <a:cs typeface="Calibri" pitchFamily="34" charset="0"/>
              </a:rPr>
              <a:t>                      =&gt; </a:t>
            </a:r>
            <a:r>
              <a:rPr lang="fr-FR" sz="2800" b="1" dirty="0" smtClean="0">
                <a:solidFill>
                  <a:srgbClr val="FF0000"/>
                </a:solidFill>
                <a:latin typeface="Calibri" pitchFamily="34" charset="0"/>
                <a:cs typeface="Calibri" pitchFamily="34" charset="0"/>
              </a:rPr>
              <a:t>complémentaires</a:t>
            </a:r>
          </a:p>
        </p:txBody>
      </p:sp>
      <p:sp>
        <p:nvSpPr>
          <p:cNvPr id="5" name="Espace réservé du pied de page 4"/>
          <p:cNvSpPr>
            <a:spLocks noGrp="1"/>
          </p:cNvSpPr>
          <p:nvPr>
            <p:ph type="ftr" sz="quarter" idx="11"/>
          </p:nvPr>
        </p:nvSpPr>
        <p:spPr/>
        <p:txBody>
          <a:bodyPr/>
          <a:lstStyle/>
          <a:p>
            <a:r>
              <a:rPr lang="fr-FR" smtClean="0"/>
              <a:t>Programmes EPS 2015</a:t>
            </a:r>
            <a:endParaRPr lang="fr-FR"/>
          </a:p>
        </p:txBody>
      </p:sp>
      <p:sp>
        <p:nvSpPr>
          <p:cNvPr id="6" name="Rectangle 5"/>
          <p:cNvSpPr/>
          <p:nvPr/>
        </p:nvSpPr>
        <p:spPr>
          <a:xfrm>
            <a:off x="755576" y="1917407"/>
            <a:ext cx="7632848" cy="398262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80000"/>
              </a:lnSpc>
            </a:pPr>
            <a:r>
              <a:rPr lang="fr-FR" sz="2000" dirty="0" smtClean="0">
                <a:latin typeface="Calibri" pitchFamily="34" charset="0"/>
                <a:cs typeface="Calibri" pitchFamily="34" charset="0"/>
              </a:rPr>
              <a:t>L’EPS propose à tous les élèves, de l’école au collège, </a:t>
            </a:r>
            <a:r>
              <a:rPr lang="fr-FR" sz="2000" b="1" dirty="0" smtClean="0">
                <a:latin typeface="Calibri" pitchFamily="34" charset="0"/>
                <a:cs typeface="Calibri" pitchFamily="34" charset="0"/>
              </a:rPr>
              <a:t>un </a:t>
            </a:r>
            <a:r>
              <a:rPr lang="fr-FR" sz="2400" b="1" dirty="0" smtClean="0">
                <a:solidFill>
                  <a:srgbClr val="0070C0"/>
                </a:solidFill>
                <a:latin typeface="Calibri" pitchFamily="34" charset="0"/>
                <a:cs typeface="Calibri" pitchFamily="34" charset="0"/>
              </a:rPr>
              <a:t>parcours de formation</a:t>
            </a:r>
            <a:r>
              <a:rPr lang="fr-FR" sz="2000" dirty="0" smtClean="0">
                <a:latin typeface="Calibri" pitchFamily="34" charset="0"/>
                <a:cs typeface="Calibri" pitchFamily="34" charset="0"/>
              </a:rPr>
              <a:t> constitué de </a:t>
            </a:r>
            <a:r>
              <a:rPr lang="fr-FR" sz="2000" b="1" dirty="0" smtClean="0">
                <a:latin typeface="Calibri" pitchFamily="34" charset="0"/>
                <a:cs typeface="Calibri" pitchFamily="34" charset="0"/>
              </a:rPr>
              <a:t>quatre champs d’apprentissage </a:t>
            </a:r>
            <a:r>
              <a:rPr lang="fr-FR" sz="2400" b="1" dirty="0" smtClean="0">
                <a:solidFill>
                  <a:srgbClr val="FF0000"/>
                </a:solidFill>
                <a:latin typeface="Calibri" pitchFamily="34" charset="0"/>
                <a:cs typeface="Calibri" pitchFamily="34" charset="0"/>
              </a:rPr>
              <a:t>complémentaires</a:t>
            </a:r>
            <a:r>
              <a:rPr lang="fr-FR" sz="2400" dirty="0" smtClean="0">
                <a:latin typeface="Calibri" pitchFamily="34" charset="0"/>
                <a:cs typeface="Calibri" pitchFamily="34" charset="0"/>
              </a:rPr>
              <a:t> </a:t>
            </a:r>
            <a:r>
              <a:rPr lang="fr-FR" sz="2000" dirty="0" smtClean="0">
                <a:latin typeface="Calibri" pitchFamily="34" charset="0"/>
                <a:cs typeface="Calibri" pitchFamily="34" charset="0"/>
              </a:rPr>
              <a:t>: </a:t>
            </a:r>
          </a:p>
          <a:p>
            <a:pPr algn="just">
              <a:lnSpc>
                <a:spcPct val="80000"/>
              </a:lnSpc>
              <a:buNone/>
            </a:pPr>
            <a:endParaRPr lang="fr-FR" sz="2400" dirty="0" smtClean="0">
              <a:latin typeface="Calibri" pitchFamily="34" charset="0"/>
              <a:cs typeface="Calibri" pitchFamily="34" charset="0"/>
            </a:endParaRPr>
          </a:p>
          <a:p>
            <a:pPr algn="just">
              <a:lnSpc>
                <a:spcPct val="80000"/>
              </a:lnSpc>
              <a:buNone/>
            </a:pPr>
            <a:endParaRPr lang="fr-FR" sz="2400" dirty="0" smtClean="0">
              <a:latin typeface="Calibri" pitchFamily="34" charset="0"/>
              <a:cs typeface="Calibri" pitchFamily="34" charset="0"/>
            </a:endParaRPr>
          </a:p>
          <a:p>
            <a:pPr lvl="1" algn="just">
              <a:lnSpc>
                <a:spcPct val="80000"/>
              </a:lnSpc>
              <a:buFont typeface="Wingdings" pitchFamily="2" charset="2"/>
              <a:buChar char="Ø"/>
            </a:pPr>
            <a:r>
              <a:rPr lang="fr-FR" sz="2800" dirty="0" smtClean="0">
                <a:latin typeface="Calibri" pitchFamily="34" charset="0"/>
                <a:cs typeface="Calibri" pitchFamily="34" charset="0"/>
              </a:rPr>
              <a:t> </a:t>
            </a:r>
            <a:r>
              <a:rPr lang="fr-FR" sz="2400" dirty="0" smtClean="0">
                <a:latin typeface="Calibri" pitchFamily="34" charset="0"/>
                <a:cs typeface="Calibri" pitchFamily="34" charset="0"/>
              </a:rPr>
              <a:t>Produire une performance optimale, mesurable à une échéance donnée</a:t>
            </a:r>
          </a:p>
          <a:p>
            <a:pPr lvl="1" algn="just">
              <a:lnSpc>
                <a:spcPct val="80000"/>
              </a:lnSpc>
              <a:buFont typeface="Wingdings" pitchFamily="2" charset="2"/>
              <a:buChar char="Ø"/>
            </a:pPr>
            <a:r>
              <a:rPr lang="fr-FR" sz="2400" dirty="0" smtClean="0">
                <a:latin typeface="Calibri" pitchFamily="34" charset="0"/>
                <a:cs typeface="Calibri" pitchFamily="34" charset="0"/>
              </a:rPr>
              <a:t> Adapter ses déplacements à des environnements variés</a:t>
            </a:r>
          </a:p>
          <a:p>
            <a:pPr lvl="1" algn="just">
              <a:lnSpc>
                <a:spcPct val="80000"/>
              </a:lnSpc>
              <a:buFont typeface="Wingdings" pitchFamily="2" charset="2"/>
              <a:buChar char="Ø"/>
            </a:pPr>
            <a:r>
              <a:rPr lang="fr-FR" sz="2400" dirty="0" smtClean="0">
                <a:latin typeface="Calibri" pitchFamily="34" charset="0"/>
                <a:cs typeface="Calibri" pitchFamily="34" charset="0"/>
              </a:rPr>
              <a:t> S’exprimer devant les autres par une prestation artistique et/ou acrobatique </a:t>
            </a:r>
          </a:p>
          <a:p>
            <a:pPr lvl="1" algn="just">
              <a:lnSpc>
                <a:spcPct val="80000"/>
              </a:lnSpc>
              <a:buFont typeface="Wingdings" pitchFamily="2" charset="2"/>
              <a:buChar char="Ø"/>
            </a:pPr>
            <a:r>
              <a:rPr lang="fr-FR" sz="2400" dirty="0" smtClean="0">
                <a:latin typeface="Calibri" pitchFamily="34" charset="0"/>
                <a:cs typeface="Calibri" pitchFamily="34" charset="0"/>
              </a:rPr>
              <a:t> Conduire et maitriser un affrontement collectif ou interindividuel</a:t>
            </a:r>
          </a:p>
        </p:txBody>
      </p:sp>
      <p:pic>
        <p:nvPicPr>
          <p:cNvPr id="7" name="Image 6"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8" name="ZoneTexte 7"/>
          <p:cNvSpPr txBox="1"/>
          <p:nvPr/>
        </p:nvSpPr>
        <p:spPr>
          <a:xfrm>
            <a:off x="6300192" y="2708920"/>
            <a:ext cx="2592288" cy="369332"/>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b="1" dirty="0" smtClean="0">
                <a:solidFill>
                  <a:schemeClr val="bg1"/>
                </a:solidFill>
              </a:rPr>
              <a:t>Pratiques pédagogiques</a:t>
            </a:r>
            <a:endParaRPr lang="fr-FR" b="1" dirty="0">
              <a:solidFill>
                <a:schemeClr val="bg1"/>
              </a:solidFill>
            </a:endParaRPr>
          </a:p>
        </p:txBody>
      </p:sp>
      <p:cxnSp>
        <p:nvCxnSpPr>
          <p:cNvPr id="9" name="Connecteur droit avec flèche 8"/>
          <p:cNvCxnSpPr/>
          <p:nvPr/>
        </p:nvCxnSpPr>
        <p:spPr>
          <a:xfrm flipV="1">
            <a:off x="6660232" y="2204864"/>
            <a:ext cx="21602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a:stCxn id="8" idx="1"/>
          </p:cNvCxnSpPr>
          <p:nvPr/>
        </p:nvCxnSpPr>
        <p:spPr>
          <a:xfrm flipH="1" flipV="1">
            <a:off x="2123728" y="2420888"/>
            <a:ext cx="4176464" cy="4726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checkerboard(across)">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checkerboard(across)">
                                      <p:cBhvr>
                                        <p:cTn id="29" dur="500"/>
                                        <p:tgtEl>
                                          <p:spTgt spid="6">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checkerboard(across)">
                                      <p:cBhvr>
                                        <p:cTn id="34" dur="500"/>
                                        <p:tgtEl>
                                          <p:spTgt spid="6">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checkerboard(across)">
                                      <p:cBhvr>
                                        <p:cTn id="3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108545" name="Rectangle 2"/>
          <p:cNvSpPr>
            <a:spLocks noGrp="1" noChangeArrowheads="1"/>
          </p:cNvSpPr>
          <p:nvPr>
            <p:ph type="title" idx="4294967295"/>
          </p:nvPr>
        </p:nvSpPr>
        <p:spPr>
          <a:xfrm>
            <a:off x="317989" y="260648"/>
            <a:ext cx="8573965" cy="1152549"/>
          </a:xfrm>
        </p:spPr>
        <p:txBody>
          <a:bodyPr>
            <a:noAutofit/>
          </a:bodyPr>
          <a:lstStyle/>
          <a:p>
            <a:pPr algn="l"/>
            <a:r>
              <a:rPr lang="fr-FR" sz="3200" dirty="0" smtClean="0">
                <a:latin typeface="Calibri" pitchFamily="34" charset="0"/>
                <a:cs typeface="Calibri" pitchFamily="34" charset="0"/>
              </a:rPr>
              <a:t>Un </a:t>
            </a:r>
            <a:r>
              <a:rPr lang="fr-FR" sz="3200" b="1" dirty="0" smtClean="0">
                <a:latin typeface="Calibri" pitchFamily="34" charset="0"/>
                <a:cs typeface="Calibri" pitchFamily="34" charset="0"/>
              </a:rPr>
              <a:t>projet pédagogique </a:t>
            </a:r>
            <a:r>
              <a:rPr lang="fr-FR" sz="3200" dirty="0" smtClean="0">
                <a:latin typeface="Calibri" pitchFamily="34" charset="0"/>
                <a:cs typeface="Calibri" pitchFamily="34" charset="0"/>
              </a:rPr>
              <a:t>EPS </a:t>
            </a:r>
            <a:br>
              <a:rPr lang="fr-FR" sz="3200" dirty="0" smtClean="0">
                <a:latin typeface="Calibri" pitchFamily="34" charset="0"/>
                <a:cs typeface="Calibri" pitchFamily="34" charset="0"/>
              </a:rPr>
            </a:br>
            <a:r>
              <a:rPr lang="fr-FR" sz="3200" dirty="0" smtClean="0">
                <a:latin typeface="Calibri" pitchFamily="34" charset="0"/>
                <a:cs typeface="Calibri" pitchFamily="34" charset="0"/>
              </a:rPr>
              <a:t>        =&gt; </a:t>
            </a:r>
            <a:r>
              <a:rPr lang="fr-FR" sz="2800" dirty="0" smtClean="0">
                <a:latin typeface="Calibri" pitchFamily="34" charset="0"/>
                <a:cs typeface="Calibri" pitchFamily="34" charset="0"/>
              </a:rPr>
              <a:t>un </a:t>
            </a:r>
            <a:r>
              <a:rPr lang="fr-FR" sz="2800" u="sng" dirty="0" smtClean="0">
                <a:latin typeface="Calibri" pitchFamily="34" charset="0"/>
                <a:cs typeface="Calibri" pitchFamily="34" charset="0"/>
              </a:rPr>
              <a:t>parcours </a:t>
            </a:r>
            <a:r>
              <a:rPr lang="fr-FR" sz="2800" dirty="0" smtClean="0">
                <a:latin typeface="Calibri" pitchFamily="34" charset="0"/>
                <a:cs typeface="Calibri" pitchFamily="34" charset="0"/>
              </a:rPr>
              <a:t>de formation </a:t>
            </a:r>
            <a:r>
              <a:rPr lang="fr-FR" sz="2800" u="sng" dirty="0" smtClean="0">
                <a:latin typeface="Calibri" pitchFamily="34" charset="0"/>
                <a:cs typeface="Calibri" pitchFamily="34" charset="0"/>
              </a:rPr>
              <a:t>équilibré et progressif</a:t>
            </a:r>
            <a:endParaRPr lang="fr-FR" sz="3200" dirty="0" smtClean="0">
              <a:solidFill>
                <a:schemeClr val="accent1"/>
              </a:solidFill>
              <a:latin typeface="Calibri" pitchFamily="34" charset="0"/>
              <a:cs typeface="Calibri" pitchFamily="34" charset="0"/>
            </a:endParaRPr>
          </a:p>
        </p:txBody>
      </p:sp>
      <p:sp>
        <p:nvSpPr>
          <p:cNvPr id="108546" name="Rectangle 3"/>
          <p:cNvSpPr>
            <a:spLocks noGrp="1" noChangeArrowheads="1"/>
          </p:cNvSpPr>
          <p:nvPr>
            <p:ph type="body" idx="4294967295"/>
          </p:nvPr>
        </p:nvSpPr>
        <p:spPr>
          <a:xfrm>
            <a:off x="252046" y="2564904"/>
            <a:ext cx="8639908" cy="3600400"/>
          </a:xfrm>
        </p:spPr>
        <p:txBody>
          <a:bodyPr>
            <a:normAutofit fontScale="92500" lnSpcReduction="20000"/>
          </a:bodyPr>
          <a:lstStyle/>
          <a:p>
            <a:pPr algn="just">
              <a:lnSpc>
                <a:spcPct val="80000"/>
              </a:lnSpc>
              <a:buFont typeface="Wingdings" pitchFamily="2" charset="2"/>
              <a:buChar char="Ø"/>
            </a:pPr>
            <a:r>
              <a:rPr lang="fr-FR" sz="2400" b="1" kern="1600" dirty="0" smtClean="0">
                <a:latin typeface="Calibri" pitchFamily="34" charset="0"/>
                <a:cs typeface="Calibri" pitchFamily="34" charset="0"/>
              </a:rPr>
              <a:t>Chaque champ</a:t>
            </a:r>
            <a:r>
              <a:rPr lang="fr-FR" sz="2400" kern="1600" dirty="0" smtClean="0">
                <a:latin typeface="Calibri" pitchFamily="34" charset="0"/>
                <a:cs typeface="Calibri" pitchFamily="34" charset="0"/>
              </a:rPr>
              <a:t> d’apprentissage permet aux élèves de construire des </a:t>
            </a:r>
            <a:r>
              <a:rPr lang="fr-FR" sz="2400" b="1" kern="1600" dirty="0" smtClean="0">
                <a:latin typeface="Calibri" pitchFamily="34" charset="0"/>
                <a:cs typeface="Calibri" pitchFamily="34" charset="0"/>
              </a:rPr>
              <a:t>compétences intégrant différentes dimensions</a:t>
            </a:r>
            <a:r>
              <a:rPr lang="fr-FR" sz="2400" kern="1600" dirty="0" smtClean="0">
                <a:latin typeface="Calibri" pitchFamily="34" charset="0"/>
                <a:cs typeface="Calibri" pitchFamily="34" charset="0"/>
              </a:rPr>
              <a:t> (motrice, méthodologique, sociale), </a:t>
            </a:r>
            <a:r>
              <a:rPr lang="fr-FR" sz="2400" b="1" kern="1600" dirty="0" smtClean="0">
                <a:latin typeface="Calibri" pitchFamily="34" charset="0"/>
                <a:cs typeface="Calibri" pitchFamily="34" charset="0"/>
              </a:rPr>
              <a:t>en s’appuyant sur des activités physiques sportives et artistiques (APSA) diversifiées. </a:t>
            </a:r>
          </a:p>
          <a:p>
            <a:pPr algn="just">
              <a:lnSpc>
                <a:spcPct val="80000"/>
              </a:lnSpc>
              <a:buNone/>
            </a:pPr>
            <a:endParaRPr lang="fr-FR" sz="2400" b="1" dirty="0" smtClean="0">
              <a:latin typeface="Calibri" pitchFamily="34" charset="0"/>
              <a:cs typeface="Calibri" pitchFamily="34" charset="0"/>
            </a:endParaRPr>
          </a:p>
          <a:p>
            <a:pPr algn="just">
              <a:lnSpc>
                <a:spcPct val="80000"/>
              </a:lnSpc>
              <a:buFont typeface="Wingdings" pitchFamily="2" charset="2"/>
              <a:buChar char="Ø"/>
            </a:pPr>
            <a:r>
              <a:rPr lang="fr-FR" sz="2400" b="1" dirty="0" smtClean="0">
                <a:latin typeface="Calibri" pitchFamily="34" charset="0"/>
                <a:cs typeface="Calibri" pitchFamily="34" charset="0"/>
              </a:rPr>
              <a:t>Chaque cycle</a:t>
            </a:r>
            <a:r>
              <a:rPr lang="fr-FR" sz="2400" dirty="0" smtClean="0">
                <a:latin typeface="Calibri" pitchFamily="34" charset="0"/>
                <a:cs typeface="Calibri" pitchFamily="34" charset="0"/>
              </a:rPr>
              <a:t> des programmes (cycle 2, 3, 4) doit permettre aux élèves de rencontrer </a:t>
            </a:r>
            <a:r>
              <a:rPr lang="fr-FR" sz="2400" b="1" dirty="0" smtClean="0">
                <a:latin typeface="Calibri" pitchFamily="34" charset="0"/>
                <a:cs typeface="Calibri" pitchFamily="34" charset="0"/>
              </a:rPr>
              <a:t>les quatre champs d’apprentissage</a:t>
            </a:r>
            <a:r>
              <a:rPr lang="fr-FR" sz="2400" dirty="0" smtClean="0">
                <a:latin typeface="Calibri" pitchFamily="34" charset="0"/>
                <a:cs typeface="Calibri" pitchFamily="34" charset="0"/>
              </a:rPr>
              <a:t>. À l’école et au collège, </a:t>
            </a:r>
            <a:r>
              <a:rPr lang="fr-FR" sz="2400" b="1" dirty="0" smtClean="0">
                <a:latin typeface="Calibri" pitchFamily="34" charset="0"/>
                <a:cs typeface="Calibri" pitchFamily="34" charset="0"/>
              </a:rPr>
              <a:t>un projet pédagogique définit un parcours de formation équilibré et progressif</a:t>
            </a:r>
            <a:r>
              <a:rPr lang="fr-FR" sz="2400" dirty="0" smtClean="0">
                <a:latin typeface="Calibri" pitchFamily="34" charset="0"/>
                <a:cs typeface="Calibri" pitchFamily="34" charset="0"/>
              </a:rPr>
              <a:t>, adapté aux caractéristiques des élèves et aux ressources et contraintes locales.</a:t>
            </a:r>
          </a:p>
          <a:p>
            <a:pPr algn="just">
              <a:lnSpc>
                <a:spcPct val="80000"/>
              </a:lnSpc>
              <a:buNone/>
            </a:pPr>
            <a:endParaRPr lang="fr-FR" sz="2400" dirty="0" smtClean="0">
              <a:latin typeface="Calibri" pitchFamily="34" charset="0"/>
              <a:cs typeface="Calibri" pitchFamily="34" charset="0"/>
            </a:endParaRPr>
          </a:p>
          <a:p>
            <a:pPr algn="just">
              <a:lnSpc>
                <a:spcPct val="80000"/>
              </a:lnSpc>
              <a:buFont typeface="Wingdings" pitchFamily="2" charset="2"/>
              <a:buChar char="Ø"/>
            </a:pPr>
            <a:r>
              <a:rPr lang="fr-FR" sz="2400" dirty="0" smtClean="0">
                <a:latin typeface="Calibri" pitchFamily="34" charset="0"/>
                <a:cs typeface="Calibri" pitchFamily="34" charset="0"/>
              </a:rPr>
              <a:t>En complément de l’EPS, </a:t>
            </a:r>
            <a:r>
              <a:rPr lang="fr-FR" sz="2400" b="1" dirty="0" smtClean="0">
                <a:latin typeface="Calibri" pitchFamily="34" charset="0"/>
                <a:cs typeface="Calibri" pitchFamily="34" charset="0"/>
              </a:rPr>
              <a:t>l’association sportive</a:t>
            </a:r>
            <a:r>
              <a:rPr lang="fr-FR" sz="2400" dirty="0" smtClean="0">
                <a:latin typeface="Calibri" pitchFamily="34" charset="0"/>
                <a:cs typeface="Calibri" pitchFamily="34" charset="0"/>
              </a:rPr>
              <a:t> du collège constitue une occasion, pour tous les élèves volontaires,  de prolonger leur pratique physique dans un cadre associatif, de vivre de nouvelles expériences et de prendre en charge des responsabilités</a:t>
            </a:r>
            <a:endParaRPr lang="fr-FR" sz="2000" dirty="0" smtClean="0">
              <a:latin typeface="Calibri" pitchFamily="34" charset="0"/>
              <a:cs typeface="Calibri" pitchFamily="34" charset="0"/>
            </a:endParaRPr>
          </a:p>
        </p:txBody>
      </p:sp>
      <p:sp>
        <p:nvSpPr>
          <p:cNvPr id="5" name="Espace réservé du pied de page 4"/>
          <p:cNvSpPr>
            <a:spLocks noGrp="1"/>
          </p:cNvSpPr>
          <p:nvPr>
            <p:ph type="ftr" sz="quarter" idx="11"/>
          </p:nvPr>
        </p:nvSpPr>
        <p:spPr/>
        <p:txBody>
          <a:bodyPr/>
          <a:lstStyle/>
          <a:p>
            <a:r>
              <a:rPr lang="fr-FR" smtClean="0"/>
              <a:t>Programmes EPS 2015</a:t>
            </a:r>
            <a:endParaRPr lang="fr-FR"/>
          </a:p>
        </p:txBody>
      </p:sp>
      <p:sp>
        <p:nvSpPr>
          <p:cNvPr id="6" name="Rectangle 5"/>
          <p:cNvSpPr/>
          <p:nvPr/>
        </p:nvSpPr>
        <p:spPr>
          <a:xfrm>
            <a:off x="899592" y="1484784"/>
            <a:ext cx="7416824"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FR" sz="2000" dirty="0" smtClean="0">
                <a:latin typeface="Calibri" pitchFamily="34" charset="0"/>
                <a:cs typeface="Calibri" pitchFamily="34" charset="0"/>
              </a:rPr>
              <a:t>=&gt; marge de manœuvre à l’échelon Ecole et EPLE</a:t>
            </a:r>
            <a:br>
              <a:rPr lang="fr-FR" sz="2000" dirty="0" smtClean="0">
                <a:latin typeface="Calibri" pitchFamily="34" charset="0"/>
                <a:cs typeface="Calibri" pitchFamily="34" charset="0"/>
              </a:rPr>
            </a:br>
            <a:r>
              <a:rPr lang="fr-FR" sz="2000" dirty="0" smtClean="0">
                <a:latin typeface="Calibri" pitchFamily="34" charset="0"/>
                <a:cs typeface="Calibri" pitchFamily="34" charset="0"/>
              </a:rPr>
              <a:t>=&gt; responsabilisation des acteurs locaux</a:t>
            </a:r>
            <a:endParaRPr lang="fr-F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8546">
                                            <p:txEl>
                                              <p:pRg st="0" end="0"/>
                                            </p:txEl>
                                          </p:spTgt>
                                        </p:tgtEl>
                                        <p:attrNameLst>
                                          <p:attrName>style.visibility</p:attrName>
                                        </p:attrNameLst>
                                      </p:cBhvr>
                                      <p:to>
                                        <p:strVal val="visible"/>
                                      </p:to>
                                    </p:set>
                                    <p:anim calcmode="lin" valueType="num">
                                      <p:cBhvr additive="base">
                                        <p:cTn id="7" dur="1000" fill="hold"/>
                                        <p:tgtEl>
                                          <p:spTgt spid="10854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854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8546">
                                            <p:txEl>
                                              <p:pRg st="2" end="2"/>
                                            </p:txEl>
                                          </p:spTgt>
                                        </p:tgtEl>
                                        <p:attrNameLst>
                                          <p:attrName>style.visibility</p:attrName>
                                        </p:attrNameLst>
                                      </p:cBhvr>
                                      <p:to>
                                        <p:strVal val="visible"/>
                                      </p:to>
                                    </p:set>
                                    <p:anim calcmode="lin" valueType="num">
                                      <p:cBhvr additive="base">
                                        <p:cTn id="13" dur="1000" fill="hold"/>
                                        <p:tgtEl>
                                          <p:spTgt spid="108546">
                                            <p:txEl>
                                              <p:pRg st="2" end="2"/>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10854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8546">
                                            <p:txEl>
                                              <p:pRg st="4" end="4"/>
                                            </p:txEl>
                                          </p:spTgt>
                                        </p:tgtEl>
                                        <p:attrNameLst>
                                          <p:attrName>style.visibility</p:attrName>
                                        </p:attrNameLst>
                                      </p:cBhvr>
                                      <p:to>
                                        <p:strVal val="visible"/>
                                      </p:to>
                                    </p:set>
                                    <p:anim calcmode="lin" valueType="num">
                                      <p:cBhvr additive="base">
                                        <p:cTn id="19" dur="1000" fill="hold"/>
                                        <p:tgtEl>
                                          <p:spTgt spid="108546">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0854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idx="4294967295"/>
          </p:nvPr>
        </p:nvSpPr>
        <p:spPr>
          <a:xfrm>
            <a:off x="252046" y="0"/>
            <a:ext cx="8639908" cy="1352550"/>
          </a:xfrm>
        </p:spPr>
        <p:txBody>
          <a:bodyPr>
            <a:noAutofit/>
          </a:bodyPr>
          <a:lstStyle/>
          <a:p>
            <a:r>
              <a:rPr lang="fr-FR" sz="2800" dirty="0" smtClean="0">
                <a:latin typeface="Calibri" pitchFamily="34" charset="0"/>
                <a:cs typeface="Calibri" pitchFamily="34" charset="0"/>
              </a:rPr>
              <a:t>Un préambule commun aux 3 cycles</a:t>
            </a:r>
            <a:br>
              <a:rPr lang="fr-FR" sz="2800" dirty="0" smtClean="0">
                <a:latin typeface="Calibri" pitchFamily="34" charset="0"/>
                <a:cs typeface="Calibri" pitchFamily="34" charset="0"/>
              </a:rPr>
            </a:br>
            <a:r>
              <a:rPr lang="fr-FR" sz="2800" dirty="0" smtClean="0">
                <a:latin typeface="Calibri" pitchFamily="34" charset="0"/>
                <a:cs typeface="Calibri" pitchFamily="34" charset="0"/>
              </a:rPr>
              <a:t> et un </a:t>
            </a:r>
            <a:r>
              <a:rPr lang="fr-FR" sz="2800" u="sng" dirty="0" smtClean="0">
                <a:latin typeface="Calibri" pitchFamily="34" charset="0"/>
                <a:cs typeface="Calibri" pitchFamily="34" charset="0"/>
              </a:rPr>
              <a:t>paragraphe spécifique</a:t>
            </a:r>
            <a:r>
              <a:rPr lang="fr-FR" sz="2800" dirty="0" smtClean="0">
                <a:latin typeface="Calibri" pitchFamily="34" charset="0"/>
                <a:cs typeface="Calibri" pitchFamily="34" charset="0"/>
              </a:rPr>
              <a:t> à chaque cycle / </a:t>
            </a:r>
            <a:r>
              <a:rPr lang="fr-FR" sz="2800" u="sng" dirty="0" smtClean="0">
                <a:latin typeface="Calibri" pitchFamily="34" charset="0"/>
                <a:cs typeface="Calibri" pitchFamily="34" charset="0"/>
              </a:rPr>
              <a:t>caractéristiques élèves</a:t>
            </a:r>
          </a:p>
        </p:txBody>
      </p:sp>
      <p:sp>
        <p:nvSpPr>
          <p:cNvPr id="109570" name="Rectangle 3"/>
          <p:cNvSpPr>
            <a:spLocks noGrp="1" noChangeArrowheads="1"/>
          </p:cNvSpPr>
          <p:nvPr>
            <p:ph type="body" sz="half" idx="4294967295"/>
          </p:nvPr>
        </p:nvSpPr>
        <p:spPr>
          <a:xfrm>
            <a:off x="539553" y="1557339"/>
            <a:ext cx="3860998" cy="4751463"/>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ctr">
              <a:lnSpc>
                <a:spcPct val="80000"/>
              </a:lnSpc>
              <a:buFont typeface="Wingdings" pitchFamily="2" charset="2"/>
              <a:buNone/>
            </a:pPr>
            <a:r>
              <a:rPr lang="fr-FR" sz="2600" b="1" dirty="0" smtClean="0">
                <a:latin typeface="Calibri" pitchFamily="34" charset="0"/>
                <a:cs typeface="Calibri" pitchFamily="34" charset="0"/>
              </a:rPr>
              <a:t>Cycle 3 </a:t>
            </a:r>
          </a:p>
          <a:p>
            <a:pPr algn="ctr">
              <a:lnSpc>
                <a:spcPct val="80000"/>
              </a:lnSpc>
              <a:buFont typeface="Wingdings" pitchFamily="2" charset="2"/>
              <a:buNone/>
            </a:pPr>
            <a:r>
              <a:rPr lang="fr-FR" sz="2600" b="1" dirty="0" smtClean="0">
                <a:latin typeface="Calibri" pitchFamily="34" charset="0"/>
                <a:cs typeface="Calibri" pitchFamily="34" charset="0"/>
              </a:rPr>
              <a:t>Consolidation</a:t>
            </a:r>
          </a:p>
          <a:p>
            <a:pPr algn="ctr">
              <a:lnSpc>
                <a:spcPct val="80000"/>
              </a:lnSpc>
              <a:buFont typeface="Wingdings" pitchFamily="2" charset="2"/>
              <a:buNone/>
            </a:pPr>
            <a:endParaRPr lang="fr-FR" b="1" dirty="0" smtClean="0">
              <a:latin typeface="Calibri" pitchFamily="34" charset="0"/>
              <a:cs typeface="Calibri" pitchFamily="34" charset="0"/>
            </a:endParaRPr>
          </a:p>
          <a:p>
            <a:pPr algn="just">
              <a:lnSpc>
                <a:spcPct val="80000"/>
              </a:lnSpc>
            </a:pPr>
            <a:r>
              <a:rPr lang="fr-FR" sz="1900" dirty="0" smtClean="0">
                <a:latin typeface="Calibri" pitchFamily="34" charset="0"/>
                <a:cs typeface="Calibri" pitchFamily="34" charset="0"/>
              </a:rPr>
              <a:t>Au cours du cycle 3, les élèves mobilisent  leurs</a:t>
            </a:r>
            <a:r>
              <a:rPr lang="en-US" sz="1900" dirty="0" smtClean="0">
                <a:latin typeface="Calibri" pitchFamily="34" charset="0"/>
                <a:cs typeface="Calibri" pitchFamily="34" charset="0"/>
              </a:rPr>
              <a:t> </a:t>
            </a:r>
            <a:r>
              <a:rPr lang="fr-FR" sz="1900" dirty="0" smtClean="0">
                <a:latin typeface="Calibri" pitchFamily="34" charset="0"/>
                <a:cs typeface="Calibri" pitchFamily="34" charset="0"/>
              </a:rPr>
              <a:t>ressources pour </a:t>
            </a:r>
            <a:r>
              <a:rPr lang="fr-FR" sz="1900" b="1" dirty="0" smtClean="0">
                <a:latin typeface="Calibri" pitchFamily="34" charset="0"/>
                <a:cs typeface="Calibri" pitchFamily="34" charset="0"/>
              </a:rPr>
              <a:t>transformer leur motricité dans des contextes diversifiés et plus contraignants</a:t>
            </a:r>
            <a:r>
              <a:rPr lang="fr-FR" sz="1900" dirty="0" smtClean="0">
                <a:latin typeface="Calibri" pitchFamily="34" charset="0"/>
                <a:cs typeface="Calibri" pitchFamily="34" charset="0"/>
              </a:rPr>
              <a:t>. Ils identifient  les effets immédiats de leurs actions, en insistant sur la nécessaire médiation du langage oral et écrit. Ils poursuivent leur initiation à des </a:t>
            </a:r>
            <a:r>
              <a:rPr lang="fr-FR" sz="1900" b="1" dirty="0" smtClean="0">
                <a:latin typeface="Calibri" pitchFamily="34" charset="0"/>
                <a:cs typeface="Calibri" pitchFamily="34" charset="0"/>
              </a:rPr>
              <a:t>rôles divers </a:t>
            </a:r>
            <a:r>
              <a:rPr lang="fr-FR" sz="1900" dirty="0" smtClean="0">
                <a:latin typeface="Calibri" pitchFamily="34" charset="0"/>
                <a:cs typeface="Calibri" pitchFamily="34" charset="0"/>
              </a:rPr>
              <a:t>(arbitre, observateur…) et comprennent la nécessité de la </a:t>
            </a:r>
            <a:r>
              <a:rPr lang="fr-FR" sz="1900" b="1" dirty="0" smtClean="0">
                <a:latin typeface="Calibri" pitchFamily="34" charset="0"/>
                <a:cs typeface="Calibri" pitchFamily="34" charset="0"/>
              </a:rPr>
              <a:t>règle</a:t>
            </a:r>
            <a:r>
              <a:rPr lang="fr-FR" sz="1900" dirty="0" smtClean="0">
                <a:latin typeface="Calibri" pitchFamily="34" charset="0"/>
                <a:cs typeface="Calibri" pitchFamily="34" charset="0"/>
              </a:rPr>
              <a:t>.</a:t>
            </a:r>
          </a:p>
          <a:p>
            <a:pPr>
              <a:lnSpc>
                <a:spcPct val="80000"/>
              </a:lnSpc>
              <a:buNone/>
            </a:pPr>
            <a:endParaRPr lang="fr-FR" sz="1900" dirty="0" smtClean="0">
              <a:latin typeface="Calibri" pitchFamily="34" charset="0"/>
              <a:cs typeface="Calibri" pitchFamily="34" charset="0"/>
            </a:endParaRPr>
          </a:p>
          <a:p>
            <a:pPr algn="just">
              <a:lnSpc>
                <a:spcPct val="80000"/>
              </a:lnSpc>
            </a:pPr>
            <a:r>
              <a:rPr lang="fr-FR" sz="1900" dirty="0" smtClean="0">
                <a:latin typeface="Calibri" pitchFamily="34" charset="0"/>
                <a:cs typeface="Calibri" pitchFamily="34" charset="0"/>
              </a:rPr>
              <a:t>Grâce à un temps de pratique conséquent</a:t>
            </a:r>
            <a:r>
              <a:rPr lang="fr-FR" sz="1900" b="1" dirty="0" smtClean="0">
                <a:latin typeface="Calibri" pitchFamily="34" charset="0"/>
                <a:cs typeface="Calibri" pitchFamily="34" charset="0"/>
              </a:rPr>
              <a:t>, les élèves éprouvent  et développent des méthodes de travail</a:t>
            </a:r>
            <a:r>
              <a:rPr lang="fr-FR" sz="1900" dirty="0" smtClean="0">
                <a:latin typeface="Calibri" pitchFamily="34" charset="0"/>
                <a:cs typeface="Calibri" pitchFamily="34" charset="0"/>
              </a:rPr>
              <a:t> propres à la discipline (par l’action, l’imitation, l’observation, la coopération, etc.). </a:t>
            </a:r>
          </a:p>
          <a:p>
            <a:pPr>
              <a:lnSpc>
                <a:spcPct val="80000"/>
              </a:lnSpc>
            </a:pPr>
            <a:endParaRPr lang="fr-FR" sz="900" dirty="0" smtClean="0">
              <a:latin typeface="Calibri" pitchFamily="34" charset="0"/>
              <a:cs typeface="Calibri" pitchFamily="34" charset="0"/>
            </a:endParaRPr>
          </a:p>
        </p:txBody>
      </p:sp>
      <p:sp>
        <p:nvSpPr>
          <p:cNvPr id="109571" name="Rectangle 4"/>
          <p:cNvSpPr>
            <a:spLocks noGrp="1" noChangeArrowheads="1"/>
          </p:cNvSpPr>
          <p:nvPr>
            <p:ph type="body" sz="half" idx="4294967295"/>
          </p:nvPr>
        </p:nvSpPr>
        <p:spPr>
          <a:xfrm>
            <a:off x="4642339" y="1556792"/>
            <a:ext cx="3962109" cy="4752528"/>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algn="ctr">
              <a:lnSpc>
                <a:spcPct val="80000"/>
              </a:lnSpc>
              <a:buFont typeface="Wingdings" pitchFamily="2" charset="2"/>
              <a:buNone/>
            </a:pPr>
            <a:r>
              <a:rPr lang="fr-FR" sz="2600" b="1" dirty="0" smtClean="0">
                <a:latin typeface="Calibri" pitchFamily="34" charset="0"/>
                <a:cs typeface="Calibri" pitchFamily="34" charset="0"/>
              </a:rPr>
              <a:t>Cycle 4 </a:t>
            </a:r>
          </a:p>
          <a:p>
            <a:pPr algn="ctr">
              <a:lnSpc>
                <a:spcPct val="80000"/>
              </a:lnSpc>
              <a:buFont typeface="Wingdings" pitchFamily="2" charset="2"/>
              <a:buNone/>
            </a:pPr>
            <a:r>
              <a:rPr lang="fr-FR" sz="2600" b="1" dirty="0" smtClean="0">
                <a:latin typeface="Calibri" pitchFamily="34" charset="0"/>
                <a:cs typeface="Calibri" pitchFamily="34" charset="0"/>
              </a:rPr>
              <a:t>Approfondissements</a:t>
            </a:r>
          </a:p>
          <a:p>
            <a:pPr algn="ctr">
              <a:lnSpc>
                <a:spcPct val="80000"/>
              </a:lnSpc>
              <a:buFont typeface="Wingdings" pitchFamily="2" charset="2"/>
              <a:buNone/>
            </a:pPr>
            <a:endParaRPr lang="fr-FR" b="1" dirty="0" smtClean="0">
              <a:latin typeface="Calibri" pitchFamily="34" charset="0"/>
              <a:cs typeface="Calibri" pitchFamily="34" charset="0"/>
            </a:endParaRPr>
          </a:p>
          <a:p>
            <a:pPr algn="just">
              <a:lnSpc>
                <a:spcPct val="80000"/>
              </a:lnSpc>
            </a:pPr>
            <a:r>
              <a:rPr lang="fr-FR" sz="1900" dirty="0" smtClean="0">
                <a:latin typeface="Calibri" pitchFamily="34" charset="0"/>
                <a:cs typeface="Calibri" pitchFamily="34" charset="0"/>
              </a:rPr>
              <a:t>Au  cours du cycle 4, les élèves passent de la préadolescence à l’adolescence et connaissent des transformations corporelles, psychologiques importantes qui les changent  et modifient leur vie sociale. Dans ce cadre, l’EPS aide </a:t>
            </a:r>
            <a:r>
              <a:rPr lang="fr-FR" sz="1900" b="1" dirty="0" smtClean="0">
                <a:solidFill>
                  <a:srgbClr val="0070C0"/>
                </a:solidFill>
                <a:latin typeface="Calibri" pitchFamily="34" charset="0"/>
                <a:cs typeface="Calibri" pitchFamily="34" charset="0"/>
              </a:rPr>
              <a:t>tous les collégiens et collégiennes </a:t>
            </a:r>
            <a:r>
              <a:rPr lang="fr-FR" sz="1900" dirty="0" smtClean="0">
                <a:latin typeface="Calibri" pitchFamily="34" charset="0"/>
                <a:cs typeface="Calibri" pitchFamily="34" charset="0"/>
              </a:rPr>
              <a:t>à </a:t>
            </a:r>
            <a:r>
              <a:rPr lang="fr-FR" sz="1900" b="1" dirty="0" smtClean="0">
                <a:latin typeface="Calibri" pitchFamily="34" charset="0"/>
                <a:cs typeface="Calibri" pitchFamily="34" charset="0"/>
              </a:rPr>
              <a:t>acquérir de nouveaux repères sur soi, sur les autres, sur l’environnement, pour construire une image positive de soi </a:t>
            </a:r>
            <a:r>
              <a:rPr lang="fr-FR" sz="1900" b="1" dirty="0" smtClean="0">
                <a:solidFill>
                  <a:srgbClr val="0070C0"/>
                </a:solidFill>
                <a:latin typeface="Calibri" pitchFamily="34" charset="0"/>
                <a:cs typeface="Calibri" pitchFamily="34" charset="0"/>
              </a:rPr>
              <a:t>dans le respect des différences. </a:t>
            </a:r>
          </a:p>
          <a:p>
            <a:pPr>
              <a:lnSpc>
                <a:spcPct val="80000"/>
              </a:lnSpc>
              <a:buNone/>
            </a:pPr>
            <a:endParaRPr lang="fr-FR" sz="1900" dirty="0" smtClean="0">
              <a:latin typeface="Calibri" pitchFamily="34" charset="0"/>
              <a:cs typeface="Calibri" pitchFamily="34" charset="0"/>
            </a:endParaRPr>
          </a:p>
          <a:p>
            <a:pPr algn="just">
              <a:lnSpc>
                <a:spcPct val="80000"/>
              </a:lnSpc>
            </a:pPr>
            <a:r>
              <a:rPr lang="fr-FR" sz="1900" dirty="0" smtClean="0">
                <a:latin typeface="Calibri" pitchFamily="34" charset="0"/>
                <a:cs typeface="Calibri" pitchFamily="34" charset="0"/>
              </a:rPr>
              <a:t>L’investissement dans des </a:t>
            </a:r>
            <a:r>
              <a:rPr lang="fr-FR" sz="1900" b="1" dirty="0" smtClean="0">
                <a:latin typeface="Calibri" pitchFamily="34" charset="0"/>
                <a:cs typeface="Calibri" pitchFamily="34" charset="0"/>
              </a:rPr>
              <a:t>projets individuels et collectifs</a:t>
            </a:r>
            <a:r>
              <a:rPr lang="fr-FR" sz="1900" dirty="0" smtClean="0">
                <a:latin typeface="Calibri" pitchFamily="34" charset="0"/>
                <a:cs typeface="Calibri" pitchFamily="34" charset="0"/>
              </a:rPr>
              <a:t> est un enjeu qui permet de mobiliser de </a:t>
            </a:r>
            <a:r>
              <a:rPr lang="fr-FR" sz="1900" b="1" dirty="0" smtClean="0">
                <a:latin typeface="Calibri" pitchFamily="34" charset="0"/>
                <a:cs typeface="Calibri" pitchFamily="34" charset="0"/>
              </a:rPr>
              <a:t>nouvelles ressources </a:t>
            </a:r>
            <a:r>
              <a:rPr lang="fr-FR" sz="1900" dirty="0" smtClean="0">
                <a:latin typeface="Calibri" pitchFamily="34" charset="0"/>
                <a:cs typeface="Calibri" pitchFamily="34" charset="0"/>
              </a:rPr>
              <a:t>d’observation, d’analyse, de mémorisation et d’argumentation. </a:t>
            </a:r>
          </a:p>
          <a:p>
            <a:pPr>
              <a:lnSpc>
                <a:spcPct val="80000"/>
              </a:lnSpc>
              <a:buFont typeface="Wingdings" pitchFamily="2" charset="2"/>
              <a:buNone/>
            </a:pPr>
            <a:endParaRPr lang="fr-FR" sz="1800" dirty="0" smtClean="0">
              <a:latin typeface="Calibri" pitchFamily="34" charset="0"/>
              <a:cs typeface="Calibri" pitchFamily="34" charset="0"/>
            </a:endParaRPr>
          </a:p>
          <a:p>
            <a:pPr>
              <a:lnSpc>
                <a:spcPct val="80000"/>
              </a:lnSpc>
              <a:buFont typeface="Wingdings" pitchFamily="2" charset="2"/>
              <a:buNone/>
            </a:pPr>
            <a:endParaRPr lang="fr-FR" sz="900" dirty="0" smtClean="0">
              <a:latin typeface="Calibri" pitchFamily="34" charset="0"/>
              <a:cs typeface="Calibri" pitchFamily="34" charset="0"/>
            </a:endParaRPr>
          </a:p>
          <a:p>
            <a:pPr>
              <a:lnSpc>
                <a:spcPct val="80000"/>
              </a:lnSpc>
              <a:buFont typeface="Wingdings" pitchFamily="2" charset="2"/>
              <a:buNone/>
            </a:pPr>
            <a:endParaRPr lang="fr-FR" sz="900" dirty="0" smtClean="0">
              <a:latin typeface="Calibri" pitchFamily="34" charset="0"/>
              <a:cs typeface="Calibri" pitchFamily="34" charset="0"/>
            </a:endParaRPr>
          </a:p>
        </p:txBody>
      </p:sp>
      <p:sp>
        <p:nvSpPr>
          <p:cNvPr id="6" name="Espace réservé du pied de page 5"/>
          <p:cNvSpPr>
            <a:spLocks noGrp="1"/>
          </p:cNvSpPr>
          <p:nvPr>
            <p:ph type="ftr" sz="quarter" idx="11"/>
          </p:nvPr>
        </p:nvSpPr>
        <p:spPr/>
        <p:txBody>
          <a:bodyPr/>
          <a:lstStyle/>
          <a:p>
            <a:r>
              <a:rPr lang="fr-FR" smtClean="0"/>
              <a:t>Programmes EPS 2015</a:t>
            </a:r>
            <a:endParaRPr lang="fr-FR"/>
          </a:p>
        </p:txBody>
      </p:sp>
      <p:cxnSp>
        <p:nvCxnSpPr>
          <p:cNvPr id="8" name="Connecteur droit avec flèche 7"/>
          <p:cNvCxnSpPr/>
          <p:nvPr/>
        </p:nvCxnSpPr>
        <p:spPr>
          <a:xfrm>
            <a:off x="3635896" y="5661248"/>
            <a:ext cx="1368152" cy="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9" name="Image 8"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9570">
                                            <p:txEl>
                                              <p:pRg st="3" end="3"/>
                                            </p:txEl>
                                          </p:spTgt>
                                        </p:tgtEl>
                                        <p:attrNameLst>
                                          <p:attrName>style.visibility</p:attrName>
                                        </p:attrNameLst>
                                      </p:cBhvr>
                                      <p:to>
                                        <p:strVal val="visible"/>
                                      </p:to>
                                    </p:set>
                                    <p:animEffect transition="in" filter="box(in)">
                                      <p:cBhvr>
                                        <p:cTn id="7" dur="500"/>
                                        <p:tgtEl>
                                          <p:spTgt spid="10957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9571">
                                            <p:txEl>
                                              <p:pRg st="3" end="3"/>
                                            </p:txEl>
                                          </p:spTgt>
                                        </p:tgtEl>
                                        <p:attrNameLst>
                                          <p:attrName>style.visibility</p:attrName>
                                        </p:attrNameLst>
                                      </p:cBhvr>
                                      <p:to>
                                        <p:strVal val="visible"/>
                                      </p:to>
                                    </p:set>
                                    <p:animEffect transition="in" filter="box(in)">
                                      <p:cBhvr>
                                        <p:cTn id="12" dur="500"/>
                                        <p:tgtEl>
                                          <p:spTgt spid="10957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9570">
                                            <p:txEl>
                                              <p:pRg st="5" end="5"/>
                                            </p:txEl>
                                          </p:spTgt>
                                        </p:tgtEl>
                                        <p:attrNameLst>
                                          <p:attrName>style.visibility</p:attrName>
                                        </p:attrNameLst>
                                      </p:cBhvr>
                                      <p:to>
                                        <p:strVal val="visible"/>
                                      </p:to>
                                    </p:set>
                                    <p:animEffect transition="in" filter="box(in)">
                                      <p:cBhvr>
                                        <p:cTn id="17" dur="500"/>
                                        <p:tgtEl>
                                          <p:spTgt spid="109570">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9571">
                                            <p:txEl>
                                              <p:pRg st="5" end="5"/>
                                            </p:txEl>
                                          </p:spTgt>
                                        </p:tgtEl>
                                        <p:attrNameLst>
                                          <p:attrName>style.visibility</p:attrName>
                                        </p:attrNameLst>
                                      </p:cBhvr>
                                      <p:to>
                                        <p:strVal val="visible"/>
                                      </p:to>
                                    </p:set>
                                    <p:animEffect transition="in" filter="box(in)">
                                      <p:cBhvr>
                                        <p:cTn id="22" dur="500"/>
                                        <p:tgtEl>
                                          <p:spTgt spid="10957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110593" name="Rectangle 2"/>
          <p:cNvSpPr>
            <a:spLocks noGrp="1" noChangeArrowheads="1"/>
          </p:cNvSpPr>
          <p:nvPr>
            <p:ph type="title" idx="4294967295"/>
          </p:nvPr>
        </p:nvSpPr>
        <p:spPr>
          <a:xfrm>
            <a:off x="252046" y="131763"/>
            <a:ext cx="8639908" cy="1352550"/>
          </a:xfrm>
        </p:spPr>
        <p:txBody>
          <a:bodyPr>
            <a:normAutofit fontScale="90000"/>
          </a:bodyPr>
          <a:lstStyle/>
          <a:p>
            <a:pPr algn="l"/>
            <a:r>
              <a:rPr lang="fr-FR" sz="2800" dirty="0" smtClean="0">
                <a:latin typeface="Calibri" pitchFamily="34" charset="0"/>
                <a:cs typeface="Calibri" pitchFamily="34" charset="0"/>
              </a:rPr>
              <a:t>Des attendus de fin de cycle spécifiés en fin de préambule</a:t>
            </a:r>
            <a:br>
              <a:rPr lang="fr-FR" sz="2800" dirty="0" smtClean="0">
                <a:latin typeface="Calibri" pitchFamily="34" charset="0"/>
                <a:cs typeface="Calibri" pitchFamily="34" charset="0"/>
              </a:rPr>
            </a:br>
            <a:r>
              <a:rPr lang="fr-FR" sz="2800" dirty="0" smtClean="0">
                <a:latin typeface="Calibri" pitchFamily="34" charset="0"/>
                <a:cs typeface="Calibri" pitchFamily="34" charset="0"/>
              </a:rPr>
              <a:t>	</a:t>
            </a:r>
            <a:r>
              <a:rPr lang="fr-FR" sz="2700" dirty="0" smtClean="0">
                <a:latin typeface="Calibri" pitchFamily="34" charset="0"/>
                <a:cs typeface="Calibri" pitchFamily="34" charset="0"/>
              </a:rPr>
              <a:t>=&gt; </a:t>
            </a:r>
            <a:r>
              <a:rPr lang="fr-FR" sz="2700" u="sng" dirty="0" smtClean="0">
                <a:latin typeface="Calibri" pitchFamily="34" charset="0"/>
                <a:cs typeface="Calibri" pitchFamily="34" charset="0"/>
              </a:rPr>
              <a:t>Des repères de programmation</a:t>
            </a:r>
            <a:r>
              <a:rPr lang="fr-FR" sz="2700" dirty="0" smtClean="0">
                <a:latin typeface="Calibri" pitchFamily="34" charset="0"/>
                <a:cs typeface="Calibri" pitchFamily="34" charset="0"/>
              </a:rPr>
              <a:t> sous-jacents</a:t>
            </a:r>
            <a:br>
              <a:rPr lang="fr-FR" sz="2700" dirty="0" smtClean="0">
                <a:latin typeface="Calibri" pitchFamily="34" charset="0"/>
                <a:cs typeface="Calibri" pitchFamily="34" charset="0"/>
              </a:rPr>
            </a:br>
            <a:r>
              <a:rPr lang="fr-FR" sz="2700" dirty="0" smtClean="0">
                <a:latin typeface="Calibri" pitchFamily="34" charset="0"/>
                <a:cs typeface="Calibri" pitchFamily="34" charset="0"/>
              </a:rPr>
              <a:t>	=&gt; Des jalons / </a:t>
            </a:r>
            <a:r>
              <a:rPr lang="fr-FR" sz="2700" u="sng" dirty="0" smtClean="0">
                <a:latin typeface="Calibri" pitchFamily="34" charset="0"/>
                <a:cs typeface="Calibri" pitchFamily="34" charset="0"/>
              </a:rPr>
              <a:t>évaluation des acquis</a:t>
            </a:r>
            <a:r>
              <a:rPr lang="fr-FR" sz="2700" dirty="0" smtClean="0">
                <a:latin typeface="Calibri" pitchFamily="34" charset="0"/>
                <a:cs typeface="Calibri" pitchFamily="34" charset="0"/>
              </a:rPr>
              <a:t> des élèves</a:t>
            </a:r>
            <a:endParaRPr lang="fr-FR" sz="2800" dirty="0" smtClean="0">
              <a:latin typeface="Calibri" pitchFamily="34" charset="0"/>
              <a:cs typeface="Calibri" pitchFamily="34" charset="0"/>
            </a:endParaRPr>
          </a:p>
        </p:txBody>
      </p:sp>
      <p:sp>
        <p:nvSpPr>
          <p:cNvPr id="110594" name="Rectangle 3"/>
          <p:cNvSpPr>
            <a:spLocks noGrp="1" noChangeArrowheads="1"/>
          </p:cNvSpPr>
          <p:nvPr>
            <p:ph type="body" sz="half" idx="4294967295"/>
          </p:nvPr>
        </p:nvSpPr>
        <p:spPr>
          <a:xfrm>
            <a:off x="462006" y="1700808"/>
            <a:ext cx="3677946" cy="4680942"/>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ctr">
              <a:lnSpc>
                <a:spcPct val="80000"/>
              </a:lnSpc>
              <a:buFont typeface="Wingdings" pitchFamily="2" charset="2"/>
              <a:buNone/>
            </a:pPr>
            <a:r>
              <a:rPr lang="fr-FR" sz="2400" b="1" dirty="0" smtClean="0">
                <a:latin typeface="Calibri" pitchFamily="34" charset="0"/>
                <a:cs typeface="Calibri" pitchFamily="34" charset="0"/>
              </a:rPr>
              <a:t>Cycle 3  </a:t>
            </a:r>
          </a:p>
          <a:p>
            <a:pPr algn="ctr">
              <a:lnSpc>
                <a:spcPct val="80000"/>
              </a:lnSpc>
              <a:buFont typeface="Wingdings" pitchFamily="2" charset="2"/>
              <a:buNone/>
            </a:pPr>
            <a:r>
              <a:rPr lang="fr-FR" sz="2400" b="1" dirty="0" smtClean="0">
                <a:latin typeface="Calibri" pitchFamily="34" charset="0"/>
                <a:cs typeface="Calibri" pitchFamily="34" charset="0"/>
              </a:rPr>
              <a:t>Consolidation</a:t>
            </a:r>
          </a:p>
          <a:p>
            <a:pPr algn="just">
              <a:lnSpc>
                <a:spcPct val="80000"/>
              </a:lnSpc>
            </a:pPr>
            <a:r>
              <a:rPr lang="fr-FR" sz="2000" dirty="0" smtClean="0">
                <a:latin typeface="Calibri" pitchFamily="34" charset="0"/>
                <a:cs typeface="Calibri" pitchFamily="34" charset="0"/>
              </a:rPr>
              <a:t>La continuité et la consolidation des apprentissages </a:t>
            </a:r>
            <a:r>
              <a:rPr lang="fr-FR" sz="2000" b="1" dirty="0" smtClean="0">
                <a:latin typeface="Calibri" pitchFamily="34" charset="0"/>
                <a:cs typeface="Calibri" pitchFamily="34" charset="0"/>
              </a:rPr>
              <a:t>nécessitent une coopération entre les professeurs du premier et du second degré.</a:t>
            </a:r>
            <a:r>
              <a:rPr lang="fr-FR" sz="2000" dirty="0" smtClean="0">
                <a:latin typeface="Calibri" pitchFamily="34" charset="0"/>
                <a:cs typeface="Calibri" pitchFamily="34" charset="0"/>
              </a:rPr>
              <a:t> Dans la continuité du cycle 2, </a:t>
            </a:r>
            <a:r>
              <a:rPr lang="fr-FR" sz="2000" b="1" dirty="0" smtClean="0">
                <a:latin typeface="Calibri" pitchFamily="34" charset="0"/>
                <a:cs typeface="Calibri" pitchFamily="34" charset="0"/>
              </a:rPr>
              <a:t>savoir nager reste une priorité (Cf. ASSN)</a:t>
            </a:r>
          </a:p>
          <a:p>
            <a:pPr algn="just">
              <a:lnSpc>
                <a:spcPct val="80000"/>
              </a:lnSpc>
              <a:buNone/>
            </a:pPr>
            <a:endParaRPr lang="fr-FR" sz="1800" b="1" dirty="0" smtClean="0">
              <a:latin typeface="Calibri" pitchFamily="34" charset="0"/>
              <a:cs typeface="Calibri" pitchFamily="34" charset="0"/>
            </a:endParaRPr>
          </a:p>
          <a:p>
            <a:pPr algn="just">
              <a:lnSpc>
                <a:spcPct val="80000"/>
              </a:lnSpc>
            </a:pPr>
            <a:r>
              <a:rPr lang="fr-FR" sz="2000" dirty="0" smtClean="0">
                <a:latin typeface="Calibri" pitchFamily="34" charset="0"/>
                <a:cs typeface="Calibri" pitchFamily="34" charset="0"/>
              </a:rPr>
              <a:t>À l’issue du cycle 3, </a:t>
            </a:r>
            <a:r>
              <a:rPr lang="fr-FR" sz="2000" b="1" dirty="0" smtClean="0">
                <a:latin typeface="Calibri" pitchFamily="34" charset="0"/>
                <a:cs typeface="Calibri" pitchFamily="34" charset="0"/>
              </a:rPr>
              <a:t>tous les élèves doivent avoir atteint le niveau attendu de compétence dans </a:t>
            </a:r>
            <a:r>
              <a:rPr lang="fr-FR" sz="2000" b="1" u="sng" dirty="0" smtClean="0">
                <a:latin typeface="Calibri" pitchFamily="34" charset="0"/>
                <a:cs typeface="Calibri" pitchFamily="34" charset="0"/>
              </a:rPr>
              <a:t>au moins </a:t>
            </a:r>
            <a:r>
              <a:rPr lang="fr-FR" sz="2000" b="1" dirty="0" smtClean="0">
                <a:latin typeface="Calibri" pitchFamily="34" charset="0"/>
                <a:cs typeface="Calibri" pitchFamily="34" charset="0"/>
              </a:rPr>
              <a:t>une activité physique par champ d’apprentissage. </a:t>
            </a:r>
            <a:endParaRPr lang="en-US" sz="2000" b="1" dirty="0" smtClean="0">
              <a:latin typeface="Calibri" pitchFamily="34" charset="0"/>
              <a:cs typeface="Calibri" pitchFamily="34" charset="0"/>
            </a:endParaRPr>
          </a:p>
          <a:p>
            <a:pPr algn="just">
              <a:lnSpc>
                <a:spcPct val="80000"/>
              </a:lnSpc>
              <a:buFont typeface="Wingdings" pitchFamily="2" charset="2"/>
              <a:buNone/>
            </a:pPr>
            <a:endParaRPr lang="fr-FR" b="1" dirty="0" smtClean="0">
              <a:latin typeface="Calibri" pitchFamily="34" charset="0"/>
              <a:cs typeface="Calibri" pitchFamily="34" charset="0"/>
            </a:endParaRPr>
          </a:p>
        </p:txBody>
      </p:sp>
      <p:sp>
        <p:nvSpPr>
          <p:cNvPr id="110595" name="Rectangle 4"/>
          <p:cNvSpPr>
            <a:spLocks noGrp="1" noChangeArrowheads="1"/>
          </p:cNvSpPr>
          <p:nvPr>
            <p:ph type="body" sz="half" idx="4294967295"/>
          </p:nvPr>
        </p:nvSpPr>
        <p:spPr>
          <a:xfrm>
            <a:off x="4721178" y="1700213"/>
            <a:ext cx="3955278" cy="4681115"/>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ctr">
              <a:lnSpc>
                <a:spcPct val="80000"/>
              </a:lnSpc>
              <a:buFont typeface="Wingdings" pitchFamily="2" charset="2"/>
              <a:buNone/>
            </a:pPr>
            <a:r>
              <a:rPr lang="fr-FR" sz="2400" b="1" dirty="0" smtClean="0">
                <a:latin typeface="Calibri" pitchFamily="34" charset="0"/>
                <a:cs typeface="Calibri" pitchFamily="34" charset="0"/>
              </a:rPr>
              <a:t>Cycle 4  </a:t>
            </a:r>
          </a:p>
          <a:p>
            <a:pPr algn="ctr">
              <a:lnSpc>
                <a:spcPct val="80000"/>
              </a:lnSpc>
              <a:buFont typeface="Wingdings" pitchFamily="2" charset="2"/>
              <a:buNone/>
            </a:pPr>
            <a:r>
              <a:rPr lang="fr-FR" sz="2400" b="1" dirty="0" smtClean="0">
                <a:latin typeface="Calibri" pitchFamily="34" charset="0"/>
                <a:cs typeface="Calibri" pitchFamily="34" charset="0"/>
              </a:rPr>
              <a:t>Approfondissements</a:t>
            </a:r>
          </a:p>
          <a:p>
            <a:pPr algn="just">
              <a:lnSpc>
                <a:spcPct val="80000"/>
              </a:lnSpc>
            </a:pPr>
            <a:r>
              <a:rPr lang="fr-FR" sz="2000" dirty="0" smtClean="0">
                <a:latin typeface="Calibri" pitchFamily="34" charset="0"/>
                <a:cs typeface="Calibri" pitchFamily="34" charset="0"/>
              </a:rPr>
              <a:t>Au cycle 4, les émotions  jouent un rôle essentiel pour </a:t>
            </a:r>
            <a:r>
              <a:rPr lang="fr-FR" sz="2000" b="1" dirty="0" smtClean="0">
                <a:latin typeface="Calibri" pitchFamily="34" charset="0"/>
                <a:cs typeface="Calibri" pitchFamily="34" charset="0"/>
              </a:rPr>
              <a:t>maintenir l’engagement dans les apprentissages</a:t>
            </a:r>
            <a:r>
              <a:rPr lang="fr-FR" sz="2000" dirty="0" smtClean="0">
                <a:latin typeface="Calibri" pitchFamily="34" charset="0"/>
                <a:cs typeface="Calibri" pitchFamily="34" charset="0"/>
              </a:rPr>
              <a:t>.  Il importe d’en tenir compte pour conserver le </a:t>
            </a:r>
            <a:r>
              <a:rPr lang="fr-FR" sz="2000" b="1" dirty="0" smtClean="0">
                <a:latin typeface="Calibri" pitchFamily="34" charset="0"/>
                <a:cs typeface="Calibri" pitchFamily="34" charset="0"/>
              </a:rPr>
              <a:t>plaisir d’agir et d’apprendre</a:t>
            </a:r>
            <a:r>
              <a:rPr lang="fr-FR" sz="2000" dirty="0" smtClean="0">
                <a:latin typeface="Calibri" pitchFamily="34" charset="0"/>
                <a:cs typeface="Calibri" pitchFamily="34" charset="0"/>
              </a:rPr>
              <a:t>, garant d’une activité physique régulière.</a:t>
            </a:r>
          </a:p>
          <a:p>
            <a:pPr algn="just">
              <a:lnSpc>
                <a:spcPct val="80000"/>
              </a:lnSpc>
              <a:buNone/>
            </a:pPr>
            <a:endParaRPr lang="fr-FR" sz="1800" dirty="0" smtClean="0">
              <a:latin typeface="Calibri" pitchFamily="34" charset="0"/>
              <a:cs typeface="Calibri" pitchFamily="34" charset="0"/>
            </a:endParaRPr>
          </a:p>
          <a:p>
            <a:pPr algn="just">
              <a:lnSpc>
                <a:spcPct val="80000"/>
              </a:lnSpc>
            </a:pPr>
            <a:r>
              <a:rPr lang="fr-FR" sz="2000" dirty="0" smtClean="0">
                <a:latin typeface="Calibri" pitchFamily="34" charset="0"/>
                <a:cs typeface="Calibri" pitchFamily="34" charset="0"/>
              </a:rPr>
              <a:t>À l’issue du cycle 4, </a:t>
            </a:r>
            <a:r>
              <a:rPr lang="fr-FR" sz="2000" b="1" dirty="0" smtClean="0">
                <a:latin typeface="Calibri" pitchFamily="34" charset="0"/>
                <a:cs typeface="Calibri" pitchFamily="34" charset="0"/>
              </a:rPr>
              <a:t>la validation des compétences visées pendant le cycle, </a:t>
            </a:r>
            <a:r>
              <a:rPr lang="fr-FR" sz="2000" b="1" u="sng" dirty="0" smtClean="0">
                <a:latin typeface="Calibri" pitchFamily="34" charset="0"/>
                <a:cs typeface="Calibri" pitchFamily="34" charset="0"/>
              </a:rPr>
              <a:t>dans chacun des champs d’apprentissage</a:t>
            </a:r>
            <a:r>
              <a:rPr lang="fr-FR" sz="2000" b="1" dirty="0" smtClean="0">
                <a:latin typeface="Calibri" pitchFamily="34" charset="0"/>
                <a:cs typeface="Calibri" pitchFamily="34" charset="0"/>
              </a:rPr>
              <a:t>, contribue à attester la maîtrise du socle commun de connaissances, de compétences et de culture.</a:t>
            </a:r>
          </a:p>
          <a:p>
            <a:pPr algn="just">
              <a:lnSpc>
                <a:spcPct val="80000"/>
              </a:lnSpc>
            </a:pPr>
            <a:endParaRPr lang="fr-FR" b="1" dirty="0" smtClean="0">
              <a:latin typeface="Calibri" pitchFamily="34" charset="0"/>
              <a:cs typeface="Calibri" pitchFamily="34" charset="0"/>
            </a:endParaRPr>
          </a:p>
        </p:txBody>
      </p:sp>
      <p:sp>
        <p:nvSpPr>
          <p:cNvPr id="6" name="Espace réservé du pied de page 5"/>
          <p:cNvSpPr>
            <a:spLocks noGrp="1"/>
          </p:cNvSpPr>
          <p:nvPr>
            <p:ph type="ftr" sz="quarter" idx="11"/>
          </p:nvPr>
        </p:nvSpPr>
        <p:spPr/>
        <p:txBody>
          <a:bodyPr/>
          <a:lstStyle/>
          <a:p>
            <a:r>
              <a:rPr lang="fr-FR" smtClean="0"/>
              <a:t>Programmes EPS 2015</a:t>
            </a: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10594">
                                            <p:txEl>
                                              <p:pRg st="2" end="2"/>
                                            </p:txEl>
                                          </p:spTgt>
                                        </p:tgtEl>
                                        <p:attrNameLst>
                                          <p:attrName>style.visibility</p:attrName>
                                        </p:attrNameLst>
                                      </p:cBhvr>
                                      <p:to>
                                        <p:strVal val="visible"/>
                                      </p:to>
                                    </p:set>
                                    <p:animEffect transition="in" filter="box(in)">
                                      <p:cBhvr>
                                        <p:cTn id="7" dur="500"/>
                                        <p:tgtEl>
                                          <p:spTgt spid="11059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0595">
                                            <p:txEl>
                                              <p:pRg st="2" end="2"/>
                                            </p:txEl>
                                          </p:spTgt>
                                        </p:tgtEl>
                                        <p:attrNameLst>
                                          <p:attrName>style.visibility</p:attrName>
                                        </p:attrNameLst>
                                      </p:cBhvr>
                                      <p:to>
                                        <p:strVal val="visible"/>
                                      </p:to>
                                    </p:set>
                                    <p:animEffect transition="in" filter="box(in)">
                                      <p:cBhvr>
                                        <p:cTn id="12" dur="500"/>
                                        <p:tgtEl>
                                          <p:spTgt spid="1105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0594">
                                            <p:txEl>
                                              <p:pRg st="4" end="4"/>
                                            </p:txEl>
                                          </p:spTgt>
                                        </p:tgtEl>
                                        <p:attrNameLst>
                                          <p:attrName>style.visibility</p:attrName>
                                        </p:attrNameLst>
                                      </p:cBhvr>
                                      <p:to>
                                        <p:strVal val="visible"/>
                                      </p:to>
                                    </p:set>
                                    <p:animEffect transition="in" filter="box(in)">
                                      <p:cBhvr>
                                        <p:cTn id="17" dur="500"/>
                                        <p:tgtEl>
                                          <p:spTgt spid="11059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0595">
                                            <p:txEl>
                                              <p:pRg st="4" end="4"/>
                                            </p:txEl>
                                          </p:spTgt>
                                        </p:tgtEl>
                                        <p:attrNameLst>
                                          <p:attrName>style.visibility</p:attrName>
                                        </p:attrNameLst>
                                      </p:cBhvr>
                                      <p:to>
                                        <p:strVal val="visible"/>
                                      </p:to>
                                    </p:set>
                                    <p:animEffect transition="in" filter="box(in)">
                                      <p:cBhvr>
                                        <p:cTn id="22" dur="500"/>
                                        <p:tgtEl>
                                          <p:spTgt spid="110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Organisation de la journée</a:t>
            </a:r>
            <a:endParaRPr lang="fr-FR" dirty="0"/>
          </a:p>
        </p:txBody>
      </p:sp>
      <p:sp>
        <p:nvSpPr>
          <p:cNvPr id="3" name="Espace réservé du contenu 2"/>
          <p:cNvSpPr>
            <a:spLocks noGrp="1"/>
          </p:cNvSpPr>
          <p:nvPr>
            <p:ph sz="half" idx="1"/>
          </p:nvPr>
        </p:nvSpPr>
        <p:spPr>
          <a:xfrm>
            <a:off x="467544" y="1556792"/>
            <a:ext cx="4038600" cy="4525963"/>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fr-FR" sz="2400" dirty="0" smtClean="0"/>
              <a:t>9h30-11h00 : Plénière</a:t>
            </a:r>
          </a:p>
          <a:p>
            <a:pPr>
              <a:buNone/>
            </a:pPr>
            <a:r>
              <a:rPr lang="fr-FR" sz="2400" dirty="0" smtClean="0"/>
              <a:t>	Cadre général des programmes d’EPS du collège</a:t>
            </a:r>
          </a:p>
          <a:p>
            <a:endParaRPr lang="fr-FR" sz="2400" dirty="0" smtClean="0"/>
          </a:p>
          <a:p>
            <a:r>
              <a:rPr lang="fr-FR" sz="2400" dirty="0" smtClean="0"/>
              <a:t>11h00-12h30 : groupes </a:t>
            </a:r>
            <a:r>
              <a:rPr lang="fr-FR" sz="2400" dirty="0" err="1" smtClean="0"/>
              <a:t>étab</a:t>
            </a:r>
            <a:endParaRPr lang="fr-FR" sz="2400" dirty="0" smtClean="0"/>
          </a:p>
          <a:p>
            <a:pPr>
              <a:buNone/>
            </a:pPr>
            <a:r>
              <a:rPr lang="fr-FR" sz="2400" dirty="0" smtClean="0"/>
              <a:t>	Construction du projet pédagogique EPS</a:t>
            </a:r>
          </a:p>
          <a:p>
            <a:pPr>
              <a:buNone/>
            </a:pPr>
            <a:r>
              <a:rPr lang="fr-FR" sz="2400" dirty="0" smtClean="0"/>
              <a:t>	Atelier 1 : Etapes 1 et 2</a:t>
            </a:r>
          </a:p>
          <a:p>
            <a:endParaRPr lang="fr-FR" sz="2400" dirty="0" smtClean="0"/>
          </a:p>
          <a:p>
            <a:r>
              <a:rPr lang="fr-FR" sz="2400" dirty="0" smtClean="0"/>
              <a:t>12h30-13h45 : Pause repas</a:t>
            </a:r>
            <a:endParaRPr lang="fr-FR" sz="2400" dirty="0"/>
          </a:p>
        </p:txBody>
      </p:sp>
      <p:sp>
        <p:nvSpPr>
          <p:cNvPr id="4" name="Espace réservé du contenu 3"/>
          <p:cNvSpPr>
            <a:spLocks noGrp="1"/>
          </p:cNvSpPr>
          <p:nvPr>
            <p:ph sz="half" idx="2"/>
          </p:nvPr>
        </p:nvSpPr>
        <p:spPr>
          <a:xfrm>
            <a:off x="4658544" y="1556792"/>
            <a:ext cx="4038600" cy="4525963"/>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fr-FR" sz="2400" dirty="0" smtClean="0"/>
              <a:t>14h00-15h30 : groupes </a:t>
            </a:r>
            <a:r>
              <a:rPr lang="fr-FR" sz="2400" dirty="0" err="1" smtClean="0"/>
              <a:t>étab</a:t>
            </a:r>
            <a:r>
              <a:rPr lang="fr-FR" sz="2400" dirty="0" smtClean="0"/>
              <a:t> </a:t>
            </a:r>
          </a:p>
          <a:p>
            <a:pPr>
              <a:buNone/>
            </a:pPr>
            <a:r>
              <a:rPr lang="fr-FR" sz="2400" dirty="0" smtClean="0"/>
              <a:t>	Construction du projet pédagogique EPS</a:t>
            </a:r>
          </a:p>
          <a:p>
            <a:pPr>
              <a:buNone/>
            </a:pPr>
            <a:r>
              <a:rPr lang="fr-FR" sz="2400" dirty="0" smtClean="0"/>
              <a:t>	Atelier 2 : Etapes 3 et 4</a:t>
            </a:r>
          </a:p>
          <a:p>
            <a:pPr>
              <a:buNone/>
            </a:pPr>
            <a:endParaRPr lang="fr-FR" sz="2400" dirty="0" smtClean="0"/>
          </a:p>
          <a:p>
            <a:pPr>
              <a:buNone/>
            </a:pPr>
            <a:endParaRPr lang="fr-FR" sz="2400" dirty="0" smtClean="0"/>
          </a:p>
          <a:p>
            <a:r>
              <a:rPr lang="fr-FR" sz="2400" dirty="0" smtClean="0"/>
              <a:t>15h45-17h00 : Plénière</a:t>
            </a:r>
          </a:p>
          <a:p>
            <a:pPr>
              <a:buNone/>
            </a:pPr>
            <a:r>
              <a:rPr lang="fr-FR" sz="2400" dirty="0" smtClean="0"/>
              <a:t>	Synthèse</a:t>
            </a:r>
            <a:endParaRPr lang="fr-FR" sz="2400" dirty="0"/>
          </a:p>
        </p:txBody>
      </p:sp>
      <p:sp>
        <p:nvSpPr>
          <p:cNvPr id="5" name="Espace réservé du pied de page 4"/>
          <p:cNvSpPr>
            <a:spLocks noGrp="1"/>
          </p:cNvSpPr>
          <p:nvPr>
            <p:ph type="ftr" sz="quarter" idx="11"/>
          </p:nvPr>
        </p:nvSpPr>
        <p:spPr/>
        <p:txBody>
          <a:bodyPr/>
          <a:lstStyle/>
          <a:p>
            <a:r>
              <a:rPr lang="fr-FR" smtClean="0"/>
              <a:t>Programmes EPS 2015</a:t>
            </a:r>
            <a:endParaRPr lang="fr-FR"/>
          </a:p>
        </p:txBody>
      </p:sp>
      <p:cxnSp>
        <p:nvCxnSpPr>
          <p:cNvPr id="7" name="Connecteur droit avec flèche 6"/>
          <p:cNvCxnSpPr/>
          <p:nvPr/>
        </p:nvCxnSpPr>
        <p:spPr>
          <a:xfrm flipV="1">
            <a:off x="3347864" y="3068960"/>
            <a:ext cx="1800200" cy="144016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pic>
        <p:nvPicPr>
          <p:cNvPr id="9" name="Image 8"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111617" name="Rectangle 2"/>
          <p:cNvSpPr>
            <a:spLocks noGrp="1" noChangeArrowheads="1"/>
          </p:cNvSpPr>
          <p:nvPr>
            <p:ph type="title" idx="4294967295"/>
          </p:nvPr>
        </p:nvSpPr>
        <p:spPr>
          <a:xfrm>
            <a:off x="184638" y="188640"/>
            <a:ext cx="8639908" cy="836712"/>
          </a:xfrm>
        </p:spPr>
        <p:txBody>
          <a:bodyPr>
            <a:normAutofit fontScale="90000"/>
          </a:bodyPr>
          <a:lstStyle/>
          <a:p>
            <a:pPr algn="l"/>
            <a:r>
              <a:rPr lang="fr-FR" sz="2800" dirty="0" smtClean="0">
                <a:latin typeface="Calibri" pitchFamily="34" charset="0"/>
                <a:cs typeface="Calibri" pitchFamily="34" charset="0"/>
              </a:rPr>
              <a:t>Des attendus de fin de cycle, par </a:t>
            </a:r>
            <a:r>
              <a:rPr lang="fr-FR" sz="2800" u="sng" dirty="0" smtClean="0">
                <a:latin typeface="Calibri" pitchFamily="34" charset="0"/>
                <a:cs typeface="Calibri" pitchFamily="34" charset="0"/>
              </a:rPr>
              <a:t>champ d’apprentissage</a:t>
            </a:r>
            <a:r>
              <a:rPr lang="fr-FR" sz="2800" dirty="0" smtClean="0">
                <a:latin typeface="Calibri" pitchFamily="34" charset="0"/>
                <a:cs typeface="Calibri" pitchFamily="34" charset="0"/>
              </a:rPr>
              <a:t/>
            </a:r>
            <a:br>
              <a:rPr lang="fr-FR" sz="2800" dirty="0" smtClean="0">
                <a:latin typeface="Calibri" pitchFamily="34" charset="0"/>
                <a:cs typeface="Calibri" pitchFamily="34" charset="0"/>
              </a:rPr>
            </a:br>
            <a:r>
              <a:rPr lang="fr-FR" sz="2800" dirty="0" smtClean="0">
                <a:latin typeface="Calibri" pitchFamily="34" charset="0"/>
                <a:cs typeface="Calibri" pitchFamily="34" charset="0"/>
              </a:rPr>
              <a:t>=&gt; Valider en fin de cycle 3 ou fin de cycle 4</a:t>
            </a:r>
            <a:r>
              <a:rPr lang="fr-FR" sz="2000" dirty="0" smtClean="0">
                <a:latin typeface="Calibri" pitchFamily="34" charset="0"/>
                <a:cs typeface="Calibri" pitchFamily="34" charset="0"/>
              </a:rPr>
              <a:t/>
            </a:r>
            <a:br>
              <a:rPr lang="fr-FR" sz="2000" dirty="0" smtClean="0">
                <a:latin typeface="Calibri" pitchFamily="34" charset="0"/>
                <a:cs typeface="Calibri" pitchFamily="34" charset="0"/>
              </a:rPr>
            </a:br>
            <a:endParaRPr lang="fr-FR" sz="2000" dirty="0" smtClean="0">
              <a:latin typeface="Calibri" pitchFamily="34" charset="0"/>
              <a:cs typeface="Calibri" pitchFamily="34" charset="0"/>
            </a:endParaRPr>
          </a:p>
        </p:txBody>
      </p:sp>
      <p:sp>
        <p:nvSpPr>
          <p:cNvPr id="111618" name="Rectangle 3"/>
          <p:cNvSpPr>
            <a:spLocks noGrp="1" noChangeArrowheads="1"/>
          </p:cNvSpPr>
          <p:nvPr>
            <p:ph type="body" sz="half" idx="4294967295"/>
          </p:nvPr>
        </p:nvSpPr>
        <p:spPr>
          <a:xfrm>
            <a:off x="311923" y="1340891"/>
            <a:ext cx="4188069" cy="4824413"/>
          </a:xfrm>
        </p:spPr>
        <p:style>
          <a:lnRef idx="1">
            <a:schemeClr val="accent1"/>
          </a:lnRef>
          <a:fillRef idx="2">
            <a:schemeClr val="accent1"/>
          </a:fillRef>
          <a:effectRef idx="1">
            <a:schemeClr val="accent1"/>
          </a:effectRef>
          <a:fontRef idx="minor">
            <a:schemeClr val="dk1"/>
          </a:fontRef>
        </p:style>
        <p:txBody>
          <a:bodyPr/>
          <a:lstStyle/>
          <a:p>
            <a:pPr algn="ctr">
              <a:lnSpc>
                <a:spcPct val="90000"/>
              </a:lnSpc>
              <a:buFont typeface="Wingdings" pitchFamily="2" charset="2"/>
              <a:buNone/>
            </a:pPr>
            <a:r>
              <a:rPr lang="fr-FR" sz="1800" b="1" dirty="0" smtClean="0">
                <a:latin typeface="Calibri" pitchFamily="34" charset="0"/>
                <a:cs typeface="Calibri" pitchFamily="34" charset="0"/>
              </a:rPr>
              <a:t>Cycle 3  - CA4</a:t>
            </a:r>
          </a:p>
          <a:p>
            <a:pPr algn="ctr">
              <a:lnSpc>
                <a:spcPct val="90000"/>
              </a:lnSpc>
              <a:buFont typeface="Wingdings" pitchFamily="2" charset="2"/>
              <a:buNone/>
            </a:pPr>
            <a:r>
              <a:rPr lang="fr-FR" sz="1800" b="1" dirty="0" smtClean="0">
                <a:latin typeface="Calibri" pitchFamily="34" charset="0"/>
                <a:cs typeface="Calibri" pitchFamily="34" charset="0"/>
              </a:rPr>
              <a:t>En situation aménagée </a:t>
            </a:r>
          </a:p>
          <a:p>
            <a:pPr algn="ctr">
              <a:lnSpc>
                <a:spcPct val="90000"/>
              </a:lnSpc>
              <a:buFont typeface="Wingdings" pitchFamily="2" charset="2"/>
              <a:buNone/>
            </a:pPr>
            <a:r>
              <a:rPr lang="fr-FR" sz="1800" b="1" dirty="0" smtClean="0">
                <a:latin typeface="Calibri" pitchFamily="34" charset="0"/>
                <a:cs typeface="Calibri" pitchFamily="34" charset="0"/>
              </a:rPr>
              <a:t>et /ou à effectif réduit</a:t>
            </a:r>
          </a:p>
          <a:p>
            <a:pPr>
              <a:lnSpc>
                <a:spcPct val="90000"/>
              </a:lnSpc>
            </a:pPr>
            <a:r>
              <a:rPr lang="fr-FR" sz="1800" dirty="0" smtClean="0">
                <a:latin typeface="Calibri" pitchFamily="34" charset="0"/>
                <a:cs typeface="Calibri" pitchFamily="34" charset="0"/>
              </a:rPr>
              <a:t>S’organiser  tactiquement pour gagner le duel ou le match en identifiant  les situations favorables de marque.</a:t>
            </a:r>
          </a:p>
          <a:p>
            <a:pPr>
              <a:lnSpc>
                <a:spcPct val="90000"/>
              </a:lnSpc>
            </a:pPr>
            <a:endParaRPr lang="fr-FR" sz="1800" dirty="0" smtClean="0">
              <a:latin typeface="Calibri" pitchFamily="34" charset="0"/>
              <a:cs typeface="Calibri" pitchFamily="34" charset="0"/>
            </a:endParaRPr>
          </a:p>
          <a:p>
            <a:pPr>
              <a:lnSpc>
                <a:spcPct val="90000"/>
              </a:lnSpc>
            </a:pPr>
            <a:r>
              <a:rPr lang="fr-FR" sz="1800" dirty="0" smtClean="0">
                <a:latin typeface="Calibri" pitchFamily="34" charset="0"/>
                <a:cs typeface="Calibri" pitchFamily="34" charset="0"/>
              </a:rPr>
              <a:t>Maintenir un engagement moteur efficace sur tout le temps de jeu prévu.</a:t>
            </a:r>
          </a:p>
          <a:p>
            <a:pPr>
              <a:lnSpc>
                <a:spcPct val="90000"/>
              </a:lnSpc>
            </a:pPr>
            <a:r>
              <a:rPr lang="fr-FR" sz="1800" dirty="0" smtClean="0">
                <a:latin typeface="Calibri" pitchFamily="34" charset="0"/>
                <a:cs typeface="Calibri" pitchFamily="34" charset="0"/>
              </a:rPr>
              <a:t>Respecter les partenaires,  les adversaires et l’arbitre.</a:t>
            </a:r>
          </a:p>
          <a:p>
            <a:pPr>
              <a:lnSpc>
                <a:spcPct val="90000"/>
              </a:lnSpc>
            </a:pPr>
            <a:r>
              <a:rPr lang="fr-FR" sz="1800" dirty="0" smtClean="0">
                <a:latin typeface="Calibri" pitchFamily="34" charset="0"/>
                <a:cs typeface="Calibri" pitchFamily="34" charset="0"/>
              </a:rPr>
              <a:t>Assurer différents rôles sociaux (joueur, arbitre, observateur) inhérents  à l’activité et à l’organisation de la classe.</a:t>
            </a:r>
          </a:p>
          <a:p>
            <a:pPr>
              <a:lnSpc>
                <a:spcPct val="90000"/>
              </a:lnSpc>
            </a:pPr>
            <a:r>
              <a:rPr lang="fr-FR" sz="1800" dirty="0" smtClean="0">
                <a:latin typeface="Calibri" pitchFamily="34" charset="0"/>
                <a:cs typeface="Calibri" pitchFamily="34" charset="0"/>
              </a:rPr>
              <a:t>Accepter  le résultat de la rencontre et être capable de le commenter.</a:t>
            </a:r>
          </a:p>
        </p:txBody>
      </p:sp>
      <p:sp>
        <p:nvSpPr>
          <p:cNvPr id="111619" name="Rectangle 4"/>
          <p:cNvSpPr>
            <a:spLocks noGrp="1" noChangeArrowheads="1"/>
          </p:cNvSpPr>
          <p:nvPr>
            <p:ph type="body" sz="half" idx="4294967295"/>
          </p:nvPr>
        </p:nvSpPr>
        <p:spPr>
          <a:xfrm>
            <a:off x="4637943" y="1340767"/>
            <a:ext cx="4254537" cy="4824435"/>
          </a:xfrm>
        </p:spPr>
        <p:style>
          <a:lnRef idx="1">
            <a:schemeClr val="accent6"/>
          </a:lnRef>
          <a:fillRef idx="2">
            <a:schemeClr val="accent6"/>
          </a:fillRef>
          <a:effectRef idx="1">
            <a:schemeClr val="accent6"/>
          </a:effectRef>
          <a:fontRef idx="minor">
            <a:schemeClr val="dk1"/>
          </a:fontRef>
        </p:style>
        <p:txBody>
          <a:bodyPr>
            <a:normAutofit lnSpcReduction="10000"/>
          </a:bodyPr>
          <a:lstStyle/>
          <a:p>
            <a:pPr algn="ctr">
              <a:buFont typeface="Wingdings" pitchFamily="2" charset="2"/>
              <a:buNone/>
            </a:pPr>
            <a:r>
              <a:rPr lang="fr-FR" sz="1800" b="1" dirty="0" smtClean="0">
                <a:latin typeface="Calibri" pitchFamily="34" charset="0"/>
                <a:cs typeface="Calibri" pitchFamily="34" charset="0"/>
              </a:rPr>
              <a:t>Cycle 4 - CA 4</a:t>
            </a:r>
          </a:p>
          <a:p>
            <a:pPr algn="ctr">
              <a:buFont typeface="Wingdings" pitchFamily="2" charset="2"/>
              <a:buNone/>
            </a:pPr>
            <a:r>
              <a:rPr lang="fr-FR" sz="1800" b="1" dirty="0" smtClean="0">
                <a:latin typeface="Calibri" pitchFamily="34" charset="0"/>
                <a:cs typeface="Calibri" pitchFamily="34" charset="0"/>
              </a:rPr>
              <a:t>En situation d’opposition réelle </a:t>
            </a:r>
          </a:p>
          <a:p>
            <a:pPr algn="ctr">
              <a:buFont typeface="Wingdings" pitchFamily="2" charset="2"/>
              <a:buNone/>
            </a:pPr>
            <a:r>
              <a:rPr lang="fr-FR" sz="1800" b="1" dirty="0" smtClean="0">
                <a:latin typeface="Calibri" pitchFamily="34" charset="0"/>
                <a:cs typeface="Calibri" pitchFamily="34" charset="0"/>
              </a:rPr>
              <a:t>et équilibrée</a:t>
            </a:r>
            <a:endParaRPr lang="fr-FR" sz="1800" dirty="0" smtClean="0">
              <a:latin typeface="Calibri" pitchFamily="34" charset="0"/>
              <a:cs typeface="Calibri" pitchFamily="34" charset="0"/>
            </a:endParaRPr>
          </a:p>
          <a:p>
            <a:r>
              <a:rPr lang="fr-FR" sz="1800" dirty="0" smtClean="0">
                <a:latin typeface="Calibri" pitchFamily="34" charset="0"/>
                <a:cs typeface="Calibri" pitchFamily="34" charset="0"/>
              </a:rPr>
              <a:t>Réaliser  des actions décisives en situation favorable afin de faire basculer le rapport de force en sa faveur ou en faveur de son équipe.</a:t>
            </a:r>
          </a:p>
          <a:p>
            <a:r>
              <a:rPr lang="fr-FR" sz="1800" dirty="0" smtClean="0">
                <a:latin typeface="Calibri" pitchFamily="34" charset="0"/>
                <a:cs typeface="Calibri" pitchFamily="34" charset="0"/>
              </a:rPr>
              <a:t>Adapter  son engagement moteur en fonction de son état physique et du rapport de force</a:t>
            </a:r>
          </a:p>
          <a:p>
            <a:r>
              <a:rPr lang="fr-FR" sz="1800" dirty="0" smtClean="0">
                <a:latin typeface="Calibri" pitchFamily="34" charset="0"/>
                <a:cs typeface="Calibri" pitchFamily="34" charset="0"/>
              </a:rPr>
              <a:t>Etre solidaire de ses partenaires  et respectueux de son (ses) adversaire(s) et de l’arbitre.</a:t>
            </a:r>
          </a:p>
          <a:p>
            <a:r>
              <a:rPr lang="fr-FR" sz="1800" dirty="0" smtClean="0">
                <a:latin typeface="Calibri" pitchFamily="34" charset="0"/>
                <a:cs typeface="Calibri" pitchFamily="34" charset="0"/>
              </a:rPr>
              <a:t>Observer  et </a:t>
            </a:r>
            <a:r>
              <a:rPr lang="fr-FR" sz="1800" dirty="0" err="1" smtClean="0">
                <a:latin typeface="Calibri" pitchFamily="34" charset="0"/>
                <a:cs typeface="Calibri" pitchFamily="34" charset="0"/>
              </a:rPr>
              <a:t>co</a:t>
            </a:r>
            <a:r>
              <a:rPr lang="fr-FR" sz="1800" dirty="0" smtClean="0">
                <a:latin typeface="Calibri" pitchFamily="34" charset="0"/>
                <a:cs typeface="Calibri" pitchFamily="34" charset="0"/>
              </a:rPr>
              <a:t> arbitrer.</a:t>
            </a:r>
          </a:p>
          <a:p>
            <a:endParaRPr lang="fr-FR" sz="1800" dirty="0" smtClean="0">
              <a:latin typeface="Calibri" pitchFamily="34" charset="0"/>
              <a:cs typeface="Calibri" pitchFamily="34" charset="0"/>
            </a:endParaRPr>
          </a:p>
          <a:p>
            <a:r>
              <a:rPr lang="fr-FR" sz="1800" dirty="0" smtClean="0">
                <a:latin typeface="Calibri" pitchFamily="34" charset="0"/>
                <a:cs typeface="Calibri" pitchFamily="34" charset="0"/>
              </a:rPr>
              <a:t>Accepter  le résultat de la rencontre et savoir l’analyser avec objectivité</a:t>
            </a:r>
          </a:p>
          <a:p>
            <a:endParaRPr lang="fr-FR" sz="1800" dirty="0" smtClean="0">
              <a:latin typeface="Calibri" pitchFamily="34" charset="0"/>
              <a:cs typeface="Calibri" pitchFamily="34" charset="0"/>
            </a:endParaRPr>
          </a:p>
        </p:txBody>
      </p:sp>
      <p:sp>
        <p:nvSpPr>
          <p:cNvPr id="6" name="Espace réservé du pied de page 5"/>
          <p:cNvSpPr>
            <a:spLocks noGrp="1"/>
          </p:cNvSpPr>
          <p:nvPr>
            <p:ph type="ftr" sz="quarter" idx="11"/>
          </p:nvPr>
        </p:nvSpPr>
        <p:spPr/>
        <p:txBody>
          <a:bodyPr/>
          <a:lstStyle/>
          <a:p>
            <a:r>
              <a:rPr lang="fr-FR" smtClean="0"/>
              <a:t>Programmes EPS 2015</a:t>
            </a:r>
            <a:endParaRPr lang="fr-FR"/>
          </a:p>
        </p:txBody>
      </p:sp>
      <p:sp>
        <p:nvSpPr>
          <p:cNvPr id="7" name="Rectangle 6"/>
          <p:cNvSpPr/>
          <p:nvPr/>
        </p:nvSpPr>
        <p:spPr>
          <a:xfrm>
            <a:off x="611560" y="971436"/>
            <a:ext cx="8280920" cy="400110"/>
          </a:xfrm>
          <a:prstGeom prst="rect">
            <a:avLst/>
          </a:prstGeom>
        </p:spPr>
        <p:txBody>
          <a:bodyPr wrap="square">
            <a:spAutoFit/>
          </a:bodyPr>
          <a:lstStyle/>
          <a:p>
            <a:r>
              <a:rPr lang="fr-FR" sz="2000" dirty="0" smtClean="0">
                <a:latin typeface="Calibri" pitchFamily="34" charset="0"/>
                <a:cs typeface="Calibri" pitchFamily="34" charset="0"/>
              </a:rPr>
              <a:t>Ex: </a:t>
            </a:r>
            <a:r>
              <a:rPr lang="fr-FR" sz="2000" b="1" u="sng" dirty="0" smtClean="0">
                <a:latin typeface="Calibri" pitchFamily="34" charset="0"/>
                <a:cs typeface="Calibri" pitchFamily="34" charset="0"/>
              </a:rPr>
              <a:t>CA 4 </a:t>
            </a:r>
            <a:r>
              <a:rPr lang="fr-FR" sz="2000" dirty="0" smtClean="0">
                <a:latin typeface="Calibri" pitchFamily="34" charset="0"/>
                <a:cs typeface="Calibri" pitchFamily="34" charset="0"/>
              </a:rPr>
              <a:t>- </a:t>
            </a:r>
            <a:r>
              <a:rPr lang="fr-FR" sz="2000" b="1" dirty="0" smtClean="0">
                <a:solidFill>
                  <a:srgbClr val="FF0000"/>
                </a:solidFill>
                <a:latin typeface="Calibri" pitchFamily="34" charset="0"/>
                <a:cs typeface="Calibri" pitchFamily="34" charset="0"/>
              </a:rPr>
              <a:t>Conduire et maitriser un affrontement collectif ou interindividuel</a:t>
            </a:r>
            <a:endParaRPr lang="fr-FR" sz="2000" b="1" dirty="0">
              <a:solidFill>
                <a:srgbClr val="FF0000"/>
              </a:solidFill>
            </a:endParaRPr>
          </a:p>
        </p:txBody>
      </p:sp>
      <p:cxnSp>
        <p:nvCxnSpPr>
          <p:cNvPr id="10" name="Connecteur droit avec flèche 9"/>
          <p:cNvCxnSpPr/>
          <p:nvPr/>
        </p:nvCxnSpPr>
        <p:spPr>
          <a:xfrm>
            <a:off x="3923928" y="1916832"/>
            <a:ext cx="1296144"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1618">
                                            <p:txEl>
                                              <p:pRg st="3" end="3"/>
                                            </p:txEl>
                                          </p:spTgt>
                                        </p:tgtEl>
                                        <p:attrNameLst>
                                          <p:attrName>style.visibility</p:attrName>
                                        </p:attrNameLst>
                                      </p:cBhvr>
                                      <p:to>
                                        <p:strVal val="visible"/>
                                      </p:to>
                                    </p:set>
                                    <p:animEffect transition="in" filter="checkerboard(across)">
                                      <p:cBhvr>
                                        <p:cTn id="7" dur="500"/>
                                        <p:tgtEl>
                                          <p:spTgt spid="111618">
                                            <p:txEl>
                                              <p:pRg st="3" end="3"/>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1619">
                                            <p:txEl>
                                              <p:pRg st="3" end="3"/>
                                            </p:txEl>
                                          </p:spTgt>
                                        </p:tgtEl>
                                        <p:attrNameLst>
                                          <p:attrName>style.visibility</p:attrName>
                                        </p:attrNameLst>
                                      </p:cBhvr>
                                      <p:to>
                                        <p:strVal val="visible"/>
                                      </p:to>
                                    </p:set>
                                    <p:animEffect transition="in" filter="checkerboard(across)">
                                      <p:cBhvr>
                                        <p:cTn id="10" dur="500"/>
                                        <p:tgtEl>
                                          <p:spTgt spid="111619">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11618">
                                            <p:txEl>
                                              <p:pRg st="5" end="5"/>
                                            </p:txEl>
                                          </p:spTgt>
                                        </p:tgtEl>
                                        <p:attrNameLst>
                                          <p:attrName>style.visibility</p:attrName>
                                        </p:attrNameLst>
                                      </p:cBhvr>
                                      <p:to>
                                        <p:strVal val="visible"/>
                                      </p:to>
                                    </p:set>
                                    <p:animEffect transition="in" filter="checkerboard(across)">
                                      <p:cBhvr>
                                        <p:cTn id="15" dur="500"/>
                                        <p:tgtEl>
                                          <p:spTgt spid="111618">
                                            <p:txEl>
                                              <p:pRg st="5" end="5"/>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111619">
                                            <p:txEl>
                                              <p:pRg st="4" end="4"/>
                                            </p:txEl>
                                          </p:spTgt>
                                        </p:tgtEl>
                                        <p:attrNameLst>
                                          <p:attrName>style.visibility</p:attrName>
                                        </p:attrNameLst>
                                      </p:cBhvr>
                                      <p:to>
                                        <p:strVal val="visible"/>
                                      </p:to>
                                    </p:set>
                                    <p:animEffect transition="in" filter="checkerboard(across)">
                                      <p:cBhvr>
                                        <p:cTn id="18" dur="500"/>
                                        <p:tgtEl>
                                          <p:spTgt spid="111619">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111618">
                                            <p:txEl>
                                              <p:pRg st="6" end="6"/>
                                            </p:txEl>
                                          </p:spTgt>
                                        </p:tgtEl>
                                        <p:attrNameLst>
                                          <p:attrName>style.visibility</p:attrName>
                                        </p:attrNameLst>
                                      </p:cBhvr>
                                      <p:to>
                                        <p:strVal val="visible"/>
                                      </p:to>
                                    </p:set>
                                    <p:animEffect transition="in" filter="checkerboard(across)">
                                      <p:cBhvr>
                                        <p:cTn id="23" dur="500"/>
                                        <p:tgtEl>
                                          <p:spTgt spid="111618">
                                            <p:txEl>
                                              <p:pRg st="6" end="6"/>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111619">
                                            <p:txEl>
                                              <p:pRg st="5" end="5"/>
                                            </p:txEl>
                                          </p:spTgt>
                                        </p:tgtEl>
                                        <p:attrNameLst>
                                          <p:attrName>style.visibility</p:attrName>
                                        </p:attrNameLst>
                                      </p:cBhvr>
                                      <p:to>
                                        <p:strVal val="visible"/>
                                      </p:to>
                                    </p:set>
                                    <p:animEffect transition="in" filter="checkerboard(across)">
                                      <p:cBhvr>
                                        <p:cTn id="26" dur="500"/>
                                        <p:tgtEl>
                                          <p:spTgt spid="111619">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111618">
                                            <p:txEl>
                                              <p:pRg st="7" end="7"/>
                                            </p:txEl>
                                          </p:spTgt>
                                        </p:tgtEl>
                                        <p:attrNameLst>
                                          <p:attrName>style.visibility</p:attrName>
                                        </p:attrNameLst>
                                      </p:cBhvr>
                                      <p:to>
                                        <p:strVal val="visible"/>
                                      </p:to>
                                    </p:set>
                                    <p:animEffect transition="in" filter="checkerboard(across)">
                                      <p:cBhvr>
                                        <p:cTn id="31" dur="500"/>
                                        <p:tgtEl>
                                          <p:spTgt spid="111618">
                                            <p:txEl>
                                              <p:pRg st="7" end="7"/>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111619">
                                            <p:txEl>
                                              <p:pRg st="6" end="6"/>
                                            </p:txEl>
                                          </p:spTgt>
                                        </p:tgtEl>
                                        <p:attrNameLst>
                                          <p:attrName>style.visibility</p:attrName>
                                        </p:attrNameLst>
                                      </p:cBhvr>
                                      <p:to>
                                        <p:strVal val="visible"/>
                                      </p:to>
                                    </p:set>
                                    <p:animEffect transition="in" filter="checkerboard(across)">
                                      <p:cBhvr>
                                        <p:cTn id="34" dur="500"/>
                                        <p:tgtEl>
                                          <p:spTgt spid="111619">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11618">
                                            <p:txEl>
                                              <p:pRg st="8" end="8"/>
                                            </p:txEl>
                                          </p:spTgt>
                                        </p:tgtEl>
                                        <p:attrNameLst>
                                          <p:attrName>style.visibility</p:attrName>
                                        </p:attrNameLst>
                                      </p:cBhvr>
                                      <p:to>
                                        <p:strVal val="visible"/>
                                      </p:to>
                                    </p:set>
                                    <p:animEffect transition="in" filter="checkerboard(across)">
                                      <p:cBhvr>
                                        <p:cTn id="39" dur="500"/>
                                        <p:tgtEl>
                                          <p:spTgt spid="111618">
                                            <p:txEl>
                                              <p:pRg st="8" end="8"/>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111619">
                                            <p:txEl>
                                              <p:pRg st="8" end="8"/>
                                            </p:txEl>
                                          </p:spTgt>
                                        </p:tgtEl>
                                        <p:attrNameLst>
                                          <p:attrName>style.visibility</p:attrName>
                                        </p:attrNameLst>
                                      </p:cBhvr>
                                      <p:to>
                                        <p:strVal val="visible"/>
                                      </p:to>
                                    </p:set>
                                    <p:animEffect transition="in" filter="checkerboard(across)">
                                      <p:cBhvr>
                                        <p:cTn id="42"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112641" name="Rectangle 2"/>
          <p:cNvSpPr>
            <a:spLocks noGrp="1" noChangeArrowheads="1"/>
          </p:cNvSpPr>
          <p:nvPr>
            <p:ph type="title" idx="4294967295"/>
          </p:nvPr>
        </p:nvSpPr>
        <p:spPr>
          <a:xfrm>
            <a:off x="383931" y="131764"/>
            <a:ext cx="8075735" cy="1209675"/>
          </a:xfrm>
        </p:spPr>
        <p:txBody>
          <a:bodyPr>
            <a:normAutofit fontScale="90000"/>
          </a:bodyPr>
          <a:lstStyle/>
          <a:p>
            <a:pPr algn="l"/>
            <a:r>
              <a:rPr lang="fr-FR" sz="2800" dirty="0" smtClean="0">
                <a:latin typeface="Calibri" pitchFamily="34" charset="0"/>
                <a:cs typeface="Calibri" pitchFamily="34" charset="0"/>
              </a:rPr>
              <a:t>Des </a:t>
            </a:r>
            <a:r>
              <a:rPr lang="fr-FR" sz="2800" u="sng" dirty="0" smtClean="0">
                <a:latin typeface="Calibri" pitchFamily="34" charset="0"/>
                <a:cs typeface="Calibri" pitchFamily="34" charset="0"/>
              </a:rPr>
              <a:t>compétences travaillées ou visées</a:t>
            </a:r>
            <a:r>
              <a:rPr lang="fr-FR" sz="2800" dirty="0" smtClean="0">
                <a:latin typeface="Calibri" pitchFamily="34" charset="0"/>
                <a:cs typeface="Calibri" pitchFamily="34" charset="0"/>
              </a:rPr>
              <a:t> </a:t>
            </a:r>
            <a:r>
              <a:rPr lang="fr-FR" sz="2800" u="sng" dirty="0" smtClean="0">
                <a:latin typeface="Calibri" pitchFamily="34" charset="0"/>
                <a:cs typeface="Calibri" pitchFamily="34" charset="0"/>
              </a:rPr>
              <a:t>pendant le cycle</a:t>
            </a:r>
            <a:r>
              <a:rPr lang="fr-FR" sz="2800" dirty="0" smtClean="0">
                <a:latin typeface="Calibri" pitchFamily="34" charset="0"/>
                <a:cs typeface="Calibri" pitchFamily="34" charset="0"/>
              </a:rPr>
              <a:t>, par CA, par APSA</a:t>
            </a:r>
            <a:br>
              <a:rPr lang="fr-FR" sz="2800" dirty="0" smtClean="0">
                <a:latin typeface="Calibri" pitchFamily="34" charset="0"/>
                <a:cs typeface="Calibri" pitchFamily="34" charset="0"/>
              </a:rPr>
            </a:br>
            <a:r>
              <a:rPr lang="fr-FR" dirty="0" smtClean="0">
                <a:latin typeface="Calibri" pitchFamily="34" charset="0"/>
                <a:cs typeface="Calibri" pitchFamily="34" charset="0"/>
              </a:rPr>
              <a:t> </a:t>
            </a:r>
            <a:r>
              <a:rPr lang="fr-FR" sz="2800" dirty="0" smtClean="0">
                <a:latin typeface="Calibri" pitchFamily="34" charset="0"/>
                <a:cs typeface="Calibri" pitchFamily="34" charset="0"/>
              </a:rPr>
              <a:t>=&gt; Déclinaison des contenus par APSA enseignées</a:t>
            </a:r>
          </a:p>
        </p:txBody>
      </p:sp>
      <p:sp>
        <p:nvSpPr>
          <p:cNvPr id="112642" name="Rectangle 3"/>
          <p:cNvSpPr>
            <a:spLocks noGrp="1" noChangeArrowheads="1"/>
          </p:cNvSpPr>
          <p:nvPr>
            <p:ph type="body" sz="half" idx="4294967295"/>
          </p:nvPr>
        </p:nvSpPr>
        <p:spPr>
          <a:xfrm>
            <a:off x="252046" y="1628776"/>
            <a:ext cx="4082562" cy="4392512"/>
          </a:xfrm>
        </p:spPr>
        <p:style>
          <a:lnRef idx="1">
            <a:schemeClr val="accent1"/>
          </a:lnRef>
          <a:fillRef idx="2">
            <a:schemeClr val="accent1"/>
          </a:fillRef>
          <a:effectRef idx="1">
            <a:schemeClr val="accent1"/>
          </a:effectRef>
          <a:fontRef idx="minor">
            <a:schemeClr val="dk1"/>
          </a:fontRef>
        </p:style>
        <p:txBody>
          <a:bodyPr/>
          <a:lstStyle/>
          <a:p>
            <a:pPr algn="ctr">
              <a:lnSpc>
                <a:spcPct val="80000"/>
              </a:lnSpc>
              <a:buFont typeface="Wingdings" pitchFamily="2" charset="2"/>
              <a:buNone/>
            </a:pPr>
            <a:r>
              <a:rPr lang="fr-FR" sz="2400" b="1" dirty="0" smtClean="0">
                <a:latin typeface="Calibri" pitchFamily="34" charset="0"/>
                <a:cs typeface="Calibri" pitchFamily="34" charset="0"/>
              </a:rPr>
              <a:t>Cycle 3 – CA 4</a:t>
            </a:r>
          </a:p>
          <a:p>
            <a:pPr algn="ctr">
              <a:lnSpc>
                <a:spcPct val="80000"/>
              </a:lnSpc>
              <a:buFont typeface="Wingdings" pitchFamily="2" charset="2"/>
              <a:buNone/>
            </a:pPr>
            <a:r>
              <a:rPr lang="fr-FR" sz="2400" b="1" dirty="0" smtClean="0">
                <a:latin typeface="Calibri" pitchFamily="34" charset="0"/>
                <a:cs typeface="Calibri" pitchFamily="34" charset="0"/>
              </a:rPr>
              <a:t>Consolidation</a:t>
            </a:r>
          </a:p>
          <a:p>
            <a:pPr algn="ctr">
              <a:lnSpc>
                <a:spcPct val="80000"/>
              </a:lnSpc>
              <a:buFont typeface="Wingdings" pitchFamily="2" charset="2"/>
              <a:buNone/>
            </a:pPr>
            <a:endParaRPr lang="fr-FR" sz="1800" b="1" dirty="0" smtClean="0">
              <a:latin typeface="Calibri" pitchFamily="34" charset="0"/>
              <a:cs typeface="Calibri" pitchFamily="34" charset="0"/>
            </a:endParaRPr>
          </a:p>
          <a:p>
            <a:pPr algn="just">
              <a:lnSpc>
                <a:spcPct val="80000"/>
              </a:lnSpc>
            </a:pPr>
            <a:r>
              <a:rPr lang="fr-FR" sz="1800" dirty="0" smtClean="0">
                <a:latin typeface="Calibri" pitchFamily="34" charset="0"/>
                <a:cs typeface="Calibri" pitchFamily="34" charset="0"/>
              </a:rPr>
              <a:t>Rechercher le gain de l’affrontement par des choix tactiques simples</a:t>
            </a:r>
          </a:p>
          <a:p>
            <a:pPr algn="just">
              <a:lnSpc>
                <a:spcPct val="80000"/>
              </a:lnSpc>
            </a:pPr>
            <a:r>
              <a:rPr lang="fr-FR" sz="1800" dirty="0" smtClean="0">
                <a:latin typeface="Calibri" pitchFamily="34" charset="0"/>
                <a:cs typeface="Calibri" pitchFamily="34" charset="0"/>
              </a:rPr>
              <a:t>Adapter son jeu et ses actions aux adversaires et à ses partenaires</a:t>
            </a:r>
          </a:p>
          <a:p>
            <a:pPr algn="just">
              <a:lnSpc>
                <a:spcPct val="80000"/>
              </a:lnSpc>
            </a:pPr>
            <a:r>
              <a:rPr lang="fr-FR" sz="1800" dirty="0" smtClean="0">
                <a:latin typeface="Calibri" pitchFamily="34" charset="0"/>
                <a:cs typeface="Calibri" pitchFamily="34" charset="0"/>
              </a:rPr>
              <a:t>Coordonner des actions motrices simples </a:t>
            </a:r>
          </a:p>
          <a:p>
            <a:pPr algn="just">
              <a:lnSpc>
                <a:spcPct val="80000"/>
              </a:lnSpc>
            </a:pPr>
            <a:r>
              <a:rPr lang="fr-FR" sz="1800" dirty="0" smtClean="0">
                <a:latin typeface="Calibri" pitchFamily="34" charset="0"/>
                <a:cs typeface="Calibri" pitchFamily="34" charset="0"/>
              </a:rPr>
              <a:t>Se reconnaitre attaquant / défenseur </a:t>
            </a:r>
          </a:p>
          <a:p>
            <a:pPr algn="just">
              <a:lnSpc>
                <a:spcPct val="80000"/>
              </a:lnSpc>
            </a:pPr>
            <a:r>
              <a:rPr lang="fr-FR" sz="1800" dirty="0" smtClean="0">
                <a:latin typeface="Calibri" pitchFamily="34" charset="0"/>
                <a:cs typeface="Calibri" pitchFamily="34" charset="0"/>
              </a:rPr>
              <a:t>Coopérer pour attaquer et défendre</a:t>
            </a:r>
          </a:p>
          <a:p>
            <a:pPr algn="just">
              <a:lnSpc>
                <a:spcPct val="80000"/>
              </a:lnSpc>
            </a:pPr>
            <a:r>
              <a:rPr lang="fr-FR" sz="1800" dirty="0" smtClean="0">
                <a:latin typeface="Calibri" pitchFamily="34" charset="0"/>
                <a:cs typeface="Calibri" pitchFamily="34" charset="0"/>
              </a:rPr>
              <a:t>Accepter de tenir des rôles simples d’arbitre et d’observateur</a:t>
            </a:r>
          </a:p>
          <a:p>
            <a:pPr algn="just">
              <a:lnSpc>
                <a:spcPct val="80000"/>
              </a:lnSpc>
            </a:pPr>
            <a:r>
              <a:rPr lang="fr-FR" sz="1800" dirty="0" smtClean="0">
                <a:latin typeface="Calibri" pitchFamily="34" charset="0"/>
                <a:cs typeface="Calibri" pitchFamily="34" charset="0"/>
              </a:rPr>
              <a:t>S’informer pour agir </a:t>
            </a:r>
          </a:p>
        </p:txBody>
      </p:sp>
      <p:sp>
        <p:nvSpPr>
          <p:cNvPr id="112643" name="Rectangle 4"/>
          <p:cNvSpPr>
            <a:spLocks noGrp="1" noChangeArrowheads="1"/>
          </p:cNvSpPr>
          <p:nvPr>
            <p:ph type="body" sz="half" idx="4294967295"/>
          </p:nvPr>
        </p:nvSpPr>
        <p:spPr>
          <a:xfrm>
            <a:off x="4642339" y="1628800"/>
            <a:ext cx="4249615" cy="4392488"/>
          </a:xfrm>
        </p:spPr>
        <p:style>
          <a:lnRef idx="1">
            <a:schemeClr val="accent6"/>
          </a:lnRef>
          <a:fillRef idx="2">
            <a:schemeClr val="accent6"/>
          </a:fillRef>
          <a:effectRef idx="1">
            <a:schemeClr val="accent6"/>
          </a:effectRef>
          <a:fontRef idx="minor">
            <a:schemeClr val="dk1"/>
          </a:fontRef>
        </p:style>
        <p:txBody>
          <a:bodyPr>
            <a:normAutofit fontScale="92500" lnSpcReduction="10000"/>
          </a:bodyPr>
          <a:lstStyle/>
          <a:p>
            <a:pPr algn="ctr">
              <a:lnSpc>
                <a:spcPct val="80000"/>
              </a:lnSpc>
              <a:buFont typeface="Wingdings" pitchFamily="2" charset="2"/>
              <a:buNone/>
            </a:pPr>
            <a:r>
              <a:rPr lang="fr-FR" sz="2400" b="1" dirty="0" smtClean="0">
                <a:latin typeface="Calibri" pitchFamily="34" charset="0"/>
                <a:cs typeface="Calibri" pitchFamily="34" charset="0"/>
              </a:rPr>
              <a:t>Cycle 4 – CA 4</a:t>
            </a:r>
          </a:p>
          <a:p>
            <a:pPr algn="ctr">
              <a:lnSpc>
                <a:spcPct val="80000"/>
              </a:lnSpc>
              <a:buFont typeface="Wingdings" pitchFamily="2" charset="2"/>
              <a:buNone/>
            </a:pPr>
            <a:r>
              <a:rPr lang="fr-FR" sz="2400" b="1" dirty="0" smtClean="0">
                <a:latin typeface="Calibri" pitchFamily="34" charset="0"/>
                <a:cs typeface="Calibri" pitchFamily="34" charset="0"/>
              </a:rPr>
              <a:t>Approfondissement</a:t>
            </a:r>
          </a:p>
          <a:p>
            <a:pPr algn="ctr">
              <a:lnSpc>
                <a:spcPct val="80000"/>
              </a:lnSpc>
              <a:buFont typeface="Wingdings" pitchFamily="2" charset="2"/>
              <a:buNone/>
            </a:pPr>
            <a:endParaRPr lang="fr-FR" sz="1800" b="1" dirty="0" smtClean="0">
              <a:latin typeface="Calibri" pitchFamily="34" charset="0"/>
              <a:cs typeface="Calibri" pitchFamily="34" charset="0"/>
            </a:endParaRPr>
          </a:p>
          <a:p>
            <a:pPr algn="just">
              <a:lnSpc>
                <a:spcPct val="80000"/>
              </a:lnSpc>
            </a:pPr>
            <a:r>
              <a:rPr lang="fr-FR" sz="1800" dirty="0" smtClean="0">
                <a:latin typeface="Calibri" pitchFamily="34" charset="0"/>
                <a:cs typeface="Calibri" pitchFamily="34" charset="0"/>
              </a:rPr>
              <a:t>Rechercher le gain de la rencontre par la mise en œuvre d’un projet prenant en compte les caractéristiques du rapport de force</a:t>
            </a:r>
          </a:p>
          <a:p>
            <a:pPr algn="just">
              <a:lnSpc>
                <a:spcPct val="80000"/>
              </a:lnSpc>
            </a:pPr>
            <a:r>
              <a:rPr lang="fr-FR" sz="1800" dirty="0" smtClean="0">
                <a:latin typeface="Calibri" pitchFamily="34" charset="0"/>
                <a:cs typeface="Calibri" pitchFamily="34" charset="0"/>
              </a:rPr>
              <a:t>Utiliser au mieux ses ressources physiques et de motricité pour gagner en efficacité dans une situation d’opposition donnée et répondre aux contraintes de l’affrontement</a:t>
            </a:r>
          </a:p>
          <a:p>
            <a:pPr algn="just">
              <a:lnSpc>
                <a:spcPct val="80000"/>
              </a:lnSpc>
            </a:pPr>
            <a:r>
              <a:rPr lang="fr-FR" sz="1800" dirty="0" smtClean="0">
                <a:latin typeface="Calibri" pitchFamily="34" charset="0"/>
                <a:cs typeface="Calibri" pitchFamily="34" charset="0"/>
              </a:rPr>
              <a:t>S’adapter rapidement au changement de statut défenseur / attaquant</a:t>
            </a:r>
          </a:p>
          <a:p>
            <a:pPr algn="just">
              <a:lnSpc>
                <a:spcPct val="80000"/>
              </a:lnSpc>
            </a:pPr>
            <a:r>
              <a:rPr lang="fr-FR" sz="1800" dirty="0" smtClean="0">
                <a:latin typeface="Calibri" pitchFamily="34" charset="0"/>
                <a:cs typeface="Calibri" pitchFamily="34" charset="0"/>
              </a:rPr>
              <a:t>Co arbitrer une séquence de match (de combat) </a:t>
            </a:r>
          </a:p>
          <a:p>
            <a:pPr algn="just">
              <a:lnSpc>
                <a:spcPct val="80000"/>
              </a:lnSpc>
            </a:pPr>
            <a:r>
              <a:rPr lang="fr-FR" sz="1800" dirty="0" smtClean="0">
                <a:latin typeface="Calibri" pitchFamily="34" charset="0"/>
                <a:cs typeface="Calibri" pitchFamily="34" charset="0"/>
              </a:rPr>
              <a:t>Anticiper la prise et le traitement d’information pour enchainer des actions</a:t>
            </a:r>
          </a:p>
          <a:p>
            <a:pPr algn="just">
              <a:lnSpc>
                <a:spcPct val="80000"/>
              </a:lnSpc>
            </a:pPr>
            <a:r>
              <a:rPr lang="fr-FR" sz="1800" dirty="0" smtClean="0">
                <a:latin typeface="Calibri" pitchFamily="34" charset="0"/>
                <a:cs typeface="Calibri" pitchFamily="34" charset="0"/>
              </a:rPr>
              <a:t>Se mettre au service de l’autre pour lui permettre de progresser</a:t>
            </a:r>
          </a:p>
        </p:txBody>
      </p:sp>
      <p:sp>
        <p:nvSpPr>
          <p:cNvPr id="6" name="Espace réservé du pied de page 5"/>
          <p:cNvSpPr>
            <a:spLocks noGrp="1"/>
          </p:cNvSpPr>
          <p:nvPr>
            <p:ph type="ftr" sz="quarter" idx="11"/>
          </p:nvPr>
        </p:nvSpPr>
        <p:spPr/>
        <p:txBody>
          <a:bodyPr/>
          <a:lstStyle/>
          <a:p>
            <a:r>
              <a:rPr lang="fr-FR" smtClean="0"/>
              <a:t>Programmes EPS 2015</a:t>
            </a:r>
            <a:endParaRPr lang="fr-FR"/>
          </a:p>
        </p:txBody>
      </p:sp>
      <p:cxnSp>
        <p:nvCxnSpPr>
          <p:cNvPr id="8" name="Connecteur droit avec flèche 7"/>
          <p:cNvCxnSpPr/>
          <p:nvPr/>
        </p:nvCxnSpPr>
        <p:spPr>
          <a:xfrm>
            <a:off x="3923928" y="2276872"/>
            <a:ext cx="1296144"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11560" y="1300698"/>
            <a:ext cx="8280920" cy="400110"/>
          </a:xfrm>
          <a:prstGeom prst="rect">
            <a:avLst/>
          </a:prstGeom>
        </p:spPr>
        <p:txBody>
          <a:bodyPr wrap="square">
            <a:spAutoFit/>
          </a:bodyPr>
          <a:lstStyle/>
          <a:p>
            <a:r>
              <a:rPr lang="fr-FR" sz="2000" dirty="0" smtClean="0">
                <a:latin typeface="Calibri" pitchFamily="34" charset="0"/>
                <a:cs typeface="Calibri" pitchFamily="34" charset="0"/>
              </a:rPr>
              <a:t>Ex: </a:t>
            </a:r>
            <a:r>
              <a:rPr lang="fr-FR" sz="2000" b="1" u="sng" dirty="0" smtClean="0">
                <a:latin typeface="Calibri" pitchFamily="34" charset="0"/>
                <a:cs typeface="Calibri" pitchFamily="34" charset="0"/>
              </a:rPr>
              <a:t>CA 4 </a:t>
            </a:r>
            <a:r>
              <a:rPr lang="fr-FR" sz="2000" dirty="0" smtClean="0">
                <a:latin typeface="Calibri" pitchFamily="34" charset="0"/>
                <a:cs typeface="Calibri" pitchFamily="34" charset="0"/>
              </a:rPr>
              <a:t>- </a:t>
            </a:r>
            <a:r>
              <a:rPr lang="fr-FR" sz="2000" b="1" dirty="0" smtClean="0">
                <a:solidFill>
                  <a:srgbClr val="FF0000"/>
                </a:solidFill>
                <a:latin typeface="Calibri" pitchFamily="34" charset="0"/>
                <a:cs typeface="Calibri" pitchFamily="34" charset="0"/>
              </a:rPr>
              <a:t>Conduire et maitriser un affrontement collectif ou interindividuel</a:t>
            </a:r>
            <a:endParaRPr lang="fr-FR" sz="2000" b="1"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113665" name="Rectangle 2"/>
          <p:cNvSpPr>
            <a:spLocks noGrp="1" noChangeArrowheads="1"/>
          </p:cNvSpPr>
          <p:nvPr>
            <p:ph type="title" idx="4294967295"/>
          </p:nvPr>
        </p:nvSpPr>
        <p:spPr>
          <a:xfrm>
            <a:off x="252047" y="131763"/>
            <a:ext cx="8707315" cy="1352550"/>
          </a:xfrm>
        </p:spPr>
        <p:txBody>
          <a:bodyPr>
            <a:noAutofit/>
          </a:bodyPr>
          <a:lstStyle/>
          <a:p>
            <a:pPr algn="l"/>
            <a:r>
              <a:rPr lang="fr-FR" sz="2800" dirty="0" smtClean="0">
                <a:latin typeface="Calibri" pitchFamily="34" charset="0"/>
                <a:cs typeface="Calibri" pitchFamily="34" charset="0"/>
              </a:rPr>
              <a:t>Exemples de situations, d’activités et de </a:t>
            </a:r>
            <a:r>
              <a:rPr lang="fr-FR" sz="2800" b="1" dirty="0" smtClean="0">
                <a:solidFill>
                  <a:srgbClr val="FF0000"/>
                </a:solidFill>
                <a:latin typeface="Calibri" pitchFamily="34" charset="0"/>
                <a:cs typeface="Calibri" pitchFamily="34" charset="0"/>
              </a:rPr>
              <a:t>ressources</a:t>
            </a:r>
            <a:r>
              <a:rPr lang="fr-FR" sz="2800" dirty="0" smtClean="0">
                <a:latin typeface="Calibri" pitchFamily="34" charset="0"/>
                <a:cs typeface="Calibri" pitchFamily="34" charset="0"/>
              </a:rPr>
              <a:t> pour l’élève  </a:t>
            </a:r>
            <a:br>
              <a:rPr lang="fr-FR" sz="2800" dirty="0" smtClean="0">
                <a:latin typeface="Calibri" pitchFamily="34" charset="0"/>
                <a:cs typeface="Calibri" pitchFamily="34" charset="0"/>
              </a:rPr>
            </a:br>
            <a:r>
              <a:rPr lang="fr-FR" sz="2800" dirty="0" smtClean="0">
                <a:latin typeface="Calibri" pitchFamily="34" charset="0"/>
                <a:cs typeface="Calibri" pitchFamily="34" charset="0"/>
              </a:rPr>
              <a:t>=&gt; Définir une programmation : APSA et </a:t>
            </a:r>
            <a:r>
              <a:rPr lang="fr-FR" sz="2800" b="1" dirty="0" smtClean="0">
                <a:solidFill>
                  <a:srgbClr val="FF0000"/>
                </a:solidFill>
                <a:latin typeface="Calibri" pitchFamily="34" charset="0"/>
                <a:cs typeface="Calibri" pitchFamily="34" charset="0"/>
              </a:rPr>
              <a:t>autres (?)</a:t>
            </a:r>
          </a:p>
        </p:txBody>
      </p:sp>
      <p:sp>
        <p:nvSpPr>
          <p:cNvPr id="113666" name="Rectangle 3"/>
          <p:cNvSpPr>
            <a:spLocks noGrp="1" noChangeArrowheads="1"/>
          </p:cNvSpPr>
          <p:nvPr>
            <p:ph type="body" sz="half" idx="4294967295"/>
          </p:nvPr>
        </p:nvSpPr>
        <p:spPr>
          <a:xfrm>
            <a:off x="383931" y="1844353"/>
            <a:ext cx="3522785" cy="4464050"/>
          </a:xfrm>
        </p:spPr>
        <p:style>
          <a:lnRef idx="1">
            <a:schemeClr val="accent1"/>
          </a:lnRef>
          <a:fillRef idx="2">
            <a:schemeClr val="accent1"/>
          </a:fillRef>
          <a:effectRef idx="1">
            <a:schemeClr val="accent1"/>
          </a:effectRef>
          <a:fontRef idx="minor">
            <a:schemeClr val="dk1"/>
          </a:fontRef>
        </p:style>
        <p:txBody>
          <a:bodyPr/>
          <a:lstStyle/>
          <a:p>
            <a:pPr algn="ctr">
              <a:lnSpc>
                <a:spcPct val="80000"/>
              </a:lnSpc>
              <a:buFont typeface="Wingdings" pitchFamily="2" charset="2"/>
              <a:buNone/>
            </a:pPr>
            <a:r>
              <a:rPr lang="fr-FR" sz="2000" b="1" dirty="0" smtClean="0">
                <a:latin typeface="Calibri" pitchFamily="34" charset="0"/>
                <a:cs typeface="Calibri" pitchFamily="34" charset="0"/>
              </a:rPr>
              <a:t>Cycle 3 – CA 4</a:t>
            </a:r>
          </a:p>
          <a:p>
            <a:pPr algn="ctr">
              <a:lnSpc>
                <a:spcPct val="80000"/>
              </a:lnSpc>
              <a:buFont typeface="Wingdings" pitchFamily="2" charset="2"/>
              <a:buNone/>
            </a:pPr>
            <a:r>
              <a:rPr lang="fr-FR" sz="2000" b="1" dirty="0" smtClean="0">
                <a:latin typeface="Calibri" pitchFamily="34" charset="0"/>
                <a:cs typeface="Calibri" pitchFamily="34" charset="0"/>
              </a:rPr>
              <a:t>Consolidation</a:t>
            </a:r>
          </a:p>
          <a:p>
            <a:pPr>
              <a:lnSpc>
                <a:spcPct val="80000"/>
              </a:lnSpc>
              <a:buFont typeface="Wingdings" pitchFamily="2" charset="2"/>
              <a:buNone/>
            </a:pPr>
            <a:endParaRPr lang="fr-FR" sz="1800" dirty="0" smtClean="0">
              <a:latin typeface="Calibri" pitchFamily="34" charset="0"/>
              <a:cs typeface="Calibri" pitchFamily="34" charset="0"/>
            </a:endParaRPr>
          </a:p>
          <a:p>
            <a:pPr algn="just">
              <a:lnSpc>
                <a:spcPct val="80000"/>
              </a:lnSpc>
            </a:pPr>
            <a:r>
              <a:rPr lang="fr-FR" sz="2000" dirty="0" smtClean="0">
                <a:latin typeface="Calibri" pitchFamily="34" charset="0"/>
                <a:cs typeface="Calibri" pitchFamily="34" charset="0"/>
              </a:rPr>
              <a:t>Jeux traditionnels plus complexes (thèque, béret, balle au capitaine, poules- vipères- renards, etc.)</a:t>
            </a:r>
          </a:p>
          <a:p>
            <a:pPr algn="just">
              <a:lnSpc>
                <a:spcPct val="80000"/>
              </a:lnSpc>
            </a:pPr>
            <a:r>
              <a:rPr lang="fr-FR" sz="2000" dirty="0" smtClean="0">
                <a:latin typeface="Calibri" pitchFamily="34" charset="0"/>
                <a:cs typeface="Calibri" pitchFamily="34" charset="0"/>
              </a:rPr>
              <a:t>Jeux collectifs avec ou sans ballon et jeux pré-sportifs collectifs (type handball, basket-ball, football, rugby, volley-ball,...)</a:t>
            </a:r>
          </a:p>
          <a:p>
            <a:pPr>
              <a:lnSpc>
                <a:spcPct val="80000"/>
              </a:lnSpc>
            </a:pPr>
            <a:r>
              <a:rPr lang="fr-FR" sz="2000" dirty="0" smtClean="0">
                <a:latin typeface="Calibri" pitchFamily="34" charset="0"/>
                <a:cs typeface="Calibri" pitchFamily="34" charset="0"/>
              </a:rPr>
              <a:t>Jeux de combats (de préhension)</a:t>
            </a:r>
          </a:p>
          <a:p>
            <a:pPr>
              <a:lnSpc>
                <a:spcPct val="80000"/>
              </a:lnSpc>
            </a:pPr>
            <a:r>
              <a:rPr lang="fr-FR" sz="2000" dirty="0" smtClean="0">
                <a:latin typeface="Calibri" pitchFamily="34" charset="0"/>
                <a:cs typeface="Calibri" pitchFamily="34" charset="0"/>
              </a:rPr>
              <a:t>Jeux de raquettes (badminton, tennis) </a:t>
            </a:r>
            <a:endParaRPr lang="fr-FR" sz="1800" dirty="0" smtClean="0">
              <a:latin typeface="Calibri" pitchFamily="34" charset="0"/>
              <a:cs typeface="Calibri" pitchFamily="34" charset="0"/>
            </a:endParaRPr>
          </a:p>
        </p:txBody>
      </p:sp>
      <p:sp>
        <p:nvSpPr>
          <p:cNvPr id="113667" name="Rectangle 4"/>
          <p:cNvSpPr>
            <a:spLocks noGrp="1" noChangeArrowheads="1"/>
          </p:cNvSpPr>
          <p:nvPr>
            <p:ph type="body" sz="half" idx="4294967295"/>
          </p:nvPr>
        </p:nvSpPr>
        <p:spPr>
          <a:xfrm>
            <a:off x="4173416" y="1844353"/>
            <a:ext cx="4652597" cy="4464967"/>
          </a:xfrm>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algn="ctr">
              <a:lnSpc>
                <a:spcPct val="90000"/>
              </a:lnSpc>
              <a:buFont typeface="Wingdings" pitchFamily="2" charset="2"/>
              <a:buNone/>
            </a:pPr>
            <a:r>
              <a:rPr lang="fr-FR" sz="2200" b="1" dirty="0" smtClean="0">
                <a:latin typeface="Calibri" pitchFamily="34" charset="0"/>
                <a:cs typeface="Calibri" pitchFamily="34" charset="0"/>
              </a:rPr>
              <a:t>Cycle 4 – CA 4</a:t>
            </a:r>
          </a:p>
          <a:p>
            <a:pPr algn="ctr">
              <a:lnSpc>
                <a:spcPct val="90000"/>
              </a:lnSpc>
              <a:buFont typeface="Wingdings" pitchFamily="2" charset="2"/>
              <a:buNone/>
            </a:pPr>
            <a:r>
              <a:rPr lang="fr-FR" sz="2200" b="1" dirty="0" smtClean="0">
                <a:latin typeface="Calibri" pitchFamily="34" charset="0"/>
                <a:cs typeface="Calibri" pitchFamily="34" charset="0"/>
              </a:rPr>
              <a:t>Approfondissement</a:t>
            </a:r>
          </a:p>
          <a:p>
            <a:pPr algn="ctr">
              <a:lnSpc>
                <a:spcPct val="90000"/>
              </a:lnSpc>
              <a:buFont typeface="Wingdings" pitchFamily="2" charset="2"/>
              <a:buNone/>
            </a:pPr>
            <a:endParaRPr lang="fr-FR" sz="1400" dirty="0" smtClean="0">
              <a:latin typeface="Calibri" pitchFamily="34" charset="0"/>
              <a:cs typeface="Calibri" pitchFamily="34" charset="0"/>
            </a:endParaRPr>
          </a:p>
          <a:p>
            <a:pPr algn="ctr">
              <a:lnSpc>
                <a:spcPct val="90000"/>
              </a:lnSpc>
              <a:buFont typeface="Wingdings" pitchFamily="2" charset="2"/>
              <a:buNone/>
            </a:pPr>
            <a:endParaRPr lang="fr-FR" sz="1400" dirty="0" smtClean="0">
              <a:latin typeface="Calibri" pitchFamily="34" charset="0"/>
              <a:cs typeface="Calibri" pitchFamily="34" charset="0"/>
            </a:endParaRPr>
          </a:p>
          <a:p>
            <a:pPr algn="just">
              <a:lnSpc>
                <a:spcPct val="90000"/>
              </a:lnSpc>
            </a:pPr>
            <a:r>
              <a:rPr lang="fr-FR" sz="2000" dirty="0" smtClean="0">
                <a:latin typeface="Calibri" pitchFamily="34" charset="0"/>
                <a:cs typeface="Calibri" pitchFamily="34" charset="0"/>
              </a:rPr>
              <a:t>Activités de coopération et d’opposition : les jeux et sports collectifs avec ballon (handball, basket-ball, football, volley </a:t>
            </a:r>
            <a:r>
              <a:rPr lang="fr-FR" sz="2000" dirty="0" err="1" smtClean="0">
                <a:latin typeface="Calibri" pitchFamily="34" charset="0"/>
                <a:cs typeface="Calibri" pitchFamily="34" charset="0"/>
              </a:rPr>
              <a:t>ball</a:t>
            </a:r>
            <a:r>
              <a:rPr lang="fr-FR" sz="2000" dirty="0" smtClean="0">
                <a:latin typeface="Calibri" pitchFamily="34" charset="0"/>
                <a:cs typeface="Calibri" pitchFamily="34" charset="0"/>
              </a:rPr>
              <a:t>, </a:t>
            </a:r>
            <a:r>
              <a:rPr lang="fr-FR" sz="2000" dirty="0" err="1" smtClean="0">
                <a:latin typeface="Calibri" pitchFamily="34" charset="0"/>
                <a:cs typeface="Calibri" pitchFamily="34" charset="0"/>
              </a:rPr>
              <a:t>ultimate</a:t>
            </a:r>
            <a:r>
              <a:rPr lang="fr-FR" sz="2000" dirty="0" smtClean="0">
                <a:latin typeface="Calibri" pitchFamily="34" charset="0"/>
                <a:cs typeface="Calibri" pitchFamily="34" charset="0"/>
              </a:rPr>
              <a:t>, rugby, etc.).</a:t>
            </a:r>
          </a:p>
          <a:p>
            <a:pPr algn="just">
              <a:lnSpc>
                <a:spcPct val="90000"/>
              </a:lnSpc>
            </a:pPr>
            <a:r>
              <a:rPr lang="fr-FR" sz="2000" dirty="0" smtClean="0">
                <a:latin typeface="Calibri" pitchFamily="34" charset="0"/>
                <a:cs typeface="Calibri" pitchFamily="34" charset="0"/>
              </a:rPr>
              <a:t>Activités d’opposition duelle : les sports et jeux de raquette (badminton, tennis de table).</a:t>
            </a:r>
          </a:p>
          <a:p>
            <a:pPr algn="just">
              <a:lnSpc>
                <a:spcPct val="90000"/>
              </a:lnSpc>
            </a:pPr>
            <a:r>
              <a:rPr lang="fr-FR" sz="2000" dirty="0" smtClean="0">
                <a:latin typeface="Calibri" pitchFamily="34" charset="0"/>
                <a:cs typeface="Calibri" pitchFamily="34" charset="0"/>
              </a:rPr>
              <a:t>Activités physiques de combat : lutte, judo, boxe, etc.</a:t>
            </a:r>
          </a:p>
          <a:p>
            <a:pPr algn="just">
              <a:lnSpc>
                <a:spcPct val="90000"/>
              </a:lnSpc>
            </a:pPr>
            <a:r>
              <a:rPr lang="fr-FR" sz="2000" dirty="0" smtClean="0">
                <a:latin typeface="Calibri" pitchFamily="34" charset="0"/>
                <a:cs typeface="Calibri" pitchFamily="34" charset="0"/>
              </a:rPr>
              <a:t>Prise de conscience par les élèves des </a:t>
            </a:r>
            <a:r>
              <a:rPr lang="fr-FR" sz="2100" b="1" dirty="0" smtClean="0">
                <a:solidFill>
                  <a:srgbClr val="FF0000"/>
                </a:solidFill>
                <a:latin typeface="Calibri" pitchFamily="34" charset="0"/>
                <a:cs typeface="Calibri" pitchFamily="34" charset="0"/>
              </a:rPr>
              <a:t>analogies et des différences </a:t>
            </a:r>
            <a:r>
              <a:rPr lang="fr-FR" sz="2000" dirty="0" smtClean="0">
                <a:latin typeface="Calibri" pitchFamily="34" charset="0"/>
                <a:cs typeface="Calibri" pitchFamily="34" charset="0"/>
              </a:rPr>
              <a:t>entre toutes ces activités d’opposition ainsi que les </a:t>
            </a:r>
            <a:r>
              <a:rPr lang="fr-FR" sz="2100" b="1" dirty="0" smtClean="0">
                <a:solidFill>
                  <a:srgbClr val="FF0000"/>
                </a:solidFill>
                <a:latin typeface="Calibri" pitchFamily="34" charset="0"/>
                <a:cs typeface="Calibri" pitchFamily="34" charset="0"/>
              </a:rPr>
              <a:t>spécificités de chacune</a:t>
            </a:r>
            <a:r>
              <a:rPr lang="fr-FR" sz="2000" dirty="0" smtClean="0">
                <a:latin typeface="Calibri" pitchFamily="34" charset="0"/>
                <a:cs typeface="Calibri" pitchFamily="34" charset="0"/>
              </a:rPr>
              <a:t>.</a:t>
            </a:r>
          </a:p>
          <a:p>
            <a:pPr algn="just">
              <a:lnSpc>
                <a:spcPct val="90000"/>
              </a:lnSpc>
            </a:pPr>
            <a:r>
              <a:rPr lang="fr-FR" sz="2000" dirty="0" smtClean="0">
                <a:latin typeface="Calibri" pitchFamily="34" charset="0"/>
                <a:cs typeface="Calibri" pitchFamily="34" charset="0"/>
              </a:rPr>
              <a:t>Situations où le rapport de force est équilibré, nécessitant une </a:t>
            </a:r>
            <a:r>
              <a:rPr lang="fr-FR" sz="2100" b="1" dirty="0" smtClean="0">
                <a:latin typeface="Calibri" pitchFamily="34" charset="0"/>
                <a:cs typeface="Calibri" pitchFamily="34" charset="0"/>
              </a:rPr>
              <a:t>organisation individuelle </a:t>
            </a:r>
            <a:r>
              <a:rPr lang="fr-FR" sz="2100" dirty="0" smtClean="0">
                <a:latin typeface="Calibri" pitchFamily="34" charset="0"/>
                <a:cs typeface="Calibri" pitchFamily="34" charset="0"/>
              </a:rPr>
              <a:t>ou </a:t>
            </a:r>
            <a:r>
              <a:rPr lang="fr-FR" sz="2100" b="1" dirty="0" smtClean="0">
                <a:latin typeface="Calibri" pitchFamily="34" charset="0"/>
                <a:cs typeface="Calibri" pitchFamily="34" charset="0"/>
              </a:rPr>
              <a:t>collective plus complexe</a:t>
            </a:r>
            <a:r>
              <a:rPr lang="fr-FR" sz="2100" dirty="0" smtClean="0">
                <a:latin typeface="Calibri" pitchFamily="34" charset="0"/>
                <a:cs typeface="Calibri" pitchFamily="34" charset="0"/>
              </a:rPr>
              <a:t>.</a:t>
            </a:r>
          </a:p>
        </p:txBody>
      </p:sp>
      <p:sp>
        <p:nvSpPr>
          <p:cNvPr id="6" name="Espace réservé du pied de page 5"/>
          <p:cNvSpPr>
            <a:spLocks noGrp="1"/>
          </p:cNvSpPr>
          <p:nvPr>
            <p:ph type="ftr" sz="quarter" idx="11"/>
          </p:nvPr>
        </p:nvSpPr>
        <p:spPr/>
        <p:txBody>
          <a:bodyPr/>
          <a:lstStyle/>
          <a:p>
            <a:r>
              <a:rPr lang="fr-FR" smtClean="0"/>
              <a:t>Programmes EPS 2015</a:t>
            </a:r>
            <a:endParaRPr lang="fr-FR"/>
          </a:p>
        </p:txBody>
      </p:sp>
      <p:cxnSp>
        <p:nvCxnSpPr>
          <p:cNvPr id="8" name="Connecteur droit avec flèche 7"/>
          <p:cNvCxnSpPr/>
          <p:nvPr/>
        </p:nvCxnSpPr>
        <p:spPr>
          <a:xfrm>
            <a:off x="3563888" y="2564904"/>
            <a:ext cx="1296144"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11560" y="1516722"/>
            <a:ext cx="8280920" cy="400110"/>
          </a:xfrm>
          <a:prstGeom prst="rect">
            <a:avLst/>
          </a:prstGeom>
        </p:spPr>
        <p:txBody>
          <a:bodyPr wrap="square">
            <a:spAutoFit/>
          </a:bodyPr>
          <a:lstStyle/>
          <a:p>
            <a:r>
              <a:rPr lang="fr-FR" sz="2000" dirty="0" smtClean="0">
                <a:latin typeface="Calibri" pitchFamily="34" charset="0"/>
                <a:cs typeface="Calibri" pitchFamily="34" charset="0"/>
              </a:rPr>
              <a:t>Ex: </a:t>
            </a:r>
            <a:r>
              <a:rPr lang="fr-FR" sz="2000" b="1" u="sng" dirty="0" smtClean="0">
                <a:latin typeface="Calibri" pitchFamily="34" charset="0"/>
                <a:cs typeface="Calibri" pitchFamily="34" charset="0"/>
              </a:rPr>
              <a:t>CA 4 </a:t>
            </a:r>
            <a:r>
              <a:rPr lang="fr-FR" sz="2000" dirty="0" smtClean="0">
                <a:latin typeface="Calibri" pitchFamily="34" charset="0"/>
                <a:cs typeface="Calibri" pitchFamily="34" charset="0"/>
              </a:rPr>
              <a:t>- </a:t>
            </a:r>
            <a:r>
              <a:rPr lang="fr-FR" sz="2000" b="1" dirty="0" smtClean="0">
                <a:solidFill>
                  <a:srgbClr val="FF0000"/>
                </a:solidFill>
                <a:latin typeface="Calibri" pitchFamily="34" charset="0"/>
                <a:cs typeface="Calibri" pitchFamily="34" charset="0"/>
              </a:rPr>
              <a:t>Conduire et maitriser un affrontement collectif ou interindividuel</a:t>
            </a:r>
            <a:endParaRPr lang="fr-FR" sz="2000" b="1"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ChangeArrowheads="1"/>
          </p:cNvSpPr>
          <p:nvPr>
            <p:ph type="title" idx="4294967295"/>
          </p:nvPr>
        </p:nvSpPr>
        <p:spPr>
          <a:xfrm>
            <a:off x="457200" y="44624"/>
            <a:ext cx="8229600" cy="1143000"/>
          </a:xfrm>
        </p:spPr>
        <p:txBody>
          <a:bodyPr>
            <a:noAutofit/>
          </a:bodyPr>
          <a:lstStyle/>
          <a:p>
            <a:pPr algn="l"/>
            <a:r>
              <a:rPr lang="fr-FR" sz="2800" dirty="0" smtClean="0">
                <a:latin typeface="Calibri" pitchFamily="34" charset="0"/>
                <a:cs typeface="Calibri" pitchFamily="34" charset="0"/>
              </a:rPr>
              <a:t>Concernant les repères de progressivité…</a:t>
            </a:r>
            <a:br>
              <a:rPr lang="fr-FR" sz="2800" dirty="0" smtClean="0">
                <a:latin typeface="Calibri" pitchFamily="34" charset="0"/>
                <a:cs typeface="Calibri" pitchFamily="34" charset="0"/>
              </a:rPr>
            </a:br>
            <a:r>
              <a:rPr lang="fr-FR" sz="2800" dirty="0" smtClean="0">
                <a:latin typeface="Calibri" pitchFamily="34" charset="0"/>
                <a:cs typeface="Calibri" pitchFamily="34" charset="0"/>
              </a:rPr>
              <a:t> =&gt; Déterminer des étapes d’acquisition : par CA ? par APSA ?</a:t>
            </a:r>
          </a:p>
        </p:txBody>
      </p:sp>
      <p:sp>
        <p:nvSpPr>
          <p:cNvPr id="114690" name="Rectangle 3"/>
          <p:cNvSpPr>
            <a:spLocks noGrp="1" noChangeArrowheads="1"/>
          </p:cNvSpPr>
          <p:nvPr>
            <p:ph type="body" sz="half" idx="4294967295"/>
          </p:nvPr>
        </p:nvSpPr>
        <p:spPr>
          <a:xfrm>
            <a:off x="517282" y="1557338"/>
            <a:ext cx="3817326" cy="4248150"/>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algn="ctr">
              <a:lnSpc>
                <a:spcPct val="90000"/>
              </a:lnSpc>
              <a:buFont typeface="Wingdings" pitchFamily="2" charset="2"/>
              <a:buNone/>
            </a:pPr>
            <a:r>
              <a:rPr lang="fr-FR" sz="2100" b="1" dirty="0" smtClean="0">
                <a:latin typeface="Calibri" pitchFamily="34" charset="0"/>
                <a:cs typeface="Calibri" pitchFamily="34" charset="0"/>
              </a:rPr>
              <a:t>Cycle 3 – CA 4</a:t>
            </a:r>
          </a:p>
          <a:p>
            <a:pPr algn="ctr">
              <a:lnSpc>
                <a:spcPct val="90000"/>
              </a:lnSpc>
              <a:buFont typeface="Wingdings" pitchFamily="2" charset="2"/>
              <a:buNone/>
            </a:pPr>
            <a:r>
              <a:rPr lang="fr-FR" sz="2100" b="1" dirty="0" smtClean="0">
                <a:latin typeface="Calibri" pitchFamily="34" charset="0"/>
                <a:cs typeface="Calibri" pitchFamily="34" charset="0"/>
              </a:rPr>
              <a:t>Consolidation</a:t>
            </a:r>
            <a:endParaRPr lang="fr-FR" sz="1900" b="1" dirty="0" smtClean="0">
              <a:latin typeface="Calibri" pitchFamily="34" charset="0"/>
              <a:cs typeface="Calibri" pitchFamily="34" charset="0"/>
            </a:endParaRPr>
          </a:p>
          <a:p>
            <a:pPr algn="ctr">
              <a:lnSpc>
                <a:spcPct val="90000"/>
              </a:lnSpc>
              <a:buFont typeface="Wingdings" pitchFamily="2" charset="2"/>
              <a:buNone/>
            </a:pPr>
            <a:endParaRPr lang="fr-FR" sz="1600" dirty="0" smtClean="0">
              <a:latin typeface="Calibri" pitchFamily="34" charset="0"/>
              <a:cs typeface="Calibri" pitchFamily="34" charset="0"/>
            </a:endParaRPr>
          </a:p>
          <a:p>
            <a:pPr algn="just">
              <a:lnSpc>
                <a:spcPct val="90000"/>
              </a:lnSpc>
            </a:pPr>
            <a:r>
              <a:rPr lang="fr-FR" sz="2000" dirty="0" smtClean="0">
                <a:latin typeface="Calibri" pitchFamily="34" charset="0"/>
                <a:cs typeface="Calibri" pitchFamily="34" charset="0"/>
              </a:rPr>
              <a:t>Tout au long du cycle, la pratique </a:t>
            </a:r>
            <a:r>
              <a:rPr lang="fr-FR" sz="2000" u="sng" dirty="0" smtClean="0">
                <a:latin typeface="Calibri" pitchFamily="34" charset="0"/>
                <a:cs typeface="Calibri" pitchFamily="34" charset="0"/>
              </a:rPr>
              <a:t>d’activités collectives</a:t>
            </a:r>
            <a:r>
              <a:rPr lang="fr-FR" sz="2000" dirty="0" smtClean="0">
                <a:latin typeface="Calibri" pitchFamily="34" charset="0"/>
                <a:cs typeface="Calibri" pitchFamily="34" charset="0"/>
              </a:rPr>
              <a:t> doit amener  l’élève à </a:t>
            </a:r>
            <a:r>
              <a:rPr lang="fr-FR" sz="2000" b="1" dirty="0" smtClean="0">
                <a:latin typeface="Calibri" pitchFamily="34" charset="0"/>
                <a:cs typeface="Calibri" pitchFamily="34" charset="0"/>
              </a:rPr>
              <a:t>se reconnaitre  comme attaquant ou défenseur</a:t>
            </a:r>
            <a:r>
              <a:rPr lang="fr-FR" sz="2000" dirty="0" smtClean="0">
                <a:latin typeface="Calibri" pitchFamily="34" charset="0"/>
                <a:cs typeface="Calibri" pitchFamily="34" charset="0"/>
              </a:rPr>
              <a:t>, </a:t>
            </a:r>
            <a:r>
              <a:rPr lang="fr-FR" sz="2000" b="1" dirty="0" smtClean="0">
                <a:latin typeface="Calibri" pitchFamily="34" charset="0"/>
                <a:cs typeface="Calibri" pitchFamily="34" charset="0"/>
              </a:rPr>
              <a:t>développer des stratégies</a:t>
            </a:r>
            <a:r>
              <a:rPr lang="fr-FR" sz="2000" dirty="0" smtClean="0">
                <a:latin typeface="Calibri" pitchFamily="34" charset="0"/>
                <a:cs typeface="Calibri" pitchFamily="34" charset="0"/>
              </a:rPr>
              <a:t>, </a:t>
            </a:r>
            <a:r>
              <a:rPr lang="fr-FR" sz="2000" b="1" dirty="0" smtClean="0">
                <a:latin typeface="Calibri" pitchFamily="34" charset="0"/>
                <a:cs typeface="Calibri" pitchFamily="34" charset="0"/>
              </a:rPr>
              <a:t>identifier et remplir des rôles et des statuts différents </a:t>
            </a:r>
            <a:r>
              <a:rPr lang="fr-FR" sz="2000" dirty="0" smtClean="0">
                <a:latin typeface="Calibri" pitchFamily="34" charset="0"/>
                <a:cs typeface="Calibri" pitchFamily="34" charset="0"/>
              </a:rPr>
              <a:t>dans les jeux vécus et </a:t>
            </a:r>
            <a:r>
              <a:rPr lang="fr-FR" sz="2000" b="1" dirty="0" smtClean="0">
                <a:latin typeface="Calibri" pitchFamily="34" charset="0"/>
                <a:cs typeface="Calibri" pitchFamily="34" charset="0"/>
              </a:rPr>
              <a:t>respecter les règles</a:t>
            </a:r>
            <a:r>
              <a:rPr lang="fr-FR" sz="2000" dirty="0" smtClean="0">
                <a:latin typeface="Calibri" pitchFamily="34" charset="0"/>
                <a:cs typeface="Calibri" pitchFamily="34" charset="0"/>
              </a:rPr>
              <a:t>. </a:t>
            </a:r>
          </a:p>
          <a:p>
            <a:pPr algn="just">
              <a:lnSpc>
                <a:spcPct val="90000"/>
              </a:lnSpc>
            </a:pPr>
            <a:r>
              <a:rPr lang="fr-FR" sz="2000" dirty="0" smtClean="0">
                <a:latin typeface="Calibri" pitchFamily="34" charset="0"/>
                <a:cs typeface="Calibri" pitchFamily="34" charset="0"/>
              </a:rPr>
              <a:t>Au cours du cycle, les élèves affrontent </a:t>
            </a:r>
            <a:r>
              <a:rPr lang="fr-FR" sz="2000" u="sng" dirty="0" smtClean="0">
                <a:latin typeface="Calibri" pitchFamily="34" charset="0"/>
                <a:cs typeface="Calibri" pitchFamily="34" charset="0"/>
              </a:rPr>
              <a:t>seuls</a:t>
            </a:r>
            <a:r>
              <a:rPr lang="fr-FR" sz="2000" dirty="0" smtClean="0">
                <a:latin typeface="Calibri" pitchFamily="34" charset="0"/>
                <a:cs typeface="Calibri" pitchFamily="34" charset="0"/>
              </a:rPr>
              <a:t> un adversaire afin d’obtenir le gain du jeu, de développer des stratégies comme attaquant ou comme défenseur et de </a:t>
            </a:r>
            <a:r>
              <a:rPr lang="fr-FR" sz="2000" b="1" dirty="0" smtClean="0">
                <a:latin typeface="Calibri" pitchFamily="34" charset="0"/>
                <a:cs typeface="Calibri" pitchFamily="34" charset="0"/>
              </a:rPr>
              <a:t>comprendre qu’il faut attaquer tout en défendant</a:t>
            </a:r>
            <a:r>
              <a:rPr lang="fr-FR" sz="2000" dirty="0" smtClean="0">
                <a:latin typeface="Calibri" pitchFamily="34" charset="0"/>
                <a:cs typeface="Calibri" pitchFamily="34" charset="0"/>
              </a:rPr>
              <a:t>. </a:t>
            </a:r>
          </a:p>
        </p:txBody>
      </p:sp>
      <p:sp>
        <p:nvSpPr>
          <p:cNvPr id="114691" name="Rectangle 4"/>
          <p:cNvSpPr>
            <a:spLocks noGrp="1" noChangeArrowheads="1"/>
          </p:cNvSpPr>
          <p:nvPr>
            <p:ph type="body" sz="half" idx="4294967295"/>
          </p:nvPr>
        </p:nvSpPr>
        <p:spPr>
          <a:xfrm>
            <a:off x="4642339" y="1557339"/>
            <a:ext cx="4034117" cy="4247925"/>
          </a:xfrm>
        </p:spPr>
        <p:style>
          <a:lnRef idx="1">
            <a:schemeClr val="accent6"/>
          </a:lnRef>
          <a:fillRef idx="2">
            <a:schemeClr val="accent6"/>
          </a:fillRef>
          <a:effectRef idx="1">
            <a:schemeClr val="accent6"/>
          </a:effectRef>
          <a:fontRef idx="minor">
            <a:schemeClr val="dk1"/>
          </a:fontRef>
        </p:style>
        <p:txBody>
          <a:bodyPr/>
          <a:lstStyle/>
          <a:p>
            <a:pPr algn="ctr">
              <a:lnSpc>
                <a:spcPct val="90000"/>
              </a:lnSpc>
              <a:buFont typeface="Wingdings" pitchFamily="2" charset="2"/>
              <a:buNone/>
            </a:pPr>
            <a:r>
              <a:rPr lang="fr-FR" sz="1800" b="1" dirty="0" smtClean="0">
                <a:latin typeface="Calibri" pitchFamily="34" charset="0"/>
                <a:cs typeface="Calibri" pitchFamily="34" charset="0"/>
              </a:rPr>
              <a:t>Cycle 4 – CA 4</a:t>
            </a:r>
          </a:p>
          <a:p>
            <a:pPr algn="ctr">
              <a:lnSpc>
                <a:spcPct val="90000"/>
              </a:lnSpc>
              <a:buFont typeface="Wingdings" pitchFamily="2" charset="2"/>
              <a:buNone/>
            </a:pPr>
            <a:r>
              <a:rPr lang="fr-FR" sz="1800" b="1" dirty="0" smtClean="0">
                <a:latin typeface="Calibri" pitchFamily="34" charset="0"/>
                <a:cs typeface="Calibri" pitchFamily="34" charset="0"/>
              </a:rPr>
              <a:t>Approfondissement</a:t>
            </a:r>
          </a:p>
          <a:p>
            <a:pPr algn="ctr">
              <a:lnSpc>
                <a:spcPct val="90000"/>
              </a:lnSpc>
              <a:buFont typeface="Wingdings" pitchFamily="2" charset="2"/>
              <a:buNone/>
            </a:pPr>
            <a:endParaRPr lang="fr-FR" sz="1400" dirty="0" smtClean="0">
              <a:latin typeface="Calibri" pitchFamily="34" charset="0"/>
              <a:cs typeface="Calibri" pitchFamily="34" charset="0"/>
            </a:endParaRPr>
          </a:p>
          <a:p>
            <a:pPr algn="just">
              <a:lnSpc>
                <a:spcPct val="90000"/>
              </a:lnSpc>
            </a:pPr>
            <a:r>
              <a:rPr lang="fr-FR" sz="2000" dirty="0" smtClean="0">
                <a:latin typeface="Calibri" pitchFamily="34" charset="0"/>
                <a:cs typeface="Calibri" pitchFamily="34" charset="0"/>
              </a:rPr>
              <a:t>Il revient à l’équipe pédagogique d’en planifier le choix et la progression, de mettre en place les activités physiques sportives et artistiques appropriées, en fixant </a:t>
            </a:r>
            <a:r>
              <a:rPr lang="fr-FR" sz="2000" b="1" dirty="0" smtClean="0">
                <a:latin typeface="Calibri" pitchFamily="34" charset="0"/>
                <a:cs typeface="Calibri" pitchFamily="34" charset="0"/>
              </a:rPr>
              <a:t>ce qui est de l’ordre de la découverte et ce qui peut être approfondi.</a:t>
            </a:r>
          </a:p>
        </p:txBody>
      </p:sp>
      <p:sp>
        <p:nvSpPr>
          <p:cNvPr id="6" name="Espace réservé du pied de page 5"/>
          <p:cNvSpPr>
            <a:spLocks noGrp="1"/>
          </p:cNvSpPr>
          <p:nvPr>
            <p:ph type="ftr" sz="quarter" idx="11"/>
          </p:nvPr>
        </p:nvSpPr>
        <p:spPr/>
        <p:txBody>
          <a:bodyPr/>
          <a:lstStyle/>
          <a:p>
            <a:r>
              <a:rPr lang="fr-FR" smtClean="0"/>
              <a:t>Programmes EPS 2015</a:t>
            </a:r>
            <a:endParaRPr lang="fr-FR"/>
          </a:p>
        </p:txBody>
      </p:sp>
      <p:pic>
        <p:nvPicPr>
          <p:cNvPr id="7" name="Image 6"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8" name="Rectangle 7"/>
          <p:cNvSpPr/>
          <p:nvPr/>
        </p:nvSpPr>
        <p:spPr>
          <a:xfrm>
            <a:off x="611560" y="1228690"/>
            <a:ext cx="8280920" cy="400110"/>
          </a:xfrm>
          <a:prstGeom prst="rect">
            <a:avLst/>
          </a:prstGeom>
        </p:spPr>
        <p:txBody>
          <a:bodyPr wrap="square">
            <a:spAutoFit/>
          </a:bodyPr>
          <a:lstStyle/>
          <a:p>
            <a:r>
              <a:rPr lang="fr-FR" sz="2000" dirty="0" smtClean="0">
                <a:latin typeface="Calibri" pitchFamily="34" charset="0"/>
                <a:cs typeface="Calibri" pitchFamily="34" charset="0"/>
              </a:rPr>
              <a:t>Ex: </a:t>
            </a:r>
            <a:r>
              <a:rPr lang="fr-FR" sz="2000" b="1" u="sng" dirty="0" smtClean="0">
                <a:latin typeface="Calibri" pitchFamily="34" charset="0"/>
                <a:cs typeface="Calibri" pitchFamily="34" charset="0"/>
              </a:rPr>
              <a:t>CA 4 </a:t>
            </a:r>
            <a:r>
              <a:rPr lang="fr-FR" sz="2000" dirty="0" smtClean="0">
                <a:latin typeface="Calibri" pitchFamily="34" charset="0"/>
                <a:cs typeface="Calibri" pitchFamily="34" charset="0"/>
              </a:rPr>
              <a:t>- </a:t>
            </a:r>
            <a:r>
              <a:rPr lang="fr-FR" sz="2000" b="1" dirty="0" smtClean="0">
                <a:solidFill>
                  <a:srgbClr val="FF0000"/>
                </a:solidFill>
                <a:latin typeface="Calibri" pitchFamily="34" charset="0"/>
                <a:cs typeface="Calibri" pitchFamily="34" charset="0"/>
              </a:rPr>
              <a:t>Conduire et maitriser un affrontement collectif ou interindividuel</a:t>
            </a:r>
            <a:endParaRPr lang="fr-FR" sz="2000" b="1" dirty="0">
              <a:solidFill>
                <a:srgbClr val="FF0000"/>
              </a:solidFill>
            </a:endParaRPr>
          </a:p>
        </p:txBody>
      </p:sp>
    </p:spTree>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latin typeface="Calibri" pitchFamily="34" charset="0"/>
                <a:cs typeface="Calibri" pitchFamily="34" charset="0"/>
              </a:rPr>
              <a:t>Les </a:t>
            </a:r>
            <a:r>
              <a:rPr lang="fr-FR" b="1" dirty="0" smtClean="0">
                <a:latin typeface="Calibri" pitchFamily="34" charset="0"/>
                <a:cs typeface="Calibri" pitchFamily="34" charset="0"/>
              </a:rPr>
              <a:t>croisements</a:t>
            </a:r>
            <a:r>
              <a:rPr lang="fr-FR" dirty="0" smtClean="0">
                <a:latin typeface="Calibri" pitchFamily="34" charset="0"/>
                <a:cs typeface="Calibri" pitchFamily="34" charset="0"/>
              </a:rPr>
              <a:t> entre enseignements</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sp>
        <p:nvSpPr>
          <p:cNvPr id="4" name="Rectangle 3"/>
          <p:cNvSpPr txBox="1">
            <a:spLocks noChangeArrowheads="1"/>
          </p:cNvSpPr>
          <p:nvPr/>
        </p:nvSpPr>
        <p:spPr>
          <a:xfrm>
            <a:off x="517282" y="1557338"/>
            <a:ext cx="3817326" cy="4535958"/>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fontScale="92500" lnSpcReduction="20000"/>
          </a:bodyPr>
          <a:lstStyle/>
          <a:p>
            <a:pPr marL="342900" marR="0" lvl="0" indent="-342900" algn="ctr" defTabSz="914400" rtl="0" eaLnBrk="1" fontAlgn="auto" latinLnBrk="0" hangingPunct="1">
              <a:lnSpc>
                <a:spcPct val="90000"/>
              </a:lnSpc>
              <a:spcBef>
                <a:spcPct val="20000"/>
              </a:spcBef>
              <a:spcAft>
                <a:spcPts val="0"/>
              </a:spcAft>
              <a:buClrTx/>
              <a:buSzTx/>
              <a:buFont typeface="Wingdings" pitchFamily="2" charset="2"/>
              <a:buNone/>
              <a:tabLst/>
              <a:defRPr/>
            </a:pPr>
            <a:r>
              <a:rPr kumimoji="0" lang="fr-FR" sz="1900" b="1" i="0" u="none" strike="noStrike" kern="1200" cap="none" spc="0" normalizeH="0" baseline="0" noProof="0" dirty="0" smtClean="0">
                <a:ln>
                  <a:noFill/>
                </a:ln>
                <a:solidFill>
                  <a:schemeClr val="dk1"/>
                </a:solidFill>
                <a:effectLst/>
                <a:uLnTx/>
                <a:uFillTx/>
                <a:latin typeface="Calibri" pitchFamily="34" charset="0"/>
                <a:ea typeface="+mn-ea"/>
                <a:cs typeface="Calibri" pitchFamily="34" charset="0"/>
              </a:rPr>
              <a:t>Cycle 3 –  Consolidation</a:t>
            </a:r>
          </a:p>
          <a:p>
            <a:pPr marL="342900" marR="0" lvl="0" indent="-34290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fr-FR" sz="1600" b="0" i="0" u="none" strike="noStrike" kern="1200" cap="none" spc="0" normalizeH="0" baseline="0" noProof="0" dirty="0" smtClean="0">
              <a:ln>
                <a:noFill/>
              </a:ln>
              <a:solidFill>
                <a:schemeClr val="dk1"/>
              </a:solidFill>
              <a:effectLst/>
              <a:uLnTx/>
              <a:uFillTx/>
              <a:latin typeface="Calibri" pitchFamily="34" charset="0"/>
              <a:ea typeface="+mn-ea"/>
              <a:cs typeface="Calibri" pitchFamily="34" charset="0"/>
            </a:endParaRPr>
          </a:p>
          <a:p>
            <a:pPr marL="342900" lvl="0" indent="-342900" algn="just">
              <a:lnSpc>
                <a:spcPct val="90000"/>
              </a:lnSpc>
              <a:spcBef>
                <a:spcPct val="20000"/>
              </a:spcBef>
            </a:pPr>
            <a:r>
              <a:rPr lang="fr-FR" sz="2000" dirty="0" smtClean="0"/>
              <a:t>L’éducation physique et sportive offre de nombreuses situations permettant aux élèves de pratiquer le </a:t>
            </a:r>
            <a:r>
              <a:rPr lang="fr-FR" sz="2000" b="1" dirty="0" smtClean="0"/>
              <a:t>langage oral</a:t>
            </a:r>
            <a:r>
              <a:rPr lang="fr-FR" sz="2000" dirty="0" smtClean="0"/>
              <a:t>. </a:t>
            </a:r>
          </a:p>
          <a:p>
            <a:pPr marL="342900" lvl="0" indent="-342900" algn="just">
              <a:lnSpc>
                <a:spcPct val="90000"/>
              </a:lnSpc>
              <a:spcBef>
                <a:spcPct val="20000"/>
              </a:spcBef>
            </a:pPr>
            <a:r>
              <a:rPr kumimoji="0" lang="fr-FR" sz="2000" b="0" i="0" u="none" strike="noStrike" kern="1200" cap="none" spc="0" normalizeH="0" baseline="0" noProof="0" dirty="0" smtClean="0">
                <a:ln>
                  <a:noFill/>
                </a:ln>
                <a:solidFill>
                  <a:schemeClr val="dk1"/>
                </a:solidFill>
                <a:effectLst/>
                <a:uLnTx/>
                <a:uFillTx/>
                <a:latin typeface="Calibri" pitchFamily="34" charset="0"/>
                <a:ea typeface="+mn-ea"/>
                <a:cs typeface="Calibri" pitchFamily="34" charset="0"/>
              </a:rPr>
              <a:t>…</a:t>
            </a:r>
            <a:r>
              <a:rPr lang="fr-FR" sz="2000" dirty="0" smtClean="0"/>
              <a:t>à utiliser un vocabulaire adapté, spécifique pour </a:t>
            </a:r>
            <a:r>
              <a:rPr lang="fr-FR" sz="2000" b="1" dirty="0" smtClean="0"/>
              <a:t>décrire les actions réalisées </a:t>
            </a:r>
            <a:r>
              <a:rPr lang="fr-FR" sz="2000" dirty="0" smtClean="0"/>
              <a:t>par un camarade et eux-mêmes, pour organiser leur activité ou celle d’un camarade et pour exprimer les émotions ressenties…</a:t>
            </a:r>
          </a:p>
          <a:p>
            <a:pPr marL="342900" lvl="0" indent="-342900" algn="just">
              <a:lnSpc>
                <a:spcPct val="90000"/>
              </a:lnSpc>
              <a:spcBef>
                <a:spcPct val="20000"/>
              </a:spcBef>
            </a:pPr>
            <a:r>
              <a:rPr lang="fr-FR" sz="2000" dirty="0" smtClean="0"/>
              <a:t>…donnent du sens à des </a:t>
            </a:r>
            <a:r>
              <a:rPr lang="fr-FR" sz="2000" b="1" dirty="0" smtClean="0"/>
              <a:t>notions mathématiques (échelle, distance…). </a:t>
            </a:r>
            <a:r>
              <a:rPr lang="fr-FR" sz="2000" dirty="0" smtClean="0"/>
              <a:t>Les élèves peuvent aussi utiliser différents </a:t>
            </a:r>
            <a:r>
              <a:rPr lang="fr-FR" sz="2000" b="1" dirty="0" smtClean="0"/>
              <a:t>modes de représentation (chiffres, graphiques, tableaux) </a:t>
            </a:r>
            <a:r>
              <a:rPr lang="fr-FR" sz="2000" dirty="0" smtClean="0"/>
              <a:t>pour rendre compte des performances réalisées, …</a:t>
            </a:r>
            <a:endParaRPr kumimoji="0" lang="fr-FR" sz="2000" b="0" i="0" u="none" strike="noStrike" kern="1200" cap="none" spc="0" normalizeH="0" baseline="0" noProof="0" dirty="0" smtClean="0">
              <a:ln>
                <a:noFill/>
              </a:ln>
              <a:solidFill>
                <a:schemeClr val="dk1"/>
              </a:solidFill>
              <a:effectLst/>
              <a:uLnTx/>
              <a:uFillTx/>
              <a:latin typeface="Calibri" pitchFamily="34" charset="0"/>
              <a:ea typeface="+mn-ea"/>
              <a:cs typeface="Calibri" pitchFamily="34" charset="0"/>
            </a:endParaRPr>
          </a:p>
        </p:txBody>
      </p:sp>
      <p:sp>
        <p:nvSpPr>
          <p:cNvPr id="5" name="Rectangle 4"/>
          <p:cNvSpPr txBox="1">
            <a:spLocks noChangeArrowheads="1"/>
          </p:cNvSpPr>
          <p:nvPr/>
        </p:nvSpPr>
        <p:spPr>
          <a:xfrm>
            <a:off x="4642339" y="1557339"/>
            <a:ext cx="4034117" cy="4535718"/>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85000" lnSpcReduction="20000"/>
          </a:bodyPr>
          <a:lstStyle/>
          <a:p>
            <a:pPr marL="342900" marR="0" lvl="0" indent="-342900" algn="ctr" defTabSz="914400" rtl="0" eaLnBrk="1" fontAlgn="auto" latinLnBrk="0" hangingPunct="1">
              <a:lnSpc>
                <a:spcPct val="90000"/>
              </a:lnSpc>
              <a:spcBef>
                <a:spcPct val="20000"/>
              </a:spcBef>
              <a:spcAft>
                <a:spcPts val="0"/>
              </a:spcAft>
              <a:buClrTx/>
              <a:buSzTx/>
              <a:buFont typeface="Wingdings" pitchFamily="2" charset="2"/>
              <a:buNone/>
              <a:tabLst/>
              <a:defRPr/>
            </a:pPr>
            <a:r>
              <a:rPr kumimoji="0" lang="fr-FR" sz="2100" b="1" i="0" u="none" strike="noStrike" kern="1200" cap="none" spc="0" normalizeH="0" baseline="0" noProof="0" dirty="0" smtClean="0">
                <a:ln>
                  <a:noFill/>
                </a:ln>
                <a:solidFill>
                  <a:schemeClr val="dk1"/>
                </a:solidFill>
                <a:effectLst/>
                <a:uLnTx/>
                <a:uFillTx/>
                <a:latin typeface="Calibri" pitchFamily="34" charset="0"/>
                <a:ea typeface="+mn-ea"/>
                <a:cs typeface="Calibri" pitchFamily="34" charset="0"/>
              </a:rPr>
              <a:t>Cycle 4 – Approfondissement</a:t>
            </a:r>
          </a:p>
          <a:p>
            <a:pPr marL="342900" marR="0" lvl="0" indent="-34290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fr-FR" sz="1400" b="0" i="0" u="none" strike="noStrike" kern="1200" cap="none" spc="0" normalizeH="0" baseline="0" noProof="0" dirty="0" smtClean="0">
              <a:ln>
                <a:noFill/>
              </a:ln>
              <a:solidFill>
                <a:schemeClr val="dk1"/>
              </a:solidFill>
              <a:effectLst/>
              <a:uLnTx/>
              <a:uFillTx/>
              <a:latin typeface="Calibri" pitchFamily="34" charset="0"/>
              <a:ea typeface="+mn-ea"/>
              <a:cs typeface="Calibri" pitchFamily="34" charset="0"/>
            </a:endParaRPr>
          </a:p>
          <a:p>
            <a:pPr marL="342900" marR="0" lvl="0" indent="-342900" algn="ctr" defTabSz="914400" rtl="0" eaLnBrk="1" fontAlgn="auto" latinLnBrk="0" hangingPunct="1">
              <a:lnSpc>
                <a:spcPct val="90000"/>
              </a:lnSpc>
              <a:spcBef>
                <a:spcPct val="20000"/>
              </a:spcBef>
              <a:spcAft>
                <a:spcPts val="0"/>
              </a:spcAft>
              <a:buClrTx/>
              <a:buSzTx/>
              <a:buFont typeface="Wingdings" pitchFamily="2" charset="2"/>
              <a:buNone/>
              <a:tabLst/>
              <a:defRPr/>
            </a:pPr>
            <a:endParaRPr kumimoji="0" lang="fr-FR" sz="1400" b="0" i="0" u="none" strike="noStrike" kern="1200" cap="none" spc="0" normalizeH="0" baseline="0" noProof="0" dirty="0" smtClean="0">
              <a:ln>
                <a:noFill/>
              </a:ln>
              <a:solidFill>
                <a:schemeClr val="dk1"/>
              </a:solidFill>
              <a:effectLst/>
              <a:uLnTx/>
              <a:uFillTx/>
              <a:latin typeface="Calibri" pitchFamily="34" charset="0"/>
              <a:ea typeface="+mn-ea"/>
              <a:cs typeface="Calibri" pitchFamily="34" charset="0"/>
            </a:endParaRPr>
          </a:p>
          <a:p>
            <a:r>
              <a:rPr lang="fr-FR" sz="2000" b="1" dirty="0" smtClean="0"/>
              <a:t>Culture et création artistiques  </a:t>
            </a:r>
            <a:endParaRPr lang="fr-FR" sz="2000" dirty="0" smtClean="0"/>
          </a:p>
          <a:p>
            <a:pPr lvl="0" algn="just"/>
            <a:r>
              <a:rPr lang="fr-FR" sz="2000" dirty="0" smtClean="0"/>
              <a:t>- Corps et mouvement : arts du spectacle vivant (Street Art, danse, l’évolution du cirque, du traditionnel au contemporain).</a:t>
            </a:r>
          </a:p>
          <a:p>
            <a:pPr algn="just"/>
            <a:r>
              <a:rPr lang="fr-FR" sz="2000" dirty="0" smtClean="0"/>
              <a:t>- En lien avec l’histoire, les arts plastiques, la technologie, l’éducation musicale, le français, les langues vivantes.</a:t>
            </a:r>
          </a:p>
          <a:p>
            <a:pPr algn="just"/>
            <a:endParaRPr lang="fr-FR" sz="2000" dirty="0" smtClean="0"/>
          </a:p>
          <a:p>
            <a:pPr algn="just"/>
            <a:r>
              <a:rPr lang="fr-FR" sz="2000" b="1" dirty="0" smtClean="0"/>
              <a:t>Sciences, technologie et société</a:t>
            </a:r>
            <a:endParaRPr lang="fr-FR" sz="2000" dirty="0" smtClean="0"/>
          </a:p>
          <a:p>
            <a:pPr lvl="0" algn="just"/>
            <a:r>
              <a:rPr lang="fr-FR" sz="2000" dirty="0" smtClean="0"/>
              <a:t>- Sports et sciences : performances sportives et évolutions technologiques (vêtements, équipement,…) ; évolutions technologiques au service du handisport ; énergie ; étude du mouvement (animal et humain).</a:t>
            </a:r>
          </a:p>
          <a:p>
            <a:pPr algn="just"/>
            <a:r>
              <a:rPr lang="fr-FR" sz="2000" dirty="0" smtClean="0"/>
              <a:t>- En lien avec les sciences (sciences de la vie et de la Terre, physique-chimie), la technologie</a:t>
            </a:r>
            <a:endParaRPr lang="fr-FR" sz="2000" dirty="0"/>
          </a:p>
        </p:txBody>
      </p:sp>
      <p:pic>
        <p:nvPicPr>
          <p:cNvPr id="6" name="Image 5"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7" name="Rectangle 6"/>
          <p:cNvSpPr/>
          <p:nvPr/>
        </p:nvSpPr>
        <p:spPr>
          <a:xfrm>
            <a:off x="611560" y="1228690"/>
            <a:ext cx="8280920" cy="400110"/>
          </a:xfrm>
          <a:prstGeom prst="rect">
            <a:avLst/>
          </a:prstGeom>
        </p:spPr>
        <p:txBody>
          <a:bodyPr wrap="square">
            <a:spAutoFit/>
          </a:bodyPr>
          <a:lstStyle/>
          <a:p>
            <a:pPr algn="ctr"/>
            <a:r>
              <a:rPr lang="fr-FR" sz="2000" dirty="0" smtClean="0">
                <a:latin typeface="Calibri" pitchFamily="34" charset="0"/>
                <a:cs typeface="Calibri" pitchFamily="34" charset="0"/>
              </a:rPr>
              <a:t>Exemples : </a:t>
            </a:r>
            <a:r>
              <a:rPr lang="fr-FR" sz="2000" b="1" dirty="0" smtClean="0">
                <a:solidFill>
                  <a:srgbClr val="FF0000"/>
                </a:solidFill>
                <a:latin typeface="Calibri" pitchFamily="34" charset="0"/>
                <a:cs typeface="Calibri" pitchFamily="34" charset="0"/>
              </a:rPr>
              <a:t>Quelques extraits</a:t>
            </a:r>
            <a:endParaRPr lang="fr-FR" sz="2000" b="1" dirty="0">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heckerboard(down)">
                                      <p:cBhvr>
                                        <p:cTn id="7" dur="500"/>
                                        <p:tgtEl>
                                          <p:spTgt spid="4">
                                            <p:txEl>
                                              <p:pRg st="2" end="2"/>
                                            </p:txEl>
                                          </p:spTgt>
                                        </p:tgtEl>
                                      </p:cBhvr>
                                    </p:animEffect>
                                  </p:childTnLst>
                                </p:cTn>
                              </p:par>
                              <p:par>
                                <p:cTn id="8" presetID="5" presetClass="entr" presetSubtype="5"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checkerboard(down)">
                                      <p:cBhvr>
                                        <p:cTn id="10" dur="500"/>
                                        <p:tgtEl>
                                          <p:spTgt spid="4">
                                            <p:txEl>
                                              <p:pRg st="3" end="3"/>
                                            </p:txEl>
                                          </p:spTgt>
                                        </p:tgtEl>
                                      </p:cBhvr>
                                    </p:animEffect>
                                  </p:childTnLst>
                                </p:cTn>
                              </p:par>
                              <p:par>
                                <p:cTn id="11" presetID="5" presetClass="entr" presetSubtype="5"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checkerboard(down)">
                                      <p:cBhvr>
                                        <p:cTn id="13" dur="500"/>
                                        <p:tgtEl>
                                          <p:spTgt spid="4">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5"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heckerboard(down)">
                                      <p:cBhvr>
                                        <p:cTn id="18" dur="1000"/>
                                        <p:tgtEl>
                                          <p:spTgt spid="5">
                                            <p:txEl>
                                              <p:pRg st="3" end="3"/>
                                            </p:txEl>
                                          </p:spTgt>
                                        </p:tgtEl>
                                      </p:cBhvr>
                                    </p:animEffect>
                                  </p:childTnLst>
                                </p:cTn>
                              </p:par>
                              <p:par>
                                <p:cTn id="19" presetID="5" presetClass="entr" presetSubtype="5"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checkerboard(down)">
                                      <p:cBhvr>
                                        <p:cTn id="21" dur="1000"/>
                                        <p:tgtEl>
                                          <p:spTgt spid="5">
                                            <p:txEl>
                                              <p:pRg st="4" end="4"/>
                                            </p:txEl>
                                          </p:spTgt>
                                        </p:tgtEl>
                                      </p:cBhvr>
                                    </p:animEffect>
                                  </p:childTnLst>
                                </p:cTn>
                              </p:par>
                              <p:par>
                                <p:cTn id="22" presetID="5" presetClass="entr" presetSubtype="5"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checkerboard(down)">
                                      <p:cBhvr>
                                        <p:cTn id="24" dur="1000"/>
                                        <p:tgtEl>
                                          <p:spTgt spid="5">
                                            <p:txEl>
                                              <p:pRg st="5" end="5"/>
                                            </p:txEl>
                                          </p:spTgt>
                                        </p:tgtEl>
                                      </p:cBhvr>
                                    </p:animEffect>
                                  </p:childTnLst>
                                </p:cTn>
                              </p:par>
                              <p:par>
                                <p:cTn id="25" presetID="5" presetClass="entr" presetSubtype="5"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checkerboard(down)">
                                      <p:cBhvr>
                                        <p:cTn id="27" dur="1000"/>
                                        <p:tgtEl>
                                          <p:spTgt spid="5">
                                            <p:txEl>
                                              <p:pRg st="7" end="7"/>
                                            </p:txEl>
                                          </p:spTgt>
                                        </p:tgtEl>
                                      </p:cBhvr>
                                    </p:animEffect>
                                  </p:childTnLst>
                                </p:cTn>
                              </p:par>
                              <p:par>
                                <p:cTn id="28" presetID="5" presetClass="entr" presetSubtype="5" fill="hold"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checkerboard(down)">
                                      <p:cBhvr>
                                        <p:cTn id="30" dur="1000"/>
                                        <p:tgtEl>
                                          <p:spTgt spid="5">
                                            <p:txEl>
                                              <p:pRg st="8" end="8"/>
                                            </p:txEl>
                                          </p:spTgt>
                                        </p:tgtEl>
                                      </p:cBhvr>
                                    </p:animEffect>
                                  </p:childTnLst>
                                </p:cTn>
                              </p:par>
                              <p:par>
                                <p:cTn id="31" presetID="5" presetClass="entr" presetSubtype="5" fill="hold"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checkerboard(down)">
                                      <p:cBhvr>
                                        <p:cTn id="33"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090"/>
          </a:xfrm>
        </p:spPr>
        <p:txBody>
          <a:bodyPr>
            <a:normAutofit fontScale="90000"/>
          </a:bodyPr>
          <a:lstStyle/>
          <a:p>
            <a:r>
              <a:rPr lang="fr-FR" dirty="0" smtClean="0"/>
              <a:t>Schéma…tisons!...</a:t>
            </a:r>
            <a:r>
              <a:rPr lang="fr-FR" sz="2700" dirty="0" smtClean="0"/>
              <a:t>peut être…</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dirty="0"/>
          </a:p>
        </p:txBody>
      </p:sp>
      <p:sp>
        <p:nvSpPr>
          <p:cNvPr id="5" name="Rectangle 4"/>
          <p:cNvSpPr/>
          <p:nvPr/>
        </p:nvSpPr>
        <p:spPr>
          <a:xfrm>
            <a:off x="3203848" y="980728"/>
            <a:ext cx="2448272" cy="36004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2400" dirty="0" smtClean="0"/>
              <a:t>UNE</a:t>
            </a:r>
            <a:r>
              <a:rPr lang="fr-FR" sz="2800" dirty="0" smtClean="0"/>
              <a:t> </a:t>
            </a:r>
            <a:r>
              <a:rPr lang="fr-FR" sz="2400" dirty="0" smtClean="0"/>
              <a:t>FINALITE</a:t>
            </a:r>
            <a:endParaRPr lang="fr-FR" sz="2800" dirty="0"/>
          </a:p>
        </p:txBody>
      </p:sp>
      <p:sp>
        <p:nvSpPr>
          <p:cNvPr id="6" name="Rectangle 5"/>
          <p:cNvSpPr/>
          <p:nvPr/>
        </p:nvSpPr>
        <p:spPr>
          <a:xfrm>
            <a:off x="395536" y="1484784"/>
            <a:ext cx="8424936" cy="43204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fr-FR" sz="2000" dirty="0" smtClean="0"/>
              <a:t>5 COMPETENCES GENERALES TRAVAILLÉES en continuité</a:t>
            </a:r>
            <a:endParaRPr lang="fr-FR" sz="2000" dirty="0"/>
          </a:p>
        </p:txBody>
      </p:sp>
      <p:sp>
        <p:nvSpPr>
          <p:cNvPr id="1025" name="Rectangle 1"/>
          <p:cNvSpPr>
            <a:spLocks noChangeArrowheads="1"/>
          </p:cNvSpPr>
          <p:nvPr/>
        </p:nvSpPr>
        <p:spPr bwMode="auto">
          <a:xfrm>
            <a:off x="395536" y="1913637"/>
            <a:ext cx="1512168" cy="73866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105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Développer sa motricité et apprendre à s’exprimer en utilisant son corps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7308304" y="1927357"/>
            <a:ext cx="1512168" cy="57708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05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S’approprier une culture physique sportive et artistique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5580112" y="1927357"/>
            <a:ext cx="1512168" cy="57708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05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Apprendre à entretenir sa santé par une activité physique régulière</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3923928" y="1927357"/>
            <a:ext cx="1512168" cy="577081"/>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05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Partager des règles, assumer des rôles et responsabilités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2195736" y="1913637"/>
            <a:ext cx="1512168" cy="73866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05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S’approprier par la pratique physique et sportive, des méthodes et outils</a:t>
            </a:r>
            <a:endParaRPr kumimoji="0" lang="fr-FR"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395536" y="2780928"/>
            <a:ext cx="8424936" cy="7200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fr-FR" sz="2000" dirty="0" smtClean="0"/>
              <a:t>Parcours de formation / </a:t>
            </a:r>
          </a:p>
          <a:p>
            <a:pPr algn="ctr"/>
            <a:r>
              <a:rPr lang="fr-FR" sz="2000" dirty="0" smtClean="0"/>
              <a:t>4 CHAMPS D’APPRENTISSAGE complémentaires</a:t>
            </a:r>
            <a:endParaRPr lang="fr-FR" sz="2000" dirty="0"/>
          </a:p>
        </p:txBody>
      </p:sp>
      <p:sp>
        <p:nvSpPr>
          <p:cNvPr id="1026" name="Rectangle 2"/>
          <p:cNvSpPr>
            <a:spLocks noChangeArrowheads="1"/>
          </p:cNvSpPr>
          <p:nvPr/>
        </p:nvSpPr>
        <p:spPr bwMode="auto">
          <a:xfrm>
            <a:off x="395536" y="3499992"/>
            <a:ext cx="1800200" cy="60016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Produire une performance optimale, mesurable à une échéance donnée</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2"/>
          <p:cNvSpPr>
            <a:spLocks noChangeArrowheads="1"/>
          </p:cNvSpPr>
          <p:nvPr/>
        </p:nvSpPr>
        <p:spPr bwMode="auto">
          <a:xfrm>
            <a:off x="7020272" y="3499992"/>
            <a:ext cx="1800200" cy="60016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Conduire et maitriser un affrontement collectif ou interindividuel</a:t>
            </a:r>
            <a:endParaRPr kumimoji="0" lang="fr-F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2"/>
          <p:cNvSpPr>
            <a:spLocks noChangeArrowheads="1"/>
          </p:cNvSpPr>
          <p:nvPr/>
        </p:nvSpPr>
        <p:spPr bwMode="auto">
          <a:xfrm>
            <a:off x="4860032" y="3499992"/>
            <a:ext cx="1800200" cy="60016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S’exprimer devant les autres par une prestation artistique et/ou acrobatique</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Rectangle 2"/>
          <p:cNvSpPr>
            <a:spLocks noChangeArrowheads="1"/>
          </p:cNvSpPr>
          <p:nvPr/>
        </p:nvSpPr>
        <p:spPr bwMode="auto">
          <a:xfrm>
            <a:off x="2627784" y="3501008"/>
            <a:ext cx="1800200" cy="600164"/>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fr-FR" sz="11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Adapter ses déplacements à des environnements variés</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Rectangle 16"/>
          <p:cNvSpPr/>
          <p:nvPr/>
        </p:nvSpPr>
        <p:spPr>
          <a:xfrm>
            <a:off x="395536" y="4149080"/>
            <a:ext cx="8424936" cy="2880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i="1" dirty="0" smtClean="0"/>
              <a:t>Remarque : chaque CA </a:t>
            </a:r>
            <a:r>
              <a:rPr lang="fr-FR" b="1" i="1" dirty="0" smtClean="0">
                <a:solidFill>
                  <a:srgbClr val="FF0000"/>
                </a:solidFill>
              </a:rPr>
              <a:t>permet</a:t>
            </a:r>
            <a:r>
              <a:rPr lang="fr-FR" i="1" dirty="0" smtClean="0"/>
              <a:t> </a:t>
            </a:r>
            <a:r>
              <a:rPr lang="fr-FR" sz="1600" i="1" dirty="0" smtClean="0"/>
              <a:t>de construire les 5 CG</a:t>
            </a:r>
            <a:endParaRPr lang="fr-FR" sz="1600" i="1" dirty="0"/>
          </a:p>
        </p:txBody>
      </p:sp>
      <p:sp>
        <p:nvSpPr>
          <p:cNvPr id="18" name="Rectangle 17"/>
          <p:cNvSpPr/>
          <p:nvPr/>
        </p:nvSpPr>
        <p:spPr>
          <a:xfrm>
            <a:off x="395536" y="4509120"/>
            <a:ext cx="8424936"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fr-FR" sz="1400" b="1" dirty="0" smtClean="0"/>
              <a:t>Par CA, construction de compétences intégrant différentes dimensions</a:t>
            </a:r>
            <a:r>
              <a:rPr lang="fr-FR" sz="1400" dirty="0" smtClean="0"/>
              <a:t> (motrice, méthodologique, sociale), en s’appuyant sur des activités physiques sportives et artistiques (</a:t>
            </a:r>
            <a:r>
              <a:rPr lang="fr-FR" sz="1400" b="1" dirty="0" smtClean="0"/>
              <a:t>APSA</a:t>
            </a:r>
            <a:r>
              <a:rPr lang="fr-FR" sz="1400" dirty="0" smtClean="0"/>
              <a:t>) diversifiées</a:t>
            </a:r>
            <a:endParaRPr lang="fr-FR" sz="1400" dirty="0"/>
          </a:p>
        </p:txBody>
      </p:sp>
      <p:cxnSp>
        <p:nvCxnSpPr>
          <p:cNvPr id="20" name="Connecteur droit avec flèche 19"/>
          <p:cNvCxnSpPr/>
          <p:nvPr/>
        </p:nvCxnSpPr>
        <p:spPr>
          <a:xfrm flipV="1">
            <a:off x="1043608" y="2492896"/>
            <a:ext cx="360040" cy="108012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043608" y="2564904"/>
            <a:ext cx="1872208" cy="1008112"/>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1043608" y="2492896"/>
            <a:ext cx="3384376" cy="108012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flipV="1">
            <a:off x="1043608" y="2420888"/>
            <a:ext cx="4608512" cy="1152128"/>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p:cNvCxnSpPr/>
          <p:nvPr/>
        </p:nvCxnSpPr>
        <p:spPr>
          <a:xfrm flipV="1">
            <a:off x="1043608" y="2420888"/>
            <a:ext cx="6336704" cy="1152128"/>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95536" y="5085184"/>
            <a:ext cx="8424936"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sz="1400" b="1" dirty="0" smtClean="0"/>
              <a:t>Des COMPETENCES TRAVAILLEES dans chacune des 5 CG</a:t>
            </a:r>
            <a:endParaRPr lang="fr-FR" sz="1400" dirty="0"/>
          </a:p>
        </p:txBody>
      </p:sp>
      <p:sp>
        <p:nvSpPr>
          <p:cNvPr id="27" name="Rectangle 26"/>
          <p:cNvSpPr/>
          <p:nvPr/>
        </p:nvSpPr>
        <p:spPr>
          <a:xfrm>
            <a:off x="395536" y="5445225"/>
            <a:ext cx="8424936" cy="3077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fr-FR" sz="1400" b="1" dirty="0" smtClean="0"/>
              <a:t>Des ATTENDUS DE FIN DE CYCLE dans chacun des 4 CA</a:t>
            </a:r>
            <a:endParaRPr lang="fr-FR" sz="1400" dirty="0"/>
          </a:p>
        </p:txBody>
      </p:sp>
      <p:sp>
        <p:nvSpPr>
          <p:cNvPr id="29" name="Rectangle 28"/>
          <p:cNvSpPr/>
          <p:nvPr/>
        </p:nvSpPr>
        <p:spPr>
          <a:xfrm>
            <a:off x="395536" y="5805264"/>
            <a:ext cx="8424936"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1400" b="1" dirty="0" smtClean="0"/>
              <a:t>Par CA</a:t>
            </a:r>
          </a:p>
          <a:p>
            <a:pPr>
              <a:buFontTx/>
              <a:buChar char="-"/>
            </a:pPr>
            <a:r>
              <a:rPr lang="fr-FR" sz="1400" b="1" dirty="0" smtClean="0"/>
              <a:t> Des compétences travaillées/visées pendant le cycle</a:t>
            </a:r>
          </a:p>
          <a:p>
            <a:pPr>
              <a:buFontTx/>
              <a:buChar char="-"/>
            </a:pPr>
            <a:r>
              <a:rPr lang="fr-FR" sz="1400" b="1" dirty="0" smtClean="0"/>
              <a:t> Des exemples de situations, d’activités et de ressources pour l’élève</a:t>
            </a:r>
          </a:p>
          <a:p>
            <a:pPr>
              <a:buFontTx/>
              <a:buChar char="-"/>
            </a:pPr>
            <a:r>
              <a:rPr lang="fr-FR" sz="1400" b="1" dirty="0" smtClean="0"/>
              <a:t> Des repères de progressivité </a:t>
            </a:r>
            <a:endParaRPr lang="fr-FR" sz="1400" dirty="0"/>
          </a:p>
        </p:txBody>
      </p:sp>
      <p:pic>
        <p:nvPicPr>
          <p:cNvPr id="30" name="Image 29"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checkerboard(down)">
                                      <p:cBhvr>
                                        <p:cTn id="7" dur="500"/>
                                        <p:tgtEl>
                                          <p:spTgt spid="1025"/>
                                        </p:tgtEl>
                                      </p:cBhvr>
                                    </p:animEffect>
                                  </p:childTnLst>
                                </p:cTn>
                              </p:par>
                              <p:par>
                                <p:cTn id="8" presetID="5" presetClass="entr" presetSubtype="5"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heckerboard(down)">
                                      <p:cBhvr>
                                        <p:cTn id="10" dur="500"/>
                                        <p:tgtEl>
                                          <p:spTgt spid="11"/>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down)">
                                      <p:cBhvr>
                                        <p:cTn id="13" dur="500"/>
                                        <p:tgtEl>
                                          <p:spTgt spid="10"/>
                                        </p:tgtEl>
                                      </p:cBhvr>
                                    </p:animEffect>
                                  </p:childTnLst>
                                </p:cTn>
                              </p:par>
                              <p:par>
                                <p:cTn id="14" presetID="5" presetClass="entr" presetSubtype="5"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down)">
                                      <p:cBhvr>
                                        <p:cTn id="16" dur="500"/>
                                        <p:tgtEl>
                                          <p:spTgt spid="9"/>
                                        </p:tgtEl>
                                      </p:cBhvr>
                                    </p:animEffect>
                                  </p:childTnLst>
                                </p:cTn>
                              </p:par>
                              <p:par>
                                <p:cTn id="17" presetID="5" presetClass="entr" presetSubtype="5"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5" fill="hold" grpId="0"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checkerboard(down)">
                                      <p:cBhvr>
                                        <p:cTn id="24" dur="500"/>
                                        <p:tgtEl>
                                          <p:spTgt spid="1026"/>
                                        </p:tgtEl>
                                      </p:cBhvr>
                                    </p:animEffect>
                                  </p:childTnLst>
                                </p:cTn>
                              </p:par>
                              <p:par>
                                <p:cTn id="25" presetID="5" presetClass="entr" presetSubtype="5"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heckerboard(down)">
                                      <p:cBhvr>
                                        <p:cTn id="27" dur="500"/>
                                        <p:tgtEl>
                                          <p:spTgt spid="16"/>
                                        </p:tgtEl>
                                      </p:cBhvr>
                                    </p:animEffect>
                                  </p:childTnLst>
                                </p:cTn>
                              </p:par>
                              <p:par>
                                <p:cTn id="28" presetID="5" presetClass="entr" presetSubtype="5"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down)">
                                      <p:cBhvr>
                                        <p:cTn id="30" dur="500"/>
                                        <p:tgtEl>
                                          <p:spTgt spid="15"/>
                                        </p:tgtEl>
                                      </p:cBhvr>
                                    </p:animEffect>
                                  </p:childTnLst>
                                </p:cTn>
                              </p:par>
                              <p:par>
                                <p:cTn id="31" presetID="5" presetClass="entr" presetSubtype="5"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heckerboard(dow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linds(horizontal)">
                                      <p:cBhvr>
                                        <p:cTn id="38" dur="1000"/>
                                        <p:tgtEl>
                                          <p:spTgt spid="20"/>
                                        </p:tgtEl>
                                      </p:cBhvr>
                                    </p:animEffect>
                                  </p:childTnLst>
                                </p:cTn>
                              </p:par>
                              <p:par>
                                <p:cTn id="39" presetID="3" presetClass="entr" presetSubtype="1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linds(horizontal)">
                                      <p:cBhvr>
                                        <p:cTn id="41" dur="1000"/>
                                        <p:tgtEl>
                                          <p:spTgt spid="22"/>
                                        </p:tgtEl>
                                      </p:cBhvr>
                                    </p:animEffect>
                                  </p:childTnLst>
                                </p:cTn>
                              </p:par>
                              <p:par>
                                <p:cTn id="42" presetID="3" presetClass="entr" presetSubtype="1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horizontal)">
                                      <p:cBhvr>
                                        <p:cTn id="44" dur="1000"/>
                                        <p:tgtEl>
                                          <p:spTgt spid="24"/>
                                        </p:tgtEl>
                                      </p:cBhvr>
                                    </p:animEffect>
                                  </p:childTnLst>
                                </p:cTn>
                              </p:par>
                              <p:par>
                                <p:cTn id="45" presetID="3" presetClass="entr" presetSubtype="1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1000"/>
                                        <p:tgtEl>
                                          <p:spTgt spid="26"/>
                                        </p:tgtEl>
                                      </p:cBhvr>
                                    </p:animEffect>
                                  </p:childTnLst>
                                </p:cTn>
                              </p:par>
                              <p:par>
                                <p:cTn id="48" presetID="3" presetClass="entr" presetSubtype="1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1000"/>
                                        <p:tgtEl>
                                          <p:spTgt spid="2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linds(horizontal)">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5"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checkerboard(down)">
                                      <p:cBhvr>
                                        <p:cTn id="58" dur="10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ntr" presetSubtype="5"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checkerboard(down)">
                                      <p:cBhvr>
                                        <p:cTn id="63" dur="1000"/>
                                        <p:tgtEl>
                                          <p:spTgt spid="25"/>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5" fill="hold" grpId="0" nodeType="click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checkerboard(down)">
                                      <p:cBhvr>
                                        <p:cTn id="68" dur="1000"/>
                                        <p:tgtEl>
                                          <p:spTgt spid="27"/>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5" fill="hold" grpId="0" nodeType="click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checkerboard(down)">
                                      <p:cBhvr>
                                        <p:cTn id="73"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animBg="1"/>
      <p:bldP spid="8" grpId="0" animBg="1"/>
      <p:bldP spid="9" grpId="0" animBg="1"/>
      <p:bldP spid="10" grpId="0" animBg="1"/>
      <p:bldP spid="11" grpId="0" animBg="1"/>
      <p:bldP spid="1026" grpId="0" animBg="1"/>
      <p:bldP spid="14" grpId="0" animBg="1"/>
      <p:bldP spid="15" grpId="0" animBg="1"/>
      <p:bldP spid="16" grpId="0" animBg="1"/>
      <p:bldP spid="17" grpId="0" animBg="1"/>
      <p:bldP spid="18" grpId="0" animBg="1"/>
      <p:bldP spid="25" grpId="0" animBg="1"/>
      <p:bldP spid="27" grpId="0" animBg="1"/>
      <p:bldP spid="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Programmes EPS : de 2008 à 2015</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sp>
        <p:nvSpPr>
          <p:cNvPr id="5" name="Rectangle 4"/>
          <p:cNvSpPr/>
          <p:nvPr/>
        </p:nvSpPr>
        <p:spPr>
          <a:xfrm>
            <a:off x="395536" y="1556792"/>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Une Finalité</a:t>
            </a:r>
            <a:endParaRPr lang="fr-FR" b="1" dirty="0"/>
          </a:p>
        </p:txBody>
      </p:sp>
      <p:sp>
        <p:nvSpPr>
          <p:cNvPr id="6" name="Rectangle 5"/>
          <p:cNvSpPr/>
          <p:nvPr/>
        </p:nvSpPr>
        <p:spPr>
          <a:xfrm>
            <a:off x="395536" y="2204864"/>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3 </a:t>
            </a:r>
            <a:r>
              <a:rPr lang="fr-FR" b="1" dirty="0" err="1" smtClean="0"/>
              <a:t>Obj</a:t>
            </a:r>
            <a:r>
              <a:rPr lang="fr-FR" b="1" dirty="0" smtClean="0"/>
              <a:t>. Généraux</a:t>
            </a:r>
            <a:endParaRPr lang="fr-FR" b="1" dirty="0"/>
          </a:p>
        </p:txBody>
      </p:sp>
      <p:sp>
        <p:nvSpPr>
          <p:cNvPr id="7" name="Rectangle 6"/>
          <p:cNvSpPr/>
          <p:nvPr/>
        </p:nvSpPr>
        <p:spPr>
          <a:xfrm>
            <a:off x="395536" y="2636912"/>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4 CMS</a:t>
            </a:r>
            <a:endParaRPr lang="fr-FR" b="1" dirty="0"/>
          </a:p>
        </p:txBody>
      </p:sp>
      <p:sp>
        <p:nvSpPr>
          <p:cNvPr id="8" name="Rectangle 7"/>
          <p:cNvSpPr/>
          <p:nvPr/>
        </p:nvSpPr>
        <p:spPr>
          <a:xfrm>
            <a:off x="395536" y="3501008"/>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4 CP</a:t>
            </a:r>
            <a:endParaRPr lang="fr-FR" b="1" dirty="0"/>
          </a:p>
        </p:txBody>
      </p:sp>
      <p:sp>
        <p:nvSpPr>
          <p:cNvPr id="9" name="Rectangle 8"/>
          <p:cNvSpPr/>
          <p:nvPr/>
        </p:nvSpPr>
        <p:spPr>
          <a:xfrm>
            <a:off x="395536" y="4653136"/>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Liste d’APSA</a:t>
            </a:r>
            <a:endParaRPr lang="fr-FR" b="1" dirty="0"/>
          </a:p>
        </p:txBody>
      </p:sp>
      <p:sp>
        <p:nvSpPr>
          <p:cNvPr id="10" name="Rectangle 9"/>
          <p:cNvSpPr/>
          <p:nvPr/>
        </p:nvSpPr>
        <p:spPr>
          <a:xfrm>
            <a:off x="395536" y="5085184"/>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APSA = 2 Niveaux</a:t>
            </a:r>
            <a:endParaRPr lang="fr-FR" b="1" dirty="0"/>
          </a:p>
        </p:txBody>
      </p:sp>
      <p:sp>
        <p:nvSpPr>
          <p:cNvPr id="11" name="Rectangle 10"/>
          <p:cNvSpPr/>
          <p:nvPr/>
        </p:nvSpPr>
        <p:spPr>
          <a:xfrm>
            <a:off x="395536" y="5805264"/>
            <a:ext cx="1944216" cy="36004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Savoir Nager</a:t>
            </a:r>
            <a:endParaRPr lang="fr-FR" b="1" dirty="0">
              <a:solidFill>
                <a:srgbClr val="FF0000"/>
              </a:solidFill>
            </a:endParaRPr>
          </a:p>
        </p:txBody>
      </p:sp>
      <p:sp>
        <p:nvSpPr>
          <p:cNvPr id="12" name="Rectangle 11"/>
          <p:cNvSpPr/>
          <p:nvPr/>
        </p:nvSpPr>
        <p:spPr>
          <a:xfrm>
            <a:off x="3851920" y="1556792"/>
            <a:ext cx="4968552"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t>Une Finalité</a:t>
            </a:r>
            <a:endParaRPr lang="fr-FR" b="1" dirty="0"/>
          </a:p>
        </p:txBody>
      </p:sp>
      <p:sp>
        <p:nvSpPr>
          <p:cNvPr id="13" name="Rectangle 12"/>
          <p:cNvSpPr/>
          <p:nvPr/>
        </p:nvSpPr>
        <p:spPr>
          <a:xfrm>
            <a:off x="3851920" y="2204864"/>
            <a:ext cx="4968552"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t>5 Compétences Générales</a:t>
            </a:r>
            <a:endParaRPr lang="fr-FR" b="1" dirty="0"/>
          </a:p>
        </p:txBody>
      </p:sp>
      <p:sp>
        <p:nvSpPr>
          <p:cNvPr id="15" name="Rectangle 14"/>
          <p:cNvSpPr/>
          <p:nvPr/>
        </p:nvSpPr>
        <p:spPr>
          <a:xfrm>
            <a:off x="3851920" y="3501008"/>
            <a:ext cx="4968552"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t>4 Champs d’Apprentissage</a:t>
            </a:r>
            <a:endParaRPr lang="fr-FR" b="1" dirty="0"/>
          </a:p>
        </p:txBody>
      </p:sp>
      <p:sp>
        <p:nvSpPr>
          <p:cNvPr id="16" name="Rectangle 15"/>
          <p:cNvSpPr/>
          <p:nvPr/>
        </p:nvSpPr>
        <p:spPr>
          <a:xfrm>
            <a:off x="3851920" y="4653136"/>
            <a:ext cx="4968552"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t>Situations, activités, ressources pour l’élève</a:t>
            </a:r>
            <a:endParaRPr lang="fr-FR" b="1" dirty="0"/>
          </a:p>
        </p:txBody>
      </p:sp>
      <p:sp>
        <p:nvSpPr>
          <p:cNvPr id="17" name="Rectangle 16"/>
          <p:cNvSpPr/>
          <p:nvPr/>
        </p:nvSpPr>
        <p:spPr>
          <a:xfrm>
            <a:off x="3851920" y="5085184"/>
            <a:ext cx="4968552" cy="36004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t>Repères de progressivité (C.2 , C.3) (</a:t>
            </a:r>
            <a:r>
              <a:rPr lang="fr-FR"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C4 ?</a:t>
            </a:r>
            <a:r>
              <a:rPr lang="fr-FR" b="1" dirty="0" smtClean="0"/>
              <a:t>)</a:t>
            </a:r>
            <a:endParaRPr lang="fr-FR" b="1" dirty="0"/>
          </a:p>
        </p:txBody>
      </p:sp>
      <p:sp>
        <p:nvSpPr>
          <p:cNvPr id="18" name="Rectangle 17"/>
          <p:cNvSpPr/>
          <p:nvPr/>
        </p:nvSpPr>
        <p:spPr>
          <a:xfrm>
            <a:off x="3851920" y="5805264"/>
            <a:ext cx="4968552" cy="360040"/>
          </a:xfrm>
          <a:prstGeom prst="rect">
            <a:avLst/>
          </a:prstGeom>
          <a:solidFill>
            <a:schemeClr val="accent3">
              <a:lumMod val="60000"/>
              <a:lumOff val="4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solidFill>
                  <a:srgbClr val="FF0000"/>
                </a:solidFill>
              </a:rPr>
              <a:t>Savoir Nager </a:t>
            </a:r>
            <a:r>
              <a:rPr lang="fr-FR" sz="1600" b="1" dirty="0" smtClean="0">
                <a:solidFill>
                  <a:srgbClr val="FF0000"/>
                </a:solidFill>
              </a:rPr>
              <a:t>(Cf. Attestation / Livret Scolaire 2017)</a:t>
            </a:r>
            <a:endParaRPr lang="fr-FR" sz="1600" b="1" dirty="0">
              <a:solidFill>
                <a:srgbClr val="FF0000"/>
              </a:solidFill>
            </a:endParaRPr>
          </a:p>
        </p:txBody>
      </p:sp>
      <p:cxnSp>
        <p:nvCxnSpPr>
          <p:cNvPr id="20" name="Connecteur droit avec flèche 19"/>
          <p:cNvCxnSpPr/>
          <p:nvPr/>
        </p:nvCxnSpPr>
        <p:spPr>
          <a:xfrm>
            <a:off x="2627784" y="1700808"/>
            <a:ext cx="100811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2627784" y="6021288"/>
            <a:ext cx="100811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2627784" y="2420888"/>
            <a:ext cx="100811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p:nvPr/>
        </p:nvCxnSpPr>
        <p:spPr>
          <a:xfrm flipV="1">
            <a:off x="2627784" y="2564904"/>
            <a:ext cx="1008112" cy="28803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a:off x="2627784" y="3717032"/>
            <a:ext cx="100811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p:nvPr/>
        </p:nvCxnSpPr>
        <p:spPr>
          <a:xfrm>
            <a:off x="2699792" y="4869160"/>
            <a:ext cx="100811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2699792" y="5301208"/>
            <a:ext cx="100811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851920" y="2636912"/>
            <a:ext cx="4968552" cy="2880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dirty="0" smtClean="0"/>
              <a:t>Déclinées en Compétences travaillées</a:t>
            </a:r>
            <a:endParaRPr lang="fr-FR" sz="1600" b="1" dirty="0"/>
          </a:p>
        </p:txBody>
      </p:sp>
      <p:sp>
        <p:nvSpPr>
          <p:cNvPr id="29" name="Rectangle 28"/>
          <p:cNvSpPr/>
          <p:nvPr/>
        </p:nvSpPr>
        <p:spPr>
          <a:xfrm>
            <a:off x="3851920" y="3933056"/>
            <a:ext cx="4968552" cy="50405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dirty="0" smtClean="0"/>
              <a:t>Déclinés en  Attendus de Fin de Cycle et </a:t>
            </a:r>
          </a:p>
          <a:p>
            <a:pPr algn="ctr"/>
            <a:r>
              <a:rPr lang="fr-FR" sz="1600" b="1" dirty="0" smtClean="0"/>
              <a:t>Compétences travaillées/visées pendant le Cycle</a:t>
            </a:r>
            <a:endParaRPr lang="fr-FR" sz="1600" b="1" dirty="0"/>
          </a:p>
        </p:txBody>
      </p:sp>
      <p:sp>
        <p:nvSpPr>
          <p:cNvPr id="32" name="Rectangle 31"/>
          <p:cNvSpPr/>
          <p:nvPr/>
        </p:nvSpPr>
        <p:spPr>
          <a:xfrm>
            <a:off x="3851920" y="2996952"/>
            <a:ext cx="4968552" cy="28803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dirty="0" err="1" smtClean="0"/>
              <a:t>Soclées</a:t>
            </a:r>
            <a:r>
              <a:rPr lang="fr-FR" sz="1600" b="1" dirty="0" smtClean="0"/>
              <a:t> = Inscrites dans chaque Domaine du S4C</a:t>
            </a:r>
            <a:endParaRPr lang="fr-FR" sz="1600" b="1" dirty="0"/>
          </a:p>
        </p:txBody>
      </p:sp>
      <p:sp>
        <p:nvSpPr>
          <p:cNvPr id="30" name="Rectangle 29"/>
          <p:cNvSpPr/>
          <p:nvPr/>
        </p:nvSpPr>
        <p:spPr>
          <a:xfrm>
            <a:off x="395536" y="1052736"/>
            <a:ext cx="1944216"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Une matrice </a:t>
            </a:r>
            <a:r>
              <a:rPr lang="fr-FR" b="1" dirty="0" err="1" smtClean="0"/>
              <a:t>discip</a:t>
            </a:r>
            <a:endParaRPr lang="fr-FR" b="1" dirty="0"/>
          </a:p>
        </p:txBody>
      </p:sp>
      <p:sp>
        <p:nvSpPr>
          <p:cNvPr id="33" name="Rectangle 32"/>
          <p:cNvSpPr/>
          <p:nvPr/>
        </p:nvSpPr>
        <p:spPr>
          <a:xfrm>
            <a:off x="3851920" y="1052736"/>
            <a:ext cx="4968552" cy="36004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t>Une matrice disciplinaire</a:t>
            </a:r>
            <a:endParaRPr lang="fr-FR" b="1" dirty="0"/>
          </a:p>
        </p:txBody>
      </p:sp>
      <p:cxnSp>
        <p:nvCxnSpPr>
          <p:cNvPr id="34" name="Connecteur droit avec flèche 33"/>
          <p:cNvCxnSpPr/>
          <p:nvPr/>
        </p:nvCxnSpPr>
        <p:spPr>
          <a:xfrm>
            <a:off x="2627784" y="1196752"/>
            <a:ext cx="1008112"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35" name="Image 34"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1+#ppt_w/2"/>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1+#ppt_w/2"/>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1000" fill="hold"/>
                                        <p:tgtEl>
                                          <p:spTgt spid="23"/>
                                        </p:tgtEl>
                                        <p:attrNameLst>
                                          <p:attrName>ppt_x</p:attrName>
                                        </p:attrNameLst>
                                      </p:cBhvr>
                                      <p:tavLst>
                                        <p:tav tm="0">
                                          <p:val>
                                            <p:strVal val="1+#ppt_w/2"/>
                                          </p:val>
                                        </p:tav>
                                        <p:tav tm="100000">
                                          <p:val>
                                            <p:strVal val="#ppt_x"/>
                                          </p:val>
                                        </p:tav>
                                      </p:tavLst>
                                    </p:anim>
                                    <p:anim calcmode="lin" valueType="num">
                                      <p:cBhvr additive="base">
                                        <p:cTn id="20" dur="10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1000" fill="hold"/>
                                        <p:tgtEl>
                                          <p:spTgt spid="25"/>
                                        </p:tgtEl>
                                        <p:attrNameLst>
                                          <p:attrName>ppt_x</p:attrName>
                                        </p:attrNameLst>
                                      </p:cBhvr>
                                      <p:tavLst>
                                        <p:tav tm="0">
                                          <p:val>
                                            <p:strVal val="1+#ppt_w/2"/>
                                          </p:val>
                                        </p:tav>
                                        <p:tav tm="100000">
                                          <p:val>
                                            <p:strVal val="#ppt_x"/>
                                          </p:val>
                                        </p:tav>
                                      </p:tavLst>
                                    </p:anim>
                                    <p:anim calcmode="lin" valueType="num">
                                      <p:cBhvr additive="base">
                                        <p:cTn id="24" dur="10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1000" fill="hold"/>
                                        <p:tgtEl>
                                          <p:spTgt spid="26"/>
                                        </p:tgtEl>
                                        <p:attrNameLst>
                                          <p:attrName>ppt_x</p:attrName>
                                        </p:attrNameLst>
                                      </p:cBhvr>
                                      <p:tavLst>
                                        <p:tav tm="0">
                                          <p:val>
                                            <p:strVal val="1+#ppt_w/2"/>
                                          </p:val>
                                        </p:tav>
                                        <p:tav tm="100000">
                                          <p:val>
                                            <p:strVal val="#ppt_x"/>
                                          </p:val>
                                        </p:tav>
                                      </p:tavLst>
                                    </p:anim>
                                    <p:anim calcmode="lin" valueType="num">
                                      <p:cBhvr additive="base">
                                        <p:cTn id="28" dur="10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1+#ppt_w/2"/>
                                          </p:val>
                                        </p:tav>
                                        <p:tav tm="100000">
                                          <p:val>
                                            <p:strVal val="#ppt_x"/>
                                          </p:val>
                                        </p:tav>
                                      </p:tavLst>
                                    </p:anim>
                                    <p:anim calcmode="lin" valueType="num">
                                      <p:cBhvr additive="base">
                                        <p:cTn id="32" dur="100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6"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1000" fill="hold"/>
                                        <p:tgtEl>
                                          <p:spTgt spid="21"/>
                                        </p:tgtEl>
                                        <p:attrNameLst>
                                          <p:attrName>ppt_x</p:attrName>
                                        </p:attrNameLst>
                                      </p:cBhvr>
                                      <p:tavLst>
                                        <p:tav tm="0">
                                          <p:val>
                                            <p:strVal val="1+#ppt_w/2"/>
                                          </p:val>
                                        </p:tav>
                                        <p:tav tm="100000">
                                          <p:val>
                                            <p:strVal val="#ppt_x"/>
                                          </p:val>
                                        </p:tav>
                                      </p:tavLst>
                                    </p:anim>
                                    <p:anim calcmode="lin" valueType="num">
                                      <p:cBhvr additive="base">
                                        <p:cTn id="36" dur="1000" fill="hold"/>
                                        <p:tgtEl>
                                          <p:spTgt spid="21"/>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1+#ppt_w/2"/>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1000" fill="hold"/>
                                        <p:tgtEl>
                                          <p:spTgt spid="12"/>
                                        </p:tgtEl>
                                        <p:attrNameLst>
                                          <p:attrName>ppt_x</p:attrName>
                                        </p:attrNameLst>
                                      </p:cBhvr>
                                      <p:tavLst>
                                        <p:tav tm="0">
                                          <p:val>
                                            <p:strVal val="1+#ppt_w/2"/>
                                          </p:val>
                                        </p:tav>
                                        <p:tav tm="100000">
                                          <p:val>
                                            <p:strVal val="#ppt_x"/>
                                          </p:val>
                                        </p:tav>
                                      </p:tavLst>
                                    </p:anim>
                                    <p:anim calcmode="lin" valueType="num">
                                      <p:cBhvr additive="base">
                                        <p:cTn id="44" dur="10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6"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1+#ppt_w/2"/>
                                          </p:val>
                                        </p:tav>
                                        <p:tav tm="100000">
                                          <p:val>
                                            <p:strVal val="#ppt_x"/>
                                          </p:val>
                                        </p:tav>
                                      </p:tavLst>
                                    </p:anim>
                                    <p:anim calcmode="lin" valueType="num">
                                      <p:cBhvr additive="base">
                                        <p:cTn id="48" dur="10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1000" fill="hold"/>
                                        <p:tgtEl>
                                          <p:spTgt spid="15"/>
                                        </p:tgtEl>
                                        <p:attrNameLst>
                                          <p:attrName>ppt_x</p:attrName>
                                        </p:attrNameLst>
                                      </p:cBhvr>
                                      <p:tavLst>
                                        <p:tav tm="0">
                                          <p:val>
                                            <p:strVal val="1+#ppt_w/2"/>
                                          </p:val>
                                        </p:tav>
                                        <p:tav tm="100000">
                                          <p:val>
                                            <p:strVal val="#ppt_x"/>
                                          </p:val>
                                        </p:tav>
                                      </p:tavLst>
                                    </p:anim>
                                    <p:anim calcmode="lin" valueType="num">
                                      <p:cBhvr additive="base">
                                        <p:cTn id="52" dur="10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1000" fill="hold"/>
                                        <p:tgtEl>
                                          <p:spTgt spid="18"/>
                                        </p:tgtEl>
                                        <p:attrNameLst>
                                          <p:attrName>ppt_x</p:attrName>
                                        </p:attrNameLst>
                                      </p:cBhvr>
                                      <p:tavLst>
                                        <p:tav tm="0">
                                          <p:val>
                                            <p:strVal val="1+#ppt_w/2"/>
                                          </p:val>
                                        </p:tav>
                                        <p:tav tm="100000">
                                          <p:val>
                                            <p:strVal val="#ppt_x"/>
                                          </p:val>
                                        </p:tav>
                                      </p:tavLst>
                                    </p:anim>
                                    <p:anim calcmode="lin" valueType="num">
                                      <p:cBhvr additive="base">
                                        <p:cTn id="5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 calcmode="lin" valueType="num">
                                      <p:cBhvr additive="base">
                                        <p:cTn id="61" dur="1000" fill="hold"/>
                                        <p:tgtEl>
                                          <p:spTgt spid="16"/>
                                        </p:tgtEl>
                                        <p:attrNameLst>
                                          <p:attrName>ppt_x</p:attrName>
                                        </p:attrNameLst>
                                      </p:cBhvr>
                                      <p:tavLst>
                                        <p:tav tm="0">
                                          <p:val>
                                            <p:strVal val="1+#ppt_w/2"/>
                                          </p:val>
                                        </p:tav>
                                        <p:tav tm="100000">
                                          <p:val>
                                            <p:strVal val="#ppt_x"/>
                                          </p:val>
                                        </p:tav>
                                      </p:tavLst>
                                    </p:anim>
                                    <p:anim calcmode="lin" valueType="num">
                                      <p:cBhvr additive="base">
                                        <p:cTn id="62" dur="1000" fill="hold"/>
                                        <p:tgtEl>
                                          <p:spTgt spid="16"/>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1000" fill="hold"/>
                                        <p:tgtEl>
                                          <p:spTgt spid="17"/>
                                        </p:tgtEl>
                                        <p:attrNameLst>
                                          <p:attrName>ppt_x</p:attrName>
                                        </p:attrNameLst>
                                      </p:cBhvr>
                                      <p:tavLst>
                                        <p:tav tm="0">
                                          <p:val>
                                            <p:strVal val="1+#ppt_w/2"/>
                                          </p:val>
                                        </p:tav>
                                        <p:tav tm="100000">
                                          <p:val>
                                            <p:strVal val="#ppt_x"/>
                                          </p:val>
                                        </p:tav>
                                      </p:tavLst>
                                    </p:anim>
                                    <p:anim calcmode="lin" valueType="num">
                                      <p:cBhvr additive="base">
                                        <p:cTn id="66"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1000" fill="hold"/>
                                        <p:tgtEl>
                                          <p:spTgt spid="28"/>
                                        </p:tgtEl>
                                        <p:attrNameLst>
                                          <p:attrName>ppt_x</p:attrName>
                                        </p:attrNameLst>
                                      </p:cBhvr>
                                      <p:tavLst>
                                        <p:tav tm="0">
                                          <p:val>
                                            <p:strVal val="1+#ppt_w/2"/>
                                          </p:val>
                                        </p:tav>
                                        <p:tav tm="100000">
                                          <p:val>
                                            <p:strVal val="#ppt_x"/>
                                          </p:val>
                                        </p:tav>
                                      </p:tavLst>
                                    </p:anim>
                                    <p:anim calcmode="lin" valueType="num">
                                      <p:cBhvr additive="base">
                                        <p:cTn id="72" dur="1000" fill="hold"/>
                                        <p:tgtEl>
                                          <p:spTgt spid="28"/>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1000" fill="hold"/>
                                        <p:tgtEl>
                                          <p:spTgt spid="32"/>
                                        </p:tgtEl>
                                        <p:attrNameLst>
                                          <p:attrName>ppt_x</p:attrName>
                                        </p:attrNameLst>
                                      </p:cBhvr>
                                      <p:tavLst>
                                        <p:tav tm="0">
                                          <p:val>
                                            <p:strVal val="1+#ppt_w/2"/>
                                          </p:val>
                                        </p:tav>
                                        <p:tav tm="100000">
                                          <p:val>
                                            <p:strVal val="#ppt_x"/>
                                          </p:val>
                                        </p:tav>
                                      </p:tavLst>
                                    </p:anim>
                                    <p:anim calcmode="lin" valueType="num">
                                      <p:cBhvr additive="base">
                                        <p:cTn id="76"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1000" fill="hold"/>
                                        <p:tgtEl>
                                          <p:spTgt spid="29"/>
                                        </p:tgtEl>
                                        <p:attrNameLst>
                                          <p:attrName>ppt_x</p:attrName>
                                        </p:attrNameLst>
                                      </p:cBhvr>
                                      <p:tavLst>
                                        <p:tav tm="0">
                                          <p:val>
                                            <p:strVal val="1+#ppt_w/2"/>
                                          </p:val>
                                        </p:tav>
                                        <p:tav tm="100000">
                                          <p:val>
                                            <p:strVal val="#ppt_x"/>
                                          </p:val>
                                        </p:tav>
                                      </p:tavLst>
                                    </p:anim>
                                    <p:anim calcmode="lin" valueType="num">
                                      <p:cBhvr additive="base">
                                        <p:cTn id="82"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P spid="16" grpId="0" animBg="1"/>
      <p:bldP spid="17" grpId="0" animBg="1"/>
      <p:bldP spid="18" grpId="0" animBg="1"/>
      <p:bldP spid="28" grpId="0" animBg="1"/>
      <p:bldP spid="29" grpId="0" animBg="1"/>
      <p:bldP spid="32" grpId="0" animBg="1"/>
      <p:bldP spid="3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 résumé…</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sp>
        <p:nvSpPr>
          <p:cNvPr id="5" name="Rectangle 2"/>
          <p:cNvSpPr txBox="1">
            <a:spLocks noChangeArrowheads="1"/>
          </p:cNvSpPr>
          <p:nvPr/>
        </p:nvSpPr>
        <p:spPr>
          <a:xfrm>
            <a:off x="317990" y="2148136"/>
            <a:ext cx="8707315" cy="171291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200" b="0" i="0" u="none" strike="noStrike" kern="1200" cap="none" spc="0" normalizeH="0" baseline="0" noProof="0" smtClean="0">
                <a:ln>
                  <a:noFill/>
                </a:ln>
                <a:solidFill>
                  <a:schemeClr val="tx1"/>
                </a:solidFill>
                <a:effectLst/>
                <a:uLnTx/>
                <a:uFillTx/>
                <a:latin typeface="Calibri" pitchFamily="34" charset="0"/>
                <a:ea typeface="+mj-ea"/>
                <a:cs typeface="Calibri" pitchFamily="34" charset="0"/>
              </a:rPr>
              <a:t>La logique curriculaire et le S4C comme programme général impose un changement de paradigme      </a:t>
            </a:r>
            <a:br>
              <a:rPr kumimoji="0" lang="fr-FR" sz="3200" b="0" i="0" u="none" strike="noStrike" kern="1200" cap="none" spc="0" normalizeH="0" baseline="0" noProof="0" smtClean="0">
                <a:ln>
                  <a:noFill/>
                </a:ln>
                <a:solidFill>
                  <a:schemeClr val="tx1"/>
                </a:solidFill>
                <a:effectLst/>
                <a:uLnTx/>
                <a:uFillTx/>
                <a:latin typeface="Calibri" pitchFamily="34" charset="0"/>
                <a:ea typeface="+mj-ea"/>
                <a:cs typeface="Calibri" pitchFamily="34" charset="0"/>
              </a:rPr>
            </a:br>
            <a:r>
              <a:rPr kumimoji="0" lang="fr-FR" sz="3200" b="0" i="0" u="none" strike="noStrike" kern="1200" cap="none" spc="0" normalizeH="0" baseline="0" noProof="0" smtClean="0">
                <a:ln>
                  <a:noFill/>
                </a:ln>
                <a:solidFill>
                  <a:schemeClr val="tx1"/>
                </a:solidFill>
                <a:effectLst/>
                <a:uLnTx/>
                <a:uFillTx/>
                <a:latin typeface="Calibri" pitchFamily="34" charset="0"/>
                <a:ea typeface="+mj-ea"/>
                <a:cs typeface="Calibri" pitchFamily="34" charset="0"/>
              </a:rPr>
              <a:t>		=&gt; une EPS véritablement soclée</a:t>
            </a:r>
            <a:r>
              <a:rPr kumimoji="0" lang="fr-FR" sz="2000" b="0" i="0" u="none" strike="noStrike" kern="1200" cap="none" spc="0" normalizeH="0" baseline="0" noProof="0" smtClean="0">
                <a:ln>
                  <a:noFill/>
                </a:ln>
                <a:solidFill>
                  <a:schemeClr val="tx1"/>
                </a:solidFill>
                <a:effectLst/>
                <a:uLnTx/>
                <a:uFillTx/>
                <a:latin typeface="Calibri" pitchFamily="34" charset="0"/>
                <a:ea typeface="+mj-ea"/>
                <a:cs typeface="Calibri" pitchFamily="34" charset="0"/>
              </a:rPr>
              <a:t> </a:t>
            </a:r>
            <a:endParaRPr kumimoji="0" lang="fr-FR" sz="2000" b="0"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endParaRPr>
          </a:p>
        </p:txBody>
      </p:sp>
      <p:pic>
        <p:nvPicPr>
          <p:cNvPr id="6" name="Image 5"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115713" name="Rectangle 2"/>
          <p:cNvSpPr>
            <a:spLocks noGrp="1" noChangeArrowheads="1"/>
          </p:cNvSpPr>
          <p:nvPr>
            <p:ph type="title" idx="4294967295"/>
          </p:nvPr>
        </p:nvSpPr>
        <p:spPr>
          <a:xfrm>
            <a:off x="317990" y="131763"/>
            <a:ext cx="8707315" cy="1209005"/>
          </a:xfrm>
        </p:spPr>
        <p:txBody>
          <a:bodyPr>
            <a:normAutofit/>
          </a:bodyPr>
          <a:lstStyle/>
          <a:p>
            <a:pPr algn="l"/>
            <a:r>
              <a:rPr lang="fr-FR" sz="3200" dirty="0" smtClean="0">
                <a:latin typeface="Calibri" pitchFamily="34" charset="0"/>
                <a:cs typeface="Calibri" pitchFamily="34" charset="0"/>
              </a:rPr>
              <a:t>La logique </a:t>
            </a:r>
            <a:r>
              <a:rPr lang="fr-FR" sz="3200" dirty="0" err="1" smtClean="0">
                <a:latin typeface="Calibri" pitchFamily="34" charset="0"/>
                <a:cs typeface="Calibri" pitchFamily="34" charset="0"/>
              </a:rPr>
              <a:t>curriculaire</a:t>
            </a:r>
            <a:r>
              <a:rPr lang="fr-FR" sz="3200" dirty="0" smtClean="0">
                <a:latin typeface="Calibri" pitchFamily="34" charset="0"/>
                <a:cs typeface="Calibri" pitchFamily="34" charset="0"/>
              </a:rPr>
              <a:t> et le S4C comme programme général impose un changement de paradigme</a:t>
            </a:r>
            <a:endParaRPr lang="fr-FR" sz="2000" dirty="0" smtClean="0">
              <a:latin typeface="Calibri" pitchFamily="34" charset="0"/>
              <a:cs typeface="Calibri" pitchFamily="34" charset="0"/>
            </a:endParaRPr>
          </a:p>
        </p:txBody>
      </p:sp>
      <p:sp>
        <p:nvSpPr>
          <p:cNvPr id="5" name="Espace réservé du pied de page 4"/>
          <p:cNvSpPr>
            <a:spLocks noGrp="1"/>
          </p:cNvSpPr>
          <p:nvPr>
            <p:ph type="ftr" sz="quarter" idx="11"/>
          </p:nvPr>
        </p:nvSpPr>
        <p:spPr/>
        <p:txBody>
          <a:bodyPr/>
          <a:lstStyle/>
          <a:p>
            <a:r>
              <a:rPr lang="fr-FR" smtClean="0"/>
              <a:t>Programmes EPS 2015</a:t>
            </a:r>
            <a:endParaRPr lang="fr-FR"/>
          </a:p>
        </p:txBody>
      </p:sp>
      <p:sp>
        <p:nvSpPr>
          <p:cNvPr id="10" name="ZoneTexte 9"/>
          <p:cNvSpPr txBox="1"/>
          <p:nvPr/>
        </p:nvSpPr>
        <p:spPr>
          <a:xfrm>
            <a:off x="2627784" y="3501008"/>
            <a:ext cx="3600400" cy="954107"/>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fr-FR" sz="2800" dirty="0" smtClean="0">
                <a:latin typeface="Calibri" pitchFamily="34" charset="0"/>
                <a:cs typeface="Calibri" pitchFamily="34" charset="0"/>
              </a:rPr>
              <a:t>=&gt; une EPS véritablement </a:t>
            </a:r>
            <a:r>
              <a:rPr lang="fr-FR" sz="2800" dirty="0" err="1" smtClean="0">
                <a:latin typeface="Calibri" pitchFamily="34" charset="0"/>
                <a:cs typeface="Calibri" pitchFamily="34" charset="0"/>
              </a:rPr>
              <a:t>soclée</a:t>
            </a:r>
            <a:r>
              <a:rPr lang="fr-FR" dirty="0" smtClean="0">
                <a:latin typeface="Calibri" pitchFamily="34" charset="0"/>
                <a:cs typeface="Calibri" pitchFamily="34" charset="0"/>
              </a:rPr>
              <a:t> </a:t>
            </a:r>
            <a:endParaRPr lang="fr-FR" sz="2800" dirty="0"/>
          </a:p>
        </p:txBody>
      </p:sp>
      <p:sp>
        <p:nvSpPr>
          <p:cNvPr id="11" name="ZoneTexte 10"/>
          <p:cNvSpPr txBox="1"/>
          <p:nvPr/>
        </p:nvSpPr>
        <p:spPr>
          <a:xfrm>
            <a:off x="5220072" y="2132856"/>
            <a:ext cx="3600400"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2000" b="1" dirty="0" smtClean="0"/>
              <a:t>Confiance</a:t>
            </a:r>
            <a:r>
              <a:rPr lang="fr-FR" sz="2000" dirty="0" smtClean="0"/>
              <a:t> et </a:t>
            </a:r>
            <a:r>
              <a:rPr lang="fr-FR" sz="2000" b="1" dirty="0" smtClean="0"/>
              <a:t>responsabilisation</a:t>
            </a:r>
            <a:r>
              <a:rPr lang="fr-FR" sz="2000" dirty="0" smtClean="0"/>
              <a:t> des acteurs locaux</a:t>
            </a:r>
            <a:endParaRPr lang="fr-FR" sz="2000" dirty="0"/>
          </a:p>
        </p:txBody>
      </p:sp>
      <p:sp>
        <p:nvSpPr>
          <p:cNvPr id="12" name="ZoneTexte 11"/>
          <p:cNvSpPr txBox="1"/>
          <p:nvPr/>
        </p:nvSpPr>
        <p:spPr>
          <a:xfrm>
            <a:off x="539552" y="5097378"/>
            <a:ext cx="3600400"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2000" b="1" dirty="0" smtClean="0"/>
              <a:t>Pas de pilotage par la certification</a:t>
            </a:r>
            <a:endParaRPr lang="fr-FR" sz="2000" b="1" dirty="0"/>
          </a:p>
        </p:txBody>
      </p:sp>
      <p:sp>
        <p:nvSpPr>
          <p:cNvPr id="13" name="ZoneTexte 12"/>
          <p:cNvSpPr txBox="1"/>
          <p:nvPr/>
        </p:nvSpPr>
        <p:spPr>
          <a:xfrm>
            <a:off x="467544" y="1700808"/>
            <a:ext cx="3600400"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2000" b="1" dirty="0" smtClean="0"/>
              <a:t>Marge</a:t>
            </a:r>
            <a:r>
              <a:rPr lang="fr-FR" sz="2000" dirty="0" smtClean="0"/>
              <a:t> de manœuvre laissée aux équipes sur le plan local pour élaborer </a:t>
            </a:r>
            <a:r>
              <a:rPr lang="fr-FR" sz="2000" b="1" dirty="0" smtClean="0"/>
              <a:t>le parcours et l’offre de formation</a:t>
            </a:r>
            <a:endParaRPr lang="fr-FR" sz="2000" b="1" dirty="0"/>
          </a:p>
        </p:txBody>
      </p:sp>
      <p:sp>
        <p:nvSpPr>
          <p:cNvPr id="14" name="ZoneTexte 13"/>
          <p:cNvSpPr txBox="1"/>
          <p:nvPr/>
        </p:nvSpPr>
        <p:spPr>
          <a:xfrm>
            <a:off x="5292080" y="4797152"/>
            <a:ext cx="3600400" cy="132343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fr-FR" sz="2000" dirty="0" smtClean="0"/>
              <a:t>Des </a:t>
            </a:r>
            <a:r>
              <a:rPr lang="fr-FR" sz="2000" b="1" dirty="0" smtClean="0"/>
              <a:t>attendus de fin de cycle </a:t>
            </a:r>
            <a:r>
              <a:rPr lang="fr-FR" sz="2000" dirty="0" smtClean="0"/>
              <a:t>par </a:t>
            </a:r>
            <a:r>
              <a:rPr lang="fr-FR" sz="2000" b="1" dirty="0" smtClean="0"/>
              <a:t>champ d’apprentissage </a:t>
            </a:r>
          </a:p>
          <a:p>
            <a:pPr algn="ctr"/>
            <a:r>
              <a:rPr lang="fr-FR" sz="2000" dirty="0" smtClean="0"/>
              <a:t>et </a:t>
            </a:r>
          </a:p>
          <a:p>
            <a:pPr algn="ctr"/>
            <a:r>
              <a:rPr lang="fr-FR" sz="2000" dirty="0" smtClean="0"/>
              <a:t>des </a:t>
            </a:r>
            <a:r>
              <a:rPr lang="fr-FR" sz="2000" b="1" dirty="0" smtClean="0"/>
              <a:t>attendus de fin de collège</a:t>
            </a:r>
            <a:endParaRPr lang="fr-FR" sz="2000" b="1"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ox(i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36912"/>
            <a:ext cx="8229600" cy="1728192"/>
          </a:xfrm>
        </p:spPr>
        <p:txBody>
          <a:bodyPr>
            <a:normAutofit fontScale="90000"/>
          </a:bodyPr>
          <a:lstStyle/>
          <a:p>
            <a:r>
              <a:rPr lang="fr-FR" b="1" dirty="0" smtClean="0">
                <a:solidFill>
                  <a:srgbClr val="FF0000"/>
                </a:solidFill>
              </a:rPr>
              <a:t>Démarche académique</a:t>
            </a:r>
            <a:r>
              <a:rPr lang="fr-FR" dirty="0" smtClean="0"/>
              <a:t> de construction du projet pédagogique EPS de votre établissement</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pic>
        <p:nvPicPr>
          <p:cNvPr id="5" name="Image 4"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62064"/>
            <a:ext cx="8229600" cy="1143000"/>
          </a:xfrm>
        </p:spPr>
        <p:txBody>
          <a:bodyPr>
            <a:normAutofit fontScale="90000"/>
          </a:bodyPr>
          <a:lstStyle/>
          <a:p>
            <a:r>
              <a:rPr lang="fr-FR" dirty="0" smtClean="0"/>
              <a:t>Quelques éléments de contextes… </a:t>
            </a:r>
            <a:br>
              <a:rPr lang="fr-FR" dirty="0" smtClean="0"/>
            </a:br>
            <a:r>
              <a:rPr lang="fr-FR" dirty="0" smtClean="0"/>
              <a:t>sur l’EPS</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pic>
        <p:nvPicPr>
          <p:cNvPr id="4" name="Image 3"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grpSp>
        <p:nvGrpSpPr>
          <p:cNvPr id="12" name="Groupe 11"/>
          <p:cNvGrpSpPr/>
          <p:nvPr/>
        </p:nvGrpSpPr>
        <p:grpSpPr>
          <a:xfrm>
            <a:off x="683568" y="4005064"/>
            <a:ext cx="7970068" cy="2464296"/>
            <a:chOff x="827584" y="4005064"/>
            <a:chExt cx="7970068" cy="2464296"/>
          </a:xfrm>
        </p:grpSpPr>
        <p:pic>
          <p:nvPicPr>
            <p:cNvPr id="7" name="Image 6" descr="index.jpg"/>
            <p:cNvPicPr>
              <a:picLocks noChangeAspect="1"/>
            </p:cNvPicPr>
            <p:nvPr/>
          </p:nvPicPr>
          <p:blipFill>
            <a:blip r:embed="rId3" cstate="print"/>
            <a:stretch>
              <a:fillRect/>
            </a:stretch>
          </p:blipFill>
          <p:spPr>
            <a:xfrm>
              <a:off x="827584" y="4005064"/>
              <a:ext cx="2857500" cy="1600200"/>
            </a:xfrm>
            <a:prstGeom prst="rect">
              <a:avLst/>
            </a:prstGeom>
          </p:spPr>
        </p:pic>
        <p:pic>
          <p:nvPicPr>
            <p:cNvPr id="6" name="Image 5" descr="EPS Tablettes.jpg"/>
            <p:cNvPicPr>
              <a:picLocks noChangeAspect="1"/>
            </p:cNvPicPr>
            <p:nvPr/>
          </p:nvPicPr>
          <p:blipFill>
            <a:blip r:embed="rId4" cstate="print"/>
            <a:stretch>
              <a:fillRect/>
            </a:stretch>
          </p:blipFill>
          <p:spPr>
            <a:xfrm>
              <a:off x="3419872" y="4869160"/>
              <a:ext cx="2857500" cy="1600200"/>
            </a:xfrm>
            <a:prstGeom prst="rect">
              <a:avLst/>
            </a:prstGeom>
          </p:spPr>
        </p:pic>
        <p:pic>
          <p:nvPicPr>
            <p:cNvPr id="8" name="Image 7" descr="Lutte.jpg"/>
            <p:cNvPicPr>
              <a:picLocks noChangeAspect="1"/>
            </p:cNvPicPr>
            <p:nvPr/>
          </p:nvPicPr>
          <p:blipFill>
            <a:blip r:embed="rId5" cstate="print"/>
            <a:stretch>
              <a:fillRect/>
            </a:stretch>
          </p:blipFill>
          <p:spPr>
            <a:xfrm>
              <a:off x="5940152" y="4005064"/>
              <a:ext cx="2857500" cy="1600200"/>
            </a:xfrm>
            <a:prstGeom prst="rect">
              <a:avLst/>
            </a:prstGeom>
          </p:spPr>
        </p:pic>
      </p:grpSp>
      <p:grpSp>
        <p:nvGrpSpPr>
          <p:cNvPr id="11" name="Groupe 10"/>
          <p:cNvGrpSpPr/>
          <p:nvPr/>
        </p:nvGrpSpPr>
        <p:grpSpPr>
          <a:xfrm>
            <a:off x="683568" y="404664"/>
            <a:ext cx="8244408" cy="2204863"/>
            <a:chOff x="683568" y="404664"/>
            <a:chExt cx="8244408" cy="2204863"/>
          </a:xfrm>
        </p:grpSpPr>
        <p:pic>
          <p:nvPicPr>
            <p:cNvPr id="5" name="Image 4" descr="TRACTIONS EQUERRES POUTRE.jpg"/>
            <p:cNvPicPr>
              <a:picLocks noChangeAspect="1"/>
            </p:cNvPicPr>
            <p:nvPr/>
          </p:nvPicPr>
          <p:blipFill>
            <a:blip r:embed="rId6" cstate="print"/>
            <a:stretch>
              <a:fillRect/>
            </a:stretch>
          </p:blipFill>
          <p:spPr>
            <a:xfrm>
              <a:off x="683568" y="404664"/>
              <a:ext cx="2947488" cy="2204863"/>
            </a:xfrm>
            <a:prstGeom prst="rect">
              <a:avLst/>
            </a:prstGeom>
          </p:spPr>
        </p:pic>
        <p:pic>
          <p:nvPicPr>
            <p:cNvPr id="10" name="Image 9" descr="cours_de_gymnastique_EPS_années_1930.png"/>
            <p:cNvPicPr>
              <a:picLocks noChangeAspect="1"/>
            </p:cNvPicPr>
            <p:nvPr/>
          </p:nvPicPr>
          <p:blipFill>
            <a:blip r:embed="rId7" cstate="print"/>
            <a:stretch>
              <a:fillRect/>
            </a:stretch>
          </p:blipFill>
          <p:spPr>
            <a:xfrm>
              <a:off x="3923928" y="410987"/>
              <a:ext cx="5004048" cy="2153917"/>
            </a:xfrm>
            <a:prstGeom prst="rect">
              <a:avLst/>
            </a:prstGeom>
          </p:spPr>
        </p:pic>
      </p:grpSp>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Projet pédagogique EPS</a:t>
            </a:r>
            <a:br>
              <a:rPr lang="fr-FR" dirty="0" smtClean="0"/>
            </a:br>
            <a:r>
              <a:rPr lang="fr-FR" dirty="0" smtClean="0"/>
              <a:t>défini dans le préambule</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sp>
        <p:nvSpPr>
          <p:cNvPr id="5" name="ZoneTexte 4"/>
          <p:cNvSpPr txBox="1"/>
          <p:nvPr/>
        </p:nvSpPr>
        <p:spPr>
          <a:xfrm>
            <a:off x="251520" y="2348880"/>
            <a:ext cx="8640960"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2800" dirty="0" smtClean="0">
                <a:latin typeface="Calibri" pitchFamily="34" charset="0"/>
              </a:rPr>
              <a:t>A l’école et au collège, un projet pédagogique définit</a:t>
            </a:r>
          </a:p>
          <a:p>
            <a:pPr>
              <a:buFontTx/>
              <a:buChar char="-"/>
            </a:pPr>
            <a:r>
              <a:rPr lang="fr-FR" sz="2800" dirty="0" smtClean="0">
                <a:latin typeface="Calibri" pitchFamily="34" charset="0"/>
              </a:rPr>
              <a:t> un parcours de formation équilibré et progressif,</a:t>
            </a:r>
          </a:p>
          <a:p>
            <a:pPr>
              <a:buFontTx/>
              <a:buChar char="-"/>
            </a:pPr>
            <a:r>
              <a:rPr lang="fr-FR" sz="2800" dirty="0" smtClean="0">
                <a:latin typeface="Calibri" pitchFamily="34" charset="0"/>
              </a:rPr>
              <a:t> adapté aux caractéristiques des élèves,</a:t>
            </a:r>
          </a:p>
          <a:p>
            <a:pPr>
              <a:buFontTx/>
              <a:buChar char="-"/>
            </a:pPr>
            <a:r>
              <a:rPr lang="fr-FR" sz="2800" dirty="0" smtClean="0">
                <a:latin typeface="Calibri" pitchFamily="34" charset="0"/>
              </a:rPr>
              <a:t> aux capacités  des matériels et équipements disponibles,</a:t>
            </a:r>
          </a:p>
          <a:p>
            <a:pPr>
              <a:buFontTx/>
              <a:buChar char="-"/>
            </a:pPr>
            <a:r>
              <a:rPr lang="fr-FR" sz="2800" dirty="0" smtClean="0">
                <a:latin typeface="Calibri" pitchFamily="34" charset="0"/>
              </a:rPr>
              <a:t> aux ressources humaines mobilisables.</a:t>
            </a:r>
            <a:endParaRPr lang="fr-FR" sz="2800" dirty="0"/>
          </a:p>
        </p:txBody>
      </p:sp>
      <p:pic>
        <p:nvPicPr>
          <p:cNvPr id="6" name="Image 5"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ZoneTexte 21"/>
          <p:cNvSpPr txBox="1"/>
          <p:nvPr/>
        </p:nvSpPr>
        <p:spPr>
          <a:xfrm>
            <a:off x="467544" y="1988840"/>
            <a:ext cx="8280920" cy="233910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2000" dirty="0" smtClean="0"/>
              <a:t>LE SOCLE COMMUN DE CONNAISSANCES, DE COMPETENCES ET DE CULTURE</a:t>
            </a:r>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smtClean="0"/>
          </a:p>
          <a:p>
            <a:pPr algn="ctr"/>
            <a:endParaRPr lang="fr-FR" dirty="0"/>
          </a:p>
        </p:txBody>
      </p:sp>
      <p:sp>
        <p:nvSpPr>
          <p:cNvPr id="2" name="Titre 1"/>
          <p:cNvSpPr>
            <a:spLocks noGrp="1"/>
          </p:cNvSpPr>
          <p:nvPr>
            <p:ph type="title"/>
          </p:nvPr>
        </p:nvSpPr>
        <p:spPr>
          <a:xfrm>
            <a:off x="467544" y="1124744"/>
            <a:ext cx="8229600" cy="576064"/>
          </a:xfrm>
        </p:spPr>
        <p:txBody>
          <a:bodyPr>
            <a:normAutofit fontScale="90000"/>
          </a:bodyPr>
          <a:lstStyle/>
          <a:p>
            <a:r>
              <a:rPr lang="fr-FR" sz="3600" u="sng" dirty="0" smtClean="0"/>
              <a:t>La démarche de construction</a:t>
            </a:r>
            <a:endParaRPr lang="fr-FR" sz="3600" u="sng" dirty="0"/>
          </a:p>
        </p:txBody>
      </p:sp>
      <p:sp>
        <p:nvSpPr>
          <p:cNvPr id="3" name="Espace réservé du pied de page 2"/>
          <p:cNvSpPr>
            <a:spLocks noGrp="1"/>
          </p:cNvSpPr>
          <p:nvPr>
            <p:ph type="ftr" sz="quarter" idx="11"/>
          </p:nvPr>
        </p:nvSpPr>
        <p:spPr/>
        <p:txBody>
          <a:bodyPr/>
          <a:lstStyle/>
          <a:p>
            <a:r>
              <a:rPr lang="fr-FR" smtClean="0"/>
              <a:t>Programmes EPS 2015</a:t>
            </a:r>
            <a:endParaRPr lang="fr-FR" dirty="0"/>
          </a:p>
        </p:txBody>
      </p:sp>
      <p:sp>
        <p:nvSpPr>
          <p:cNvPr id="5" name="Titr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Projet pédagogique EPS</a:t>
            </a:r>
            <a:endParaRPr kumimoji="0" lang="fr-FR"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6012160" y="2998693"/>
            <a:ext cx="259228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dirty="0" smtClean="0">
                <a:latin typeface="Calibri" pitchFamily="34" charset="0"/>
              </a:rPr>
              <a:t>Un parcours de formation équilibré et progressif</a:t>
            </a:r>
            <a:endParaRPr lang="fr-FR" dirty="0"/>
          </a:p>
        </p:txBody>
      </p:sp>
      <p:sp>
        <p:nvSpPr>
          <p:cNvPr id="7" name="Rectangle 6"/>
          <p:cNvSpPr/>
          <p:nvPr/>
        </p:nvSpPr>
        <p:spPr>
          <a:xfrm>
            <a:off x="1043608" y="2998693"/>
            <a:ext cx="2322035"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fr-FR" dirty="0" smtClean="0">
                <a:latin typeface="Calibri" pitchFamily="34" charset="0"/>
              </a:rPr>
              <a:t>Les caractéristiques des élèves</a:t>
            </a:r>
            <a:endParaRPr lang="fr-FR" dirty="0"/>
          </a:p>
        </p:txBody>
      </p:sp>
      <p:sp>
        <p:nvSpPr>
          <p:cNvPr id="8" name="Double flèche horizontale 7"/>
          <p:cNvSpPr/>
          <p:nvPr/>
        </p:nvSpPr>
        <p:spPr>
          <a:xfrm>
            <a:off x="3635896" y="2924944"/>
            <a:ext cx="2304256" cy="720080"/>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FF0000"/>
                </a:solidFill>
              </a:rPr>
              <a:t>adaptation</a:t>
            </a:r>
            <a:endParaRPr lang="fr-FR" b="1" dirty="0">
              <a:solidFill>
                <a:srgbClr val="FF0000"/>
              </a:solidFill>
            </a:endParaRPr>
          </a:p>
        </p:txBody>
      </p:sp>
      <p:sp>
        <p:nvSpPr>
          <p:cNvPr id="9" name="Flèche vers le bas 8"/>
          <p:cNvSpPr/>
          <p:nvPr/>
        </p:nvSpPr>
        <p:spPr>
          <a:xfrm>
            <a:off x="1763688" y="3789040"/>
            <a:ext cx="792088"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755576" y="4797152"/>
            <a:ext cx="2322035"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fr-FR" dirty="0" smtClean="0">
                <a:latin typeface="Calibri" pitchFamily="34" charset="0"/>
              </a:rPr>
              <a:t>Diagnostic / S4C</a:t>
            </a:r>
          </a:p>
        </p:txBody>
      </p:sp>
      <p:sp>
        <p:nvSpPr>
          <p:cNvPr id="11" name="Rectangle 10"/>
          <p:cNvSpPr/>
          <p:nvPr/>
        </p:nvSpPr>
        <p:spPr>
          <a:xfrm>
            <a:off x="755576" y="5517232"/>
            <a:ext cx="2322035" cy="646331"/>
          </a:xfrm>
          <a:prstGeom prst="rect">
            <a:avLst/>
          </a:prstGeom>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fr-FR" b="1" dirty="0" smtClean="0">
                <a:solidFill>
                  <a:srgbClr val="FF0000"/>
                </a:solidFill>
                <a:latin typeface="Calibri" pitchFamily="34" charset="0"/>
              </a:rPr>
              <a:t>Outil d’aide au diagnostic</a:t>
            </a:r>
          </a:p>
        </p:txBody>
      </p:sp>
      <p:cxnSp>
        <p:nvCxnSpPr>
          <p:cNvPr id="13" name="Connecteur droit avec flèche 12"/>
          <p:cNvCxnSpPr/>
          <p:nvPr/>
        </p:nvCxnSpPr>
        <p:spPr>
          <a:xfrm flipV="1">
            <a:off x="2915816" y="5157192"/>
            <a:ext cx="122413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915816" y="5877272"/>
            <a:ext cx="115212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355976" y="4941168"/>
            <a:ext cx="2322035" cy="36933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b="1" dirty="0" smtClean="0">
                <a:solidFill>
                  <a:srgbClr val="FF0000"/>
                </a:solidFill>
                <a:latin typeface="Calibri" pitchFamily="34" charset="0"/>
              </a:rPr>
              <a:t>CYCLE 3</a:t>
            </a:r>
          </a:p>
        </p:txBody>
      </p:sp>
      <p:sp>
        <p:nvSpPr>
          <p:cNvPr id="18" name="Rectangle 17"/>
          <p:cNvSpPr/>
          <p:nvPr/>
        </p:nvSpPr>
        <p:spPr>
          <a:xfrm>
            <a:off x="4355976" y="5775647"/>
            <a:ext cx="2322035"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fr-FR" sz="2400" b="1" u="sng" dirty="0" smtClean="0">
                <a:solidFill>
                  <a:srgbClr val="FF0000"/>
                </a:solidFill>
                <a:latin typeface="Calibri" pitchFamily="34" charset="0"/>
              </a:rPr>
              <a:t>CYCLE 4</a:t>
            </a:r>
          </a:p>
        </p:txBody>
      </p:sp>
      <p:sp>
        <p:nvSpPr>
          <p:cNvPr id="20" name="Accolade ouvrante 19"/>
          <p:cNvSpPr/>
          <p:nvPr/>
        </p:nvSpPr>
        <p:spPr>
          <a:xfrm flipH="1">
            <a:off x="6732239" y="4797152"/>
            <a:ext cx="288033" cy="1512168"/>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Rectangle 20"/>
          <p:cNvSpPr/>
          <p:nvPr/>
        </p:nvSpPr>
        <p:spPr>
          <a:xfrm>
            <a:off x="7164288" y="4941168"/>
            <a:ext cx="1584176" cy="40011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2000" b="1" dirty="0" smtClean="0">
                <a:latin typeface="Calibri" pitchFamily="34" charset="0"/>
              </a:rPr>
              <a:t>2 ATELIERS</a:t>
            </a:r>
          </a:p>
        </p:txBody>
      </p:sp>
      <p:sp>
        <p:nvSpPr>
          <p:cNvPr id="23" name="Flèche vers le bas 22"/>
          <p:cNvSpPr/>
          <p:nvPr/>
        </p:nvSpPr>
        <p:spPr>
          <a:xfrm>
            <a:off x="2339752" y="2348880"/>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vers le bas 23"/>
          <p:cNvSpPr/>
          <p:nvPr/>
        </p:nvSpPr>
        <p:spPr>
          <a:xfrm>
            <a:off x="7111704" y="2348880"/>
            <a:ext cx="484632"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p:cNvSpPr/>
          <p:nvPr/>
        </p:nvSpPr>
        <p:spPr>
          <a:xfrm>
            <a:off x="7164288" y="5661248"/>
            <a:ext cx="1584176"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fr-FR" sz="2000" b="1" dirty="0" smtClean="0">
                <a:latin typeface="Calibri" pitchFamily="34" charset="0"/>
              </a:rPr>
              <a:t>4 ETAPES</a:t>
            </a:r>
          </a:p>
        </p:txBody>
      </p:sp>
      <p:pic>
        <p:nvPicPr>
          <p:cNvPr id="26" name="Image 25"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down)">
                                      <p:cBhvr>
                                        <p:cTn id="7" dur="1000"/>
                                        <p:tgtEl>
                                          <p:spTgt spid="22"/>
                                        </p:tgtEl>
                                      </p:cBhvr>
                                    </p:animEffect>
                                  </p:childTnLst>
                                </p:cTn>
                              </p:par>
                              <p:par>
                                <p:cTn id="8" presetID="5" presetClass="entr" presetSubtype="5"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down)">
                                      <p:cBhvr>
                                        <p:cTn id="10" dur="1000"/>
                                        <p:tgtEl>
                                          <p:spTgt spid="23"/>
                                        </p:tgtEl>
                                      </p:cBhvr>
                                    </p:animEffect>
                                  </p:childTnLst>
                                </p:cTn>
                              </p:par>
                              <p:par>
                                <p:cTn id="11" presetID="5" presetClass="entr" presetSubtype="5"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heckerboard(down)">
                                      <p:cBhvr>
                                        <p:cTn id="13" dur="10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5"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heckerboard(down)">
                                      <p:cBhvr>
                                        <p:cTn id="18" dur="1000"/>
                                        <p:tgtEl>
                                          <p:spTgt spid="6"/>
                                        </p:tgtEl>
                                      </p:cBhvr>
                                    </p:animEffect>
                                  </p:childTnLst>
                                </p:cTn>
                              </p:par>
                              <p:par>
                                <p:cTn id="19" presetID="5" presetClass="entr" presetSubtype="5"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down)">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grpId="1"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Effect transition="in" filter="fade">
                                      <p:cBhvr>
                                        <p:cTn id="33" dur="1000"/>
                                        <p:tgtEl>
                                          <p:spTgt spid="9"/>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1000"/>
                                        <p:tgtEl>
                                          <p:spTgt spid="11"/>
                                        </p:tgtEl>
                                      </p:cBhvr>
                                    </p:animEffect>
                                  </p:childTnLst>
                                </p:cTn>
                              </p:par>
                              <p:par>
                                <p:cTn id="44" presetID="3"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1000"/>
                                        <p:tgtEl>
                                          <p:spTgt spid="15"/>
                                        </p:tgtEl>
                                      </p:cBhvr>
                                    </p:animEffect>
                                  </p:childTnLst>
                                </p:cTn>
                              </p:par>
                              <p:par>
                                <p:cTn id="47" presetID="3" presetClass="entr" presetSubtype="1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1000"/>
                                        <p:tgtEl>
                                          <p:spTgt spid="1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1000"/>
                                        <p:tgtEl>
                                          <p:spTgt spid="1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blinds(horizontal)">
                                      <p:cBhvr>
                                        <p:cTn id="55" dur="1000"/>
                                        <p:tgtEl>
                                          <p:spTgt spid="1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blinds(horizontal)">
                                      <p:cBhvr>
                                        <p:cTn id="58" dur="1000"/>
                                        <p:tgtEl>
                                          <p:spTgt spid="2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blinds(horizontal)">
                                      <p:cBhvr>
                                        <p:cTn id="61" dur="1000"/>
                                        <p:tgtEl>
                                          <p:spTgt spid="2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blinds(horizontal)">
                                      <p:cBhvr>
                                        <p:cTn id="64"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animBg="1"/>
      <p:bldP spid="7" grpId="0" animBg="1"/>
      <p:bldP spid="8" grpId="1" animBg="1"/>
      <p:bldP spid="9" grpId="0" animBg="1"/>
      <p:bldP spid="10" grpId="0" animBg="1"/>
      <p:bldP spid="11" grpId="0" animBg="1"/>
      <p:bldP spid="17" grpId="0" animBg="1"/>
      <p:bldP spid="18" grpId="0" animBg="1"/>
      <p:bldP spid="20" grpId="0" animBg="1"/>
      <p:bldP spid="21" grpId="0" animBg="1"/>
      <p:bldP spid="23" grpId="0" animBg="1"/>
      <p:bldP spid="24" grpId="0" animBg="1"/>
      <p:bldP spid="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dirty="0" smtClean="0"/>
              <a:t>Projet pédagogique EPS</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sp>
        <p:nvSpPr>
          <p:cNvPr id="6" name="Titre 1"/>
          <p:cNvSpPr txBox="1">
            <a:spLocks/>
          </p:cNvSpPr>
          <p:nvPr/>
        </p:nvSpPr>
        <p:spPr>
          <a:xfrm>
            <a:off x="467544" y="1124744"/>
            <a:ext cx="8229600" cy="576064"/>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sng" strike="noStrike" kern="1200" cap="none" spc="0" normalizeH="0" baseline="0" noProof="0" smtClean="0">
                <a:ln>
                  <a:noFill/>
                </a:ln>
                <a:solidFill>
                  <a:schemeClr val="tx1"/>
                </a:solidFill>
                <a:effectLst/>
                <a:uLnTx/>
                <a:uFillTx/>
                <a:latin typeface="+mj-lt"/>
                <a:ea typeface="+mj-ea"/>
                <a:cs typeface="+mj-cs"/>
              </a:rPr>
              <a:t>La démarche de construction</a:t>
            </a:r>
            <a:endParaRPr kumimoji="0" lang="fr-FR" sz="3600" b="0" i="0" u="sng" strike="noStrike" kern="1200" cap="none" spc="0" normalizeH="0" baseline="0" noProof="0" dirty="0">
              <a:ln>
                <a:noFill/>
              </a:ln>
              <a:solidFill>
                <a:schemeClr val="tx1"/>
              </a:solidFill>
              <a:effectLst/>
              <a:uLnTx/>
              <a:uFillTx/>
              <a:latin typeface="+mj-lt"/>
              <a:ea typeface="+mj-ea"/>
              <a:cs typeface="+mj-cs"/>
            </a:endParaRPr>
          </a:p>
        </p:txBody>
      </p:sp>
      <p:sp>
        <p:nvSpPr>
          <p:cNvPr id="7" name="Titre 1"/>
          <p:cNvSpPr txBox="1">
            <a:spLocks/>
          </p:cNvSpPr>
          <p:nvPr/>
        </p:nvSpPr>
        <p:spPr>
          <a:xfrm>
            <a:off x="251520" y="1844824"/>
            <a:ext cx="1440160" cy="57606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2400" b="1" dirty="0" smtClean="0">
                <a:latin typeface="+mj-lt"/>
                <a:ea typeface="+mj-ea"/>
                <a:cs typeface="+mj-cs"/>
              </a:rPr>
              <a:t>ATELIER 1</a:t>
            </a:r>
            <a:endParaRPr kumimoji="0" lang="fr-FR" sz="2400" b="1" i="0" strike="noStrike" kern="1200" cap="none" spc="0" normalizeH="0" baseline="0" noProof="0" dirty="0">
              <a:ln>
                <a:noFill/>
              </a:ln>
              <a:solidFill>
                <a:schemeClr val="tx1"/>
              </a:solidFill>
              <a:effectLst/>
              <a:uLnTx/>
              <a:uFillTx/>
              <a:latin typeface="+mj-lt"/>
              <a:ea typeface="+mj-ea"/>
              <a:cs typeface="+mj-cs"/>
            </a:endParaRPr>
          </a:p>
        </p:txBody>
      </p:sp>
      <p:sp>
        <p:nvSpPr>
          <p:cNvPr id="8" name="Titre 1"/>
          <p:cNvSpPr txBox="1">
            <a:spLocks/>
          </p:cNvSpPr>
          <p:nvPr/>
        </p:nvSpPr>
        <p:spPr>
          <a:xfrm>
            <a:off x="251520" y="2708920"/>
            <a:ext cx="1440160" cy="57606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2400" b="1" dirty="0" smtClean="0">
                <a:latin typeface="+mj-lt"/>
                <a:ea typeface="+mj-ea"/>
                <a:cs typeface="+mj-cs"/>
              </a:rPr>
              <a:t>ETAPE 1</a:t>
            </a:r>
            <a:endParaRPr kumimoji="0" lang="fr-FR" sz="2400" b="1" i="0" strike="noStrike" kern="1200" cap="none" spc="0" normalizeH="0" baseline="0" noProof="0" dirty="0">
              <a:ln>
                <a:noFill/>
              </a:ln>
              <a:solidFill>
                <a:schemeClr val="tx1"/>
              </a:solidFill>
              <a:effectLst/>
              <a:uLnTx/>
              <a:uFillTx/>
              <a:latin typeface="+mj-lt"/>
              <a:ea typeface="+mj-ea"/>
              <a:cs typeface="+mj-cs"/>
            </a:endParaRPr>
          </a:p>
        </p:txBody>
      </p:sp>
      <p:sp>
        <p:nvSpPr>
          <p:cNvPr id="9" name="Titre 1"/>
          <p:cNvSpPr txBox="1">
            <a:spLocks/>
          </p:cNvSpPr>
          <p:nvPr/>
        </p:nvSpPr>
        <p:spPr>
          <a:xfrm>
            <a:off x="251520" y="4221088"/>
            <a:ext cx="1440160" cy="57606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2400" b="1" dirty="0" smtClean="0">
                <a:latin typeface="+mj-lt"/>
                <a:ea typeface="+mj-ea"/>
                <a:cs typeface="+mj-cs"/>
              </a:rPr>
              <a:t>ETAPE 2</a:t>
            </a:r>
            <a:endParaRPr kumimoji="0" lang="fr-FR" sz="2400" b="1" i="0" strike="noStrike" kern="1200" cap="none" spc="0" normalizeH="0" baseline="0" noProof="0" dirty="0">
              <a:ln>
                <a:noFill/>
              </a:ln>
              <a:solidFill>
                <a:schemeClr val="tx1"/>
              </a:solidFill>
              <a:effectLst/>
              <a:uLnTx/>
              <a:uFillTx/>
              <a:latin typeface="+mj-lt"/>
              <a:ea typeface="+mj-ea"/>
              <a:cs typeface="+mj-cs"/>
            </a:endParaRPr>
          </a:p>
        </p:txBody>
      </p:sp>
      <p:sp>
        <p:nvSpPr>
          <p:cNvPr id="10" name="Titre 1"/>
          <p:cNvSpPr txBox="1">
            <a:spLocks/>
          </p:cNvSpPr>
          <p:nvPr/>
        </p:nvSpPr>
        <p:spPr>
          <a:xfrm>
            <a:off x="1763688" y="2708920"/>
            <a:ext cx="7236296" cy="108012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8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400" b="0" i="0" strike="noStrike" kern="1200" cap="none" spc="0" normalizeH="0" baseline="0" noProof="0" dirty="0" smtClean="0">
                <a:ln>
                  <a:noFill/>
                </a:ln>
                <a:solidFill>
                  <a:schemeClr val="tx1"/>
                </a:solidFill>
                <a:effectLst/>
                <a:uLnTx/>
                <a:uFillTx/>
                <a:latin typeface="+mj-lt"/>
                <a:ea typeface="+mj-ea"/>
                <a:cs typeface="+mj-cs"/>
                <a:hlinkClick r:id="rId2" action="ppaction://hlinkfile"/>
              </a:rPr>
              <a:t>OUTIL </a:t>
            </a:r>
            <a:r>
              <a:rPr kumimoji="0" lang="fr-FR" sz="2400" b="0" i="0" strike="noStrike" kern="1200" cap="none" spc="0" normalizeH="0" baseline="0" noProof="0" dirty="0" smtClean="0">
                <a:ln>
                  <a:noFill/>
                </a:ln>
                <a:solidFill>
                  <a:schemeClr val="tx1"/>
                </a:solidFill>
                <a:effectLst/>
                <a:uLnTx/>
                <a:uFillTx/>
                <a:latin typeface="+mj-lt"/>
                <a:ea typeface="+mj-ea"/>
                <a:cs typeface="+mj-cs"/>
              </a:rPr>
              <a:t>« </a:t>
            </a:r>
            <a:r>
              <a:rPr kumimoji="0" lang="fr-FR" sz="2400" b="1" i="0" strike="noStrike" kern="1200" cap="none" spc="0" normalizeH="0" baseline="0" noProof="0" dirty="0" smtClean="0">
                <a:ln>
                  <a:noFill/>
                </a:ln>
                <a:solidFill>
                  <a:schemeClr val="tx1"/>
                </a:solidFill>
                <a:effectLst/>
                <a:uLnTx/>
                <a:uFillTx/>
                <a:latin typeface="+mj-lt"/>
                <a:ea typeface="+mj-ea"/>
                <a:cs typeface="+mj-cs"/>
              </a:rPr>
              <a:t>Diagnostic besoins</a:t>
            </a:r>
            <a:r>
              <a:rPr kumimoji="0" lang="fr-FR" sz="2400" b="1" i="0" strike="noStrike" kern="1200" cap="none" spc="0" normalizeH="0" noProof="0" dirty="0" smtClean="0">
                <a:ln>
                  <a:noFill/>
                </a:ln>
                <a:solidFill>
                  <a:schemeClr val="tx1"/>
                </a:solidFill>
                <a:effectLst/>
                <a:uLnTx/>
                <a:uFillTx/>
                <a:latin typeface="+mj-lt"/>
                <a:ea typeface="+mj-ea"/>
                <a:cs typeface="+mj-cs"/>
              </a:rPr>
              <a:t> et ressources</a:t>
            </a:r>
            <a:r>
              <a:rPr kumimoji="0" lang="fr-FR" sz="2400" b="0" i="0" strike="noStrike" kern="1200" cap="none" spc="0" normalizeH="0" noProof="0" dirty="0" smtClean="0">
                <a:ln>
                  <a:noFill/>
                </a:ln>
                <a:solidFill>
                  <a:schemeClr val="tx1"/>
                </a:solidFill>
                <a:effectLst/>
                <a:uLnTx/>
                <a:uFillTx/>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lang="fr-FR" sz="2400" dirty="0" smtClean="0">
                <a:latin typeface="+mj-lt"/>
                <a:ea typeface="+mj-ea"/>
                <a:cs typeface="+mj-cs"/>
              </a:rPr>
              <a:t>Identifier par DOMAINE et par COMPETENCE TRAVAILLEES en EPS, les besoins et les ressources des élèves de 6°…pour accéder au Cycle 4</a:t>
            </a:r>
            <a:endParaRPr kumimoji="0" lang="fr-FR" sz="2400" b="0" i="0" strike="noStrike" kern="1200" cap="none" spc="0" normalizeH="0" baseline="0" noProof="0" dirty="0">
              <a:ln>
                <a:noFill/>
              </a:ln>
              <a:solidFill>
                <a:schemeClr val="tx1"/>
              </a:solidFill>
              <a:effectLst/>
              <a:uLnTx/>
              <a:uFillTx/>
              <a:latin typeface="+mj-lt"/>
              <a:ea typeface="+mj-ea"/>
              <a:cs typeface="+mj-cs"/>
            </a:endParaRPr>
          </a:p>
        </p:txBody>
      </p:sp>
      <p:sp>
        <p:nvSpPr>
          <p:cNvPr id="11" name="Titre 1"/>
          <p:cNvSpPr txBox="1">
            <a:spLocks/>
          </p:cNvSpPr>
          <p:nvPr/>
        </p:nvSpPr>
        <p:spPr>
          <a:xfrm>
            <a:off x="1763688" y="1844824"/>
            <a:ext cx="7056784" cy="57606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500" b="0" i="0" strike="noStrike" kern="1200" cap="none" spc="0" normalizeH="0" baseline="0" noProof="0" dirty="0" smtClean="0">
                <a:ln>
                  <a:noFill/>
                </a:ln>
                <a:solidFill>
                  <a:schemeClr val="tx1"/>
                </a:solidFill>
                <a:effectLst/>
                <a:uLnTx/>
                <a:uFillTx/>
                <a:latin typeface="+mj-lt"/>
                <a:ea typeface="+mj-ea"/>
                <a:cs typeface="+mj-cs"/>
              </a:rPr>
              <a:t>Du SOCLE aux</a:t>
            </a:r>
            <a:r>
              <a:rPr kumimoji="0" lang="fr-FR" sz="2500" b="0" i="0" strike="noStrike" kern="1200" cap="none" spc="0" normalizeH="0" noProof="0" dirty="0" smtClean="0">
                <a:ln>
                  <a:noFill/>
                </a:ln>
                <a:solidFill>
                  <a:schemeClr val="tx1"/>
                </a:solidFill>
                <a:effectLst/>
                <a:uLnTx/>
                <a:uFillTx/>
                <a:latin typeface="+mj-lt"/>
                <a:ea typeface="+mj-ea"/>
                <a:cs typeface="+mj-cs"/>
              </a:rPr>
              <a:t> OBJECTIFS PRIORITAIRES </a:t>
            </a:r>
            <a:r>
              <a:rPr kumimoji="0" lang="fr-FR" sz="2400" b="0" i="0" strike="noStrike" kern="1200" cap="none" spc="0" normalizeH="0" noProof="0" dirty="0" smtClean="0">
                <a:ln>
                  <a:noFill/>
                </a:ln>
                <a:solidFill>
                  <a:schemeClr val="tx1"/>
                </a:solidFill>
                <a:effectLst/>
                <a:uLnTx/>
                <a:uFillTx/>
                <a:latin typeface="+mj-lt"/>
                <a:ea typeface="+mj-ea"/>
                <a:cs typeface="+mj-cs"/>
              </a:rPr>
              <a:t>(</a:t>
            </a:r>
            <a:r>
              <a:rPr kumimoji="0" lang="fr-FR" b="0" i="1" strike="noStrike" kern="1200" cap="none" spc="0" normalizeH="0" noProof="0" dirty="0" smtClean="0">
                <a:ln>
                  <a:noFill/>
                </a:ln>
                <a:solidFill>
                  <a:schemeClr val="tx1"/>
                </a:solidFill>
                <a:effectLst/>
                <a:uLnTx/>
                <a:uFillTx/>
                <a:latin typeface="+mj-lt"/>
                <a:ea typeface="+mj-ea"/>
                <a:cs typeface="+mj-cs"/>
              </a:rPr>
              <a:t>pour le CYCLE 4</a:t>
            </a:r>
            <a:r>
              <a:rPr kumimoji="0" lang="fr-FR" sz="2400" b="0" i="0" strike="noStrike" kern="1200" cap="none" spc="0" normalizeH="0" noProof="0" dirty="0" smtClean="0">
                <a:ln>
                  <a:noFill/>
                </a:ln>
                <a:solidFill>
                  <a:schemeClr val="tx1"/>
                </a:solidFill>
                <a:effectLst/>
                <a:uLnTx/>
                <a:uFillTx/>
                <a:latin typeface="+mj-lt"/>
                <a:ea typeface="+mj-ea"/>
                <a:cs typeface="+mj-cs"/>
              </a:rPr>
              <a:t>) </a:t>
            </a:r>
            <a:endParaRPr kumimoji="0" lang="fr-FR" sz="2400" b="0" i="0" strike="noStrike" kern="1200" cap="none" spc="0" normalizeH="0" baseline="0" noProof="0" dirty="0">
              <a:ln>
                <a:noFill/>
              </a:ln>
              <a:solidFill>
                <a:schemeClr val="tx1"/>
              </a:solidFill>
              <a:effectLst/>
              <a:uLnTx/>
              <a:uFillTx/>
              <a:latin typeface="+mj-lt"/>
              <a:ea typeface="+mj-ea"/>
              <a:cs typeface="+mj-cs"/>
            </a:endParaRPr>
          </a:p>
        </p:txBody>
      </p:sp>
      <p:sp>
        <p:nvSpPr>
          <p:cNvPr id="12" name="Titre 1"/>
          <p:cNvSpPr txBox="1">
            <a:spLocks/>
          </p:cNvSpPr>
          <p:nvPr/>
        </p:nvSpPr>
        <p:spPr>
          <a:xfrm>
            <a:off x="1763688" y="4221088"/>
            <a:ext cx="7200800" cy="1080120"/>
          </a:xfrm>
          <a:prstGeom prst="rect">
            <a:avLst/>
          </a:prstGeom>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rmAutofit fontScale="8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400" b="0" i="0" strike="noStrike" kern="1200" cap="none" spc="0" normalizeH="0" baseline="0" noProof="0" dirty="0" smtClean="0">
                <a:ln>
                  <a:noFill/>
                </a:ln>
                <a:solidFill>
                  <a:schemeClr val="tx1"/>
                </a:solidFill>
                <a:effectLst/>
                <a:uLnTx/>
                <a:uFillTx/>
                <a:latin typeface="+mj-lt"/>
                <a:ea typeface="+mj-ea"/>
                <a:cs typeface="+mj-cs"/>
              </a:rPr>
              <a:t>OUTIL «</a:t>
            </a:r>
            <a:r>
              <a:rPr kumimoji="0" lang="fr-FR" sz="2400" b="1" i="0" strike="noStrike" kern="1200" cap="none" spc="0" normalizeH="0" baseline="0" noProof="0" dirty="0" smtClean="0">
                <a:ln>
                  <a:noFill/>
                </a:ln>
                <a:solidFill>
                  <a:schemeClr val="tx1"/>
                </a:solidFill>
                <a:effectLst/>
                <a:uLnTx/>
                <a:uFillTx/>
                <a:latin typeface="+mj-lt"/>
                <a:ea typeface="+mj-ea"/>
                <a:cs typeface="+mj-cs"/>
              </a:rPr>
              <a:t>Positionnement collectif et hiérarchisation des priorités</a:t>
            </a:r>
            <a:r>
              <a:rPr kumimoji="0" lang="fr-FR" sz="2400" b="0" i="0" strike="noStrike" kern="1200" cap="none" spc="0" normalizeH="0" noProof="0" dirty="0" smtClean="0">
                <a:ln>
                  <a:noFill/>
                </a:ln>
                <a:solidFill>
                  <a:schemeClr val="tx1"/>
                </a:solidFill>
                <a:effectLst/>
                <a:uLnTx/>
                <a:uFillTx/>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lang="fr-FR" sz="2400" dirty="0" smtClean="0">
                <a:latin typeface="+mj-lt"/>
                <a:ea typeface="+mj-ea"/>
                <a:cs typeface="+mj-cs"/>
              </a:rPr>
              <a:t>Repérer les niveaux de maîtrise (</a:t>
            </a:r>
            <a:r>
              <a:rPr lang="fr-FR" sz="2400" dirty="0" err="1" smtClean="0">
                <a:latin typeface="+mj-lt"/>
                <a:ea typeface="+mj-ea"/>
                <a:cs typeface="+mj-cs"/>
              </a:rPr>
              <a:t>Ins</a:t>
            </a:r>
            <a:r>
              <a:rPr lang="fr-FR" sz="2400" dirty="0" smtClean="0">
                <a:latin typeface="+mj-lt"/>
                <a:ea typeface="+mj-ea"/>
                <a:cs typeface="+mj-cs"/>
              </a:rPr>
              <a:t> – Fra – </a:t>
            </a:r>
            <a:r>
              <a:rPr lang="fr-FR" sz="2400" dirty="0" err="1" smtClean="0">
                <a:latin typeface="+mj-lt"/>
                <a:ea typeface="+mj-ea"/>
                <a:cs typeface="+mj-cs"/>
              </a:rPr>
              <a:t>Sat</a:t>
            </a:r>
            <a:r>
              <a:rPr lang="fr-FR" sz="2400" dirty="0" smtClean="0">
                <a:latin typeface="+mj-lt"/>
                <a:ea typeface="+mj-ea"/>
                <a:cs typeface="+mj-cs"/>
              </a:rPr>
              <a:t> – TB)  / Besoins et Ressources</a:t>
            </a:r>
          </a:p>
          <a:p>
            <a:pPr marL="0" marR="0" lvl="0" indent="0" defTabSz="914400" rtl="0" eaLnBrk="1" fontAlgn="auto" latinLnBrk="0" hangingPunct="1">
              <a:lnSpc>
                <a:spcPct val="100000"/>
              </a:lnSpc>
              <a:spcBef>
                <a:spcPct val="0"/>
              </a:spcBef>
              <a:spcAft>
                <a:spcPts val="0"/>
              </a:spcAft>
              <a:buClrTx/>
              <a:buSzTx/>
              <a:buFontTx/>
              <a:buNone/>
              <a:tabLst/>
              <a:defRPr/>
            </a:pPr>
            <a:r>
              <a:rPr kumimoji="0" lang="fr-FR" sz="2400" b="0" i="0" strike="noStrike" kern="1200" cap="none" spc="0" normalizeH="0" baseline="0" noProof="0" dirty="0" smtClean="0">
                <a:ln>
                  <a:noFill/>
                </a:ln>
                <a:solidFill>
                  <a:schemeClr val="tx1"/>
                </a:solidFill>
                <a:effectLst/>
                <a:uLnTx/>
                <a:uFillTx/>
                <a:latin typeface="+mj-lt"/>
                <a:ea typeface="+mj-ea"/>
                <a:cs typeface="+mj-cs"/>
              </a:rPr>
              <a:t>Déterminer les priorités sur lesquelles</a:t>
            </a:r>
            <a:r>
              <a:rPr kumimoji="0" lang="fr-FR" sz="2400" b="0" i="0" strike="noStrike" kern="1200" cap="none" spc="0" normalizeH="0" noProof="0" dirty="0" smtClean="0">
                <a:ln>
                  <a:noFill/>
                </a:ln>
                <a:solidFill>
                  <a:schemeClr val="tx1"/>
                </a:solidFill>
                <a:effectLst/>
                <a:uLnTx/>
                <a:uFillTx/>
                <a:latin typeface="+mj-lt"/>
                <a:ea typeface="+mj-ea"/>
                <a:cs typeface="+mj-cs"/>
              </a:rPr>
              <a:t> orienter le Projet EPS</a:t>
            </a:r>
            <a:endParaRPr kumimoji="0" lang="fr-FR" sz="2400" b="0" i="0" strike="noStrike" kern="1200" cap="none" spc="0" normalizeH="0" baseline="0" noProof="0" dirty="0">
              <a:ln>
                <a:noFill/>
              </a:ln>
              <a:solidFill>
                <a:schemeClr val="tx1"/>
              </a:solidFill>
              <a:effectLst/>
              <a:uLnTx/>
              <a:uFillTx/>
              <a:latin typeface="+mj-lt"/>
              <a:ea typeface="+mj-ea"/>
              <a:cs typeface="+mj-cs"/>
            </a:endParaRPr>
          </a:p>
        </p:txBody>
      </p:sp>
      <p:pic>
        <p:nvPicPr>
          <p:cNvPr id="13" name="Image 12" descr="07_2014_corse-2"/>
          <p:cNvPicPr/>
          <p:nvPr/>
        </p:nvPicPr>
        <p:blipFill>
          <a:blip r:embed="rId3"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dirty="0" smtClean="0"/>
              <a:t>Projet pédagogique EPS</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sp>
        <p:nvSpPr>
          <p:cNvPr id="6" name="Titre 1"/>
          <p:cNvSpPr txBox="1">
            <a:spLocks/>
          </p:cNvSpPr>
          <p:nvPr/>
        </p:nvSpPr>
        <p:spPr>
          <a:xfrm>
            <a:off x="467544" y="1124744"/>
            <a:ext cx="8229600" cy="576064"/>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sng" strike="noStrike" kern="1200" cap="none" spc="0" normalizeH="0" baseline="0" noProof="0" smtClean="0">
                <a:ln>
                  <a:noFill/>
                </a:ln>
                <a:solidFill>
                  <a:schemeClr val="tx1"/>
                </a:solidFill>
                <a:effectLst/>
                <a:uLnTx/>
                <a:uFillTx/>
                <a:latin typeface="+mj-lt"/>
                <a:ea typeface="+mj-ea"/>
                <a:cs typeface="+mj-cs"/>
              </a:rPr>
              <a:t>La démarche de construction</a:t>
            </a:r>
            <a:endParaRPr kumimoji="0" lang="fr-FR" sz="3600" b="0" i="0" u="sng" strike="noStrike" kern="1200" cap="none" spc="0" normalizeH="0" baseline="0" noProof="0" dirty="0">
              <a:ln>
                <a:noFill/>
              </a:ln>
              <a:solidFill>
                <a:schemeClr val="tx1"/>
              </a:solidFill>
              <a:effectLst/>
              <a:uLnTx/>
              <a:uFillTx/>
              <a:latin typeface="+mj-lt"/>
              <a:ea typeface="+mj-ea"/>
              <a:cs typeface="+mj-cs"/>
            </a:endParaRPr>
          </a:p>
        </p:txBody>
      </p:sp>
      <p:sp>
        <p:nvSpPr>
          <p:cNvPr id="7" name="Titre 1"/>
          <p:cNvSpPr txBox="1">
            <a:spLocks/>
          </p:cNvSpPr>
          <p:nvPr/>
        </p:nvSpPr>
        <p:spPr>
          <a:xfrm>
            <a:off x="251520" y="1844824"/>
            <a:ext cx="1440160" cy="576064"/>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2400" b="1" dirty="0" smtClean="0">
                <a:latin typeface="+mj-lt"/>
                <a:ea typeface="+mj-ea"/>
                <a:cs typeface="+mj-cs"/>
              </a:rPr>
              <a:t>ATELIER 2</a:t>
            </a:r>
            <a:endParaRPr kumimoji="0" lang="fr-FR" sz="2400" b="1" i="0" strike="noStrike" kern="1200" cap="none" spc="0" normalizeH="0" baseline="0" noProof="0" dirty="0">
              <a:ln>
                <a:noFill/>
              </a:ln>
              <a:solidFill>
                <a:schemeClr val="tx1"/>
              </a:solidFill>
              <a:effectLst/>
              <a:uLnTx/>
              <a:uFillTx/>
              <a:latin typeface="+mj-lt"/>
              <a:ea typeface="+mj-ea"/>
              <a:cs typeface="+mj-cs"/>
            </a:endParaRPr>
          </a:p>
        </p:txBody>
      </p:sp>
      <p:sp>
        <p:nvSpPr>
          <p:cNvPr id="8" name="Titre 1"/>
          <p:cNvSpPr txBox="1">
            <a:spLocks/>
          </p:cNvSpPr>
          <p:nvPr/>
        </p:nvSpPr>
        <p:spPr>
          <a:xfrm>
            <a:off x="251520" y="2708920"/>
            <a:ext cx="1440160" cy="57606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2400" b="1" dirty="0" smtClean="0">
                <a:latin typeface="+mj-lt"/>
                <a:ea typeface="+mj-ea"/>
                <a:cs typeface="+mj-cs"/>
              </a:rPr>
              <a:t>ETAPE 3</a:t>
            </a:r>
            <a:endParaRPr kumimoji="0" lang="fr-FR" sz="2400" b="1" i="0" strike="noStrike" kern="1200" cap="none" spc="0" normalizeH="0" baseline="0" noProof="0" dirty="0">
              <a:ln>
                <a:noFill/>
              </a:ln>
              <a:solidFill>
                <a:schemeClr val="tx1"/>
              </a:solidFill>
              <a:effectLst/>
              <a:uLnTx/>
              <a:uFillTx/>
              <a:latin typeface="+mj-lt"/>
              <a:ea typeface="+mj-ea"/>
              <a:cs typeface="+mj-cs"/>
            </a:endParaRPr>
          </a:p>
        </p:txBody>
      </p:sp>
      <p:sp>
        <p:nvSpPr>
          <p:cNvPr id="9" name="Titre 1"/>
          <p:cNvSpPr txBox="1">
            <a:spLocks/>
          </p:cNvSpPr>
          <p:nvPr/>
        </p:nvSpPr>
        <p:spPr>
          <a:xfrm>
            <a:off x="251520" y="4509120"/>
            <a:ext cx="1440160" cy="57606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fr-FR" sz="2400" b="1" dirty="0" smtClean="0">
                <a:latin typeface="+mj-lt"/>
                <a:ea typeface="+mj-ea"/>
                <a:cs typeface="+mj-cs"/>
              </a:rPr>
              <a:t>ETAPE 4</a:t>
            </a:r>
            <a:endParaRPr kumimoji="0" lang="fr-FR" sz="2400" b="1" i="0" strike="noStrike" kern="1200" cap="none" spc="0" normalizeH="0" baseline="0" noProof="0" dirty="0">
              <a:ln>
                <a:noFill/>
              </a:ln>
              <a:solidFill>
                <a:schemeClr val="tx1"/>
              </a:solidFill>
              <a:effectLst/>
              <a:uLnTx/>
              <a:uFillTx/>
              <a:latin typeface="+mj-lt"/>
              <a:ea typeface="+mj-ea"/>
              <a:cs typeface="+mj-cs"/>
            </a:endParaRPr>
          </a:p>
        </p:txBody>
      </p:sp>
      <p:sp>
        <p:nvSpPr>
          <p:cNvPr id="10" name="Titre 1"/>
          <p:cNvSpPr txBox="1">
            <a:spLocks/>
          </p:cNvSpPr>
          <p:nvPr/>
        </p:nvSpPr>
        <p:spPr>
          <a:xfrm>
            <a:off x="1835696" y="2924944"/>
            <a:ext cx="6912768" cy="1080120"/>
          </a:xfrm>
          <a:prstGeom prst="rect">
            <a:avLst/>
          </a:prstGeom>
        </p:spPr>
        <p:txBody>
          <a:bodyPr vert="horz" lIns="91440" tIns="45720" rIns="91440" bIns="45720" rtlCol="0" anchor="ctr">
            <a:normAutofit fontScale="97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fr-FR" sz="2400" b="0" i="0" strike="noStrike" kern="1200" cap="none" spc="0" normalizeH="0" baseline="0" noProof="0" dirty="0" smtClean="0">
                <a:ln>
                  <a:noFill/>
                </a:ln>
                <a:solidFill>
                  <a:schemeClr val="tx1"/>
                </a:solidFill>
                <a:effectLst/>
                <a:uLnTx/>
                <a:uFillTx/>
                <a:latin typeface="+mj-lt"/>
                <a:ea typeface="+mj-ea"/>
                <a:cs typeface="+mj-cs"/>
                <a:hlinkClick r:id="rId2" action="ppaction://hlinkfile"/>
              </a:rPr>
              <a:t>OUTIL </a:t>
            </a:r>
            <a:r>
              <a:rPr kumimoji="0" lang="fr-FR" sz="2400" b="0" i="0" strike="noStrike" kern="1200" cap="none" spc="0" normalizeH="0" baseline="0" noProof="0" dirty="0" smtClean="0">
                <a:ln>
                  <a:noFill/>
                </a:ln>
                <a:solidFill>
                  <a:schemeClr val="tx1"/>
                </a:solidFill>
                <a:effectLst/>
                <a:uLnTx/>
                <a:uFillTx/>
                <a:latin typeface="+mj-lt"/>
                <a:ea typeface="+mj-ea"/>
                <a:cs typeface="+mj-cs"/>
              </a:rPr>
              <a:t>« </a:t>
            </a:r>
            <a:r>
              <a:rPr kumimoji="0" lang="fr-FR" sz="2400" b="1" i="0" strike="noStrike" kern="1200" cap="none" spc="0" normalizeH="0" baseline="0" noProof="0" dirty="0" smtClean="0">
                <a:ln>
                  <a:noFill/>
                </a:ln>
                <a:solidFill>
                  <a:schemeClr val="tx1"/>
                </a:solidFill>
                <a:effectLst/>
                <a:uLnTx/>
                <a:uFillTx/>
                <a:latin typeface="+mj-lt"/>
                <a:ea typeface="+mj-ea"/>
                <a:cs typeface="+mj-cs"/>
              </a:rPr>
              <a:t>Détermination des Champs d’Apprentissage</a:t>
            </a:r>
            <a:r>
              <a:rPr kumimoji="0" lang="fr-FR" sz="2400" b="0" i="0" strike="noStrike" kern="1200" cap="none" spc="0" normalizeH="0" noProof="0" dirty="0" smtClean="0">
                <a:ln>
                  <a:noFill/>
                </a:ln>
                <a:solidFill>
                  <a:schemeClr val="tx1"/>
                </a:solidFill>
                <a:effectLst/>
                <a:uLnTx/>
                <a:uFillTx/>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lang="fr-FR" sz="2400" dirty="0" smtClean="0">
                <a:latin typeface="+mj-lt"/>
                <a:ea typeface="+mj-ea"/>
                <a:cs typeface="+mj-cs"/>
              </a:rPr>
              <a:t>Identifier dans les CA, les compétences visées en EPS qui permettent de traiter les objectifs prioritaires</a:t>
            </a:r>
            <a:endParaRPr kumimoji="0" lang="fr-FR" sz="2400" b="0" i="0" strike="noStrike" kern="1200" cap="none" spc="0" normalizeH="0" baseline="0" noProof="0" dirty="0">
              <a:ln>
                <a:noFill/>
              </a:ln>
              <a:solidFill>
                <a:schemeClr val="tx1"/>
              </a:solidFill>
              <a:effectLst/>
              <a:uLnTx/>
              <a:uFillTx/>
              <a:latin typeface="+mj-lt"/>
              <a:ea typeface="+mj-ea"/>
              <a:cs typeface="+mj-cs"/>
            </a:endParaRPr>
          </a:p>
        </p:txBody>
      </p:sp>
      <p:sp>
        <p:nvSpPr>
          <p:cNvPr id="11" name="Titre 1"/>
          <p:cNvSpPr txBox="1">
            <a:spLocks/>
          </p:cNvSpPr>
          <p:nvPr/>
        </p:nvSpPr>
        <p:spPr>
          <a:xfrm>
            <a:off x="1763688" y="1844824"/>
            <a:ext cx="7056784" cy="57606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0" i="0" strike="noStrike" kern="1200" cap="none" spc="0" normalizeH="0" baseline="0" noProof="0" dirty="0" smtClean="0">
                <a:ln>
                  <a:noFill/>
                </a:ln>
                <a:solidFill>
                  <a:schemeClr val="tx1"/>
                </a:solidFill>
                <a:effectLst/>
                <a:uLnTx/>
                <a:uFillTx/>
                <a:latin typeface="+mj-lt"/>
                <a:ea typeface="+mj-ea"/>
                <a:cs typeface="+mj-cs"/>
              </a:rPr>
              <a:t>Des OJECTIFS PRIORITAIRES au PARCOURS DE FORMATION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0" i="0" strike="noStrike" kern="1200" cap="none" spc="0" normalizeH="0" noProof="0" dirty="0" smtClean="0">
                <a:ln>
                  <a:noFill/>
                </a:ln>
                <a:solidFill>
                  <a:schemeClr val="tx1"/>
                </a:solidFill>
                <a:effectLst/>
                <a:uLnTx/>
                <a:uFillTx/>
                <a:latin typeface="+mj-lt"/>
                <a:ea typeface="+mj-ea"/>
                <a:cs typeface="+mj-cs"/>
              </a:rPr>
              <a:t>CHOIX DES CHAMPS APP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2000" b="0" i="0" strike="noStrike" kern="1200" cap="none" spc="0" normalizeH="0" noProof="0" dirty="0" smtClean="0">
                <a:ln>
                  <a:noFill/>
                </a:ln>
                <a:solidFill>
                  <a:schemeClr val="tx1"/>
                </a:solidFill>
                <a:effectLst/>
                <a:uLnTx/>
                <a:uFillTx/>
                <a:latin typeface="+mj-lt"/>
                <a:ea typeface="+mj-ea"/>
                <a:cs typeface="+mj-cs"/>
              </a:rPr>
              <a:t>puis à la DÉFINITION des compétences attendues par APSA</a:t>
            </a:r>
            <a:endParaRPr kumimoji="0" lang="fr-FR" sz="2000" b="0" i="0" strike="noStrike" kern="1200" cap="none" spc="0" normalizeH="0" baseline="0" noProof="0" dirty="0">
              <a:ln>
                <a:noFill/>
              </a:ln>
              <a:solidFill>
                <a:schemeClr val="tx1"/>
              </a:solidFill>
              <a:effectLst/>
              <a:uLnTx/>
              <a:uFillTx/>
              <a:latin typeface="+mj-lt"/>
              <a:ea typeface="+mj-ea"/>
              <a:cs typeface="+mj-cs"/>
            </a:endParaRPr>
          </a:p>
        </p:txBody>
      </p:sp>
      <p:sp>
        <p:nvSpPr>
          <p:cNvPr id="12" name="Titre 1"/>
          <p:cNvSpPr txBox="1">
            <a:spLocks/>
          </p:cNvSpPr>
          <p:nvPr/>
        </p:nvSpPr>
        <p:spPr>
          <a:xfrm>
            <a:off x="1763688" y="4725144"/>
            <a:ext cx="7056784" cy="108012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fr-FR" sz="2300" b="0" i="0" strike="noStrike" kern="1200" cap="none" spc="0" normalizeH="0" baseline="0" noProof="0" dirty="0" smtClean="0">
              <a:ln>
                <a:noFill/>
              </a:ln>
              <a:solidFill>
                <a:schemeClr val="tx1"/>
              </a:solidFill>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fr-FR" sz="2300" b="0" i="0" strike="noStrike" kern="1200" cap="none" spc="0" normalizeH="0" baseline="0" noProof="0" dirty="0" smtClean="0">
                <a:ln>
                  <a:noFill/>
                </a:ln>
                <a:solidFill>
                  <a:schemeClr val="tx1"/>
                </a:solidFill>
                <a:effectLst/>
                <a:uLnTx/>
                <a:uFillTx/>
                <a:latin typeface="+mj-lt"/>
                <a:ea typeface="+mj-ea"/>
                <a:cs typeface="+mj-cs"/>
              </a:rPr>
              <a:t>OUTIL « </a:t>
            </a:r>
            <a:r>
              <a:rPr kumimoji="0" lang="fr-FR" sz="2300" b="1" i="0" strike="noStrike" kern="1200" cap="none" spc="0" normalizeH="0" baseline="0" noProof="0" dirty="0" smtClean="0">
                <a:ln>
                  <a:noFill/>
                </a:ln>
                <a:solidFill>
                  <a:schemeClr val="tx1"/>
                </a:solidFill>
                <a:effectLst/>
                <a:uLnTx/>
                <a:uFillTx/>
                <a:latin typeface="+mj-lt"/>
                <a:ea typeface="+mj-ea"/>
                <a:cs typeface="+mj-cs"/>
              </a:rPr>
              <a:t>Définition de</a:t>
            </a:r>
            <a:r>
              <a:rPr kumimoji="0" lang="fr-FR" sz="2300" b="1" i="0" strike="noStrike" kern="1200" cap="none" spc="0" normalizeH="0" noProof="0" dirty="0" smtClean="0">
                <a:ln>
                  <a:noFill/>
                </a:ln>
                <a:solidFill>
                  <a:schemeClr val="tx1"/>
                </a:solidFill>
                <a:effectLst/>
                <a:uLnTx/>
                <a:uFillTx/>
                <a:latin typeface="+mj-lt"/>
                <a:ea typeface="+mj-ea"/>
                <a:cs typeface="+mj-cs"/>
              </a:rPr>
              <a:t> la compétence attendue par APSA programmée</a:t>
            </a:r>
            <a:r>
              <a:rPr kumimoji="0" lang="fr-FR" sz="2300" b="0" i="0" strike="noStrike" kern="1200" cap="none" spc="0" normalizeH="0" noProof="0" dirty="0" smtClean="0">
                <a:ln>
                  <a:noFill/>
                </a:ln>
                <a:solidFill>
                  <a:schemeClr val="tx1"/>
                </a:solidFill>
                <a:effectLst/>
                <a:uLnTx/>
                <a:uFillTx/>
                <a:latin typeface="+mj-lt"/>
                <a:ea typeface="+mj-ea"/>
                <a:cs typeface="+mj-cs"/>
              </a:rPr>
              <a:t> »</a:t>
            </a:r>
          </a:p>
          <a:p>
            <a:pPr marL="0" marR="0" lvl="0" indent="0" defTabSz="914400" rtl="0" eaLnBrk="1" fontAlgn="auto" latinLnBrk="0" hangingPunct="1">
              <a:lnSpc>
                <a:spcPct val="100000"/>
              </a:lnSpc>
              <a:spcBef>
                <a:spcPct val="0"/>
              </a:spcBef>
              <a:spcAft>
                <a:spcPts val="0"/>
              </a:spcAft>
              <a:buClrTx/>
              <a:buSzTx/>
              <a:buFontTx/>
              <a:buNone/>
              <a:tabLst/>
              <a:defRPr/>
            </a:pPr>
            <a:r>
              <a:rPr lang="fr-FR" sz="2000" dirty="0" smtClean="0">
                <a:latin typeface="+mj-lt"/>
                <a:ea typeface="+mj-ea"/>
                <a:cs typeface="+mj-cs"/>
              </a:rPr>
              <a:t>Ecrire la compétence attendue dans la filiation </a:t>
            </a:r>
          </a:p>
          <a:p>
            <a:pPr marL="0" marR="0" lvl="0" indent="0" algn="ctr" defTabSz="914400" rtl="0" eaLnBrk="1" fontAlgn="auto" latinLnBrk="0" hangingPunct="1">
              <a:lnSpc>
                <a:spcPct val="100000"/>
              </a:lnSpc>
              <a:spcBef>
                <a:spcPct val="0"/>
              </a:spcBef>
              <a:spcAft>
                <a:spcPts val="0"/>
              </a:spcAft>
              <a:buClrTx/>
              <a:buSzTx/>
              <a:buFontTx/>
              <a:buNone/>
              <a:tabLst/>
              <a:defRPr/>
            </a:pPr>
            <a:r>
              <a:rPr lang="fr-FR" sz="2000" dirty="0" smtClean="0">
                <a:latin typeface="+mj-lt"/>
                <a:ea typeface="+mj-ea"/>
                <a:cs typeface="+mj-cs"/>
              </a:rPr>
              <a:t>« D-</a:t>
            </a:r>
            <a:r>
              <a:rPr lang="fr-FR" sz="2000" dirty="0" err="1" smtClean="0">
                <a:latin typeface="+mj-lt"/>
                <a:ea typeface="+mj-ea"/>
                <a:cs typeface="+mj-cs"/>
              </a:rPr>
              <a:t>CTg</a:t>
            </a:r>
            <a:r>
              <a:rPr lang="fr-FR" sz="2000" dirty="0" smtClean="0">
                <a:latin typeface="+mj-lt"/>
                <a:ea typeface="+mj-ea"/>
                <a:cs typeface="+mj-cs"/>
              </a:rPr>
              <a:t>-CA-Attendus Fin Cycle » </a:t>
            </a:r>
          </a:p>
          <a:p>
            <a:pPr marL="0" marR="0" lvl="0" indent="0" defTabSz="914400" rtl="0" eaLnBrk="1" fontAlgn="auto" latinLnBrk="0" hangingPunct="1">
              <a:lnSpc>
                <a:spcPct val="100000"/>
              </a:lnSpc>
              <a:spcBef>
                <a:spcPct val="0"/>
              </a:spcBef>
              <a:spcAft>
                <a:spcPts val="0"/>
              </a:spcAft>
              <a:buClrTx/>
              <a:buSzTx/>
              <a:buFontTx/>
              <a:buNone/>
              <a:tabLst/>
              <a:defRPr/>
            </a:pPr>
            <a:r>
              <a:rPr lang="fr-FR" sz="2000" dirty="0" smtClean="0">
                <a:latin typeface="+mj-lt"/>
                <a:ea typeface="+mj-ea"/>
                <a:cs typeface="+mj-cs"/>
              </a:rPr>
              <a:t>en respectant les dimensions « motrice – méthodologique – sociale »</a:t>
            </a:r>
            <a:endParaRPr kumimoji="0" lang="fr-FR" sz="2000" b="0" i="0" strike="noStrike" kern="1200" cap="none" spc="0" normalizeH="0" baseline="0" noProof="0" dirty="0">
              <a:ln>
                <a:noFill/>
              </a:ln>
              <a:solidFill>
                <a:schemeClr val="tx1"/>
              </a:solidFill>
              <a:effectLst/>
              <a:uLnTx/>
              <a:uFillTx/>
              <a:latin typeface="+mj-lt"/>
              <a:ea typeface="+mj-ea"/>
              <a:cs typeface="+mj-cs"/>
            </a:endParaRPr>
          </a:p>
        </p:txBody>
      </p:sp>
      <p:pic>
        <p:nvPicPr>
          <p:cNvPr id="13" name="Image 12" descr="07_2014_corse-2"/>
          <p:cNvPicPr/>
          <p:nvPr/>
        </p:nvPicPr>
        <p:blipFill>
          <a:blip r:embed="rId3"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Programmes EPS 2015</a:t>
            </a:r>
            <a:endParaRPr lang="fr-FR"/>
          </a:p>
        </p:txBody>
      </p:sp>
      <p:graphicFrame>
        <p:nvGraphicFramePr>
          <p:cNvPr id="4" name="Tableau 3"/>
          <p:cNvGraphicFramePr>
            <a:graphicFrameLocks noGrp="1"/>
          </p:cNvGraphicFramePr>
          <p:nvPr/>
        </p:nvGraphicFramePr>
        <p:xfrm>
          <a:off x="2" y="-2"/>
          <a:ext cx="9143997" cy="6381328"/>
        </p:xfrm>
        <a:graphic>
          <a:graphicData uri="http://schemas.openxmlformats.org/drawingml/2006/table">
            <a:tbl>
              <a:tblPr/>
              <a:tblGrid>
                <a:gridCol w="323526"/>
                <a:gridCol w="1422020"/>
                <a:gridCol w="1098260"/>
                <a:gridCol w="299748"/>
                <a:gridCol w="1199695"/>
                <a:gridCol w="1200187"/>
                <a:gridCol w="1200187"/>
                <a:gridCol w="1200187"/>
                <a:gridCol w="1200187"/>
              </a:tblGrid>
              <a:tr h="200581">
                <a:tc gridSpan="9">
                  <a:txBody>
                    <a:bodyPr/>
                    <a:lstStyle/>
                    <a:p>
                      <a:pPr algn="ctr">
                        <a:spcAft>
                          <a:spcPts val="0"/>
                        </a:spcAft>
                      </a:pPr>
                      <a:r>
                        <a:rPr lang="fr-FR" sz="1200" b="1" dirty="0">
                          <a:latin typeface="Calibri"/>
                          <a:ea typeface="Calibri"/>
                          <a:cs typeface="Times New Roman"/>
                        </a:rPr>
                        <a:t>ARTICULATION SOCLE COMMUN – PROGRAMME EPS – CYCLE 3</a:t>
                      </a:r>
                      <a:endParaRPr lang="fr-FR" sz="1200" dirty="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91991">
                <a:tc gridSpan="4">
                  <a:txBody>
                    <a:bodyPr/>
                    <a:lstStyle/>
                    <a:p>
                      <a:pPr>
                        <a:spcAft>
                          <a:spcPts val="0"/>
                        </a:spcAft>
                      </a:pPr>
                      <a:r>
                        <a:rPr lang="fr-FR" sz="1000" dirty="0">
                          <a:latin typeface="Calibri"/>
                          <a:ea typeface="Calibri"/>
                          <a:cs typeface="Times New Roman"/>
                        </a:rPr>
                        <a:t>SOCLE COMMUN (S4C) – 5 Domaines</a:t>
                      </a: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spcAft>
                          <a:spcPts val="0"/>
                        </a:spcAft>
                      </a:pPr>
                      <a:r>
                        <a:rPr lang="fr-FR" sz="1000">
                          <a:latin typeface="Calibri"/>
                          <a:ea typeface="Calibri"/>
                          <a:cs typeface="Times New Roman"/>
                        </a:rPr>
                        <a:t>D1</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latin typeface="Calibri"/>
                          <a:ea typeface="Calibri"/>
                          <a:cs typeface="Times New Roman"/>
                        </a:rPr>
                        <a:t>D2</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dirty="0">
                          <a:latin typeface="Calibri"/>
                          <a:ea typeface="Calibri"/>
                          <a:cs typeface="Times New Roman"/>
                        </a:rPr>
                        <a:t>D3</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a:latin typeface="Calibri"/>
                          <a:ea typeface="Calibri"/>
                          <a:cs typeface="Times New Roman"/>
                        </a:rPr>
                        <a:t>D4</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a:latin typeface="Calibri"/>
                          <a:ea typeface="Calibri"/>
                          <a:cs typeface="Times New Roman"/>
                        </a:rPr>
                        <a:t>D5</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209">
                <a:tc gridSpan="4">
                  <a:txBody>
                    <a:bodyPr/>
                    <a:lstStyle/>
                    <a:p>
                      <a:pPr>
                        <a:spcAft>
                          <a:spcPts val="0"/>
                        </a:spcAft>
                      </a:pPr>
                      <a:r>
                        <a:rPr lang="fr-FR" sz="1000" dirty="0">
                          <a:latin typeface="Calibri"/>
                          <a:ea typeface="Calibri"/>
                          <a:cs typeface="Times New Roman"/>
                        </a:rPr>
                        <a:t>5 COMPETENCES TRAVAILLEES</a:t>
                      </a:r>
                    </a:p>
                    <a:p>
                      <a:pPr>
                        <a:spcAft>
                          <a:spcPts val="0"/>
                        </a:spcAft>
                      </a:pPr>
                      <a:r>
                        <a:rPr lang="fr-FR" sz="1000" dirty="0">
                          <a:latin typeface="Calibri"/>
                          <a:ea typeface="Calibri"/>
                          <a:cs typeface="Times New Roman"/>
                        </a:rPr>
                        <a:t> Compétences générales</a:t>
                      </a: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lumMod val="7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spcAft>
                          <a:spcPts val="0"/>
                        </a:spcAft>
                      </a:pPr>
                      <a:r>
                        <a:rPr lang="fr-FR" sz="1000">
                          <a:latin typeface="Calibri"/>
                          <a:ea typeface="Calibri"/>
                          <a:cs typeface="Times New Roman"/>
                        </a:rPr>
                        <a:t>CG1</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spcAft>
                          <a:spcPts val="0"/>
                        </a:spcAft>
                      </a:pPr>
                      <a:r>
                        <a:rPr lang="fr-FR" sz="1000">
                          <a:latin typeface="Calibri"/>
                          <a:ea typeface="Calibri"/>
                          <a:cs typeface="Times New Roman"/>
                        </a:rPr>
                        <a:t>CG2</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spcAft>
                          <a:spcPts val="0"/>
                        </a:spcAft>
                      </a:pPr>
                      <a:r>
                        <a:rPr lang="fr-FR" sz="1000">
                          <a:latin typeface="Calibri"/>
                          <a:ea typeface="Calibri"/>
                          <a:cs typeface="Times New Roman"/>
                        </a:rPr>
                        <a:t>CG3</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spcAft>
                          <a:spcPts val="0"/>
                        </a:spcAft>
                      </a:pPr>
                      <a:r>
                        <a:rPr lang="fr-FR" sz="1000">
                          <a:latin typeface="Calibri"/>
                          <a:ea typeface="Calibri"/>
                          <a:cs typeface="Times New Roman"/>
                        </a:rPr>
                        <a:t>CG4</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spcAft>
                          <a:spcPts val="0"/>
                        </a:spcAft>
                      </a:pPr>
                      <a:r>
                        <a:rPr lang="fr-FR" sz="1000">
                          <a:latin typeface="Calibri"/>
                          <a:ea typeface="Calibri"/>
                          <a:cs typeface="Times New Roman"/>
                        </a:rPr>
                        <a:t>CG5</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778419">
                <a:tc gridSpan="4">
                  <a:txBody>
                    <a:bodyPr/>
                    <a:lstStyle/>
                    <a:p>
                      <a:pPr>
                        <a:spcAft>
                          <a:spcPts val="0"/>
                        </a:spcAft>
                      </a:pPr>
                      <a:r>
                        <a:rPr lang="fr-FR" sz="1000" dirty="0">
                          <a:latin typeface="Calibri"/>
                          <a:ea typeface="Calibri"/>
                          <a:cs typeface="Times New Roman"/>
                        </a:rPr>
                        <a:t>Déclinées en verbes d’action</a:t>
                      </a: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spcAft>
                          <a:spcPts val="0"/>
                        </a:spcAft>
                      </a:pPr>
                      <a:r>
                        <a:rPr lang="fr-FR" sz="1000">
                          <a:latin typeface="Calibri"/>
                          <a:ea typeface="Calibri"/>
                          <a:cs typeface="Times New Roman"/>
                        </a:rPr>
                        <a:t>-</a:t>
                      </a:r>
                    </a:p>
                    <a:p>
                      <a:pPr>
                        <a:spcAft>
                          <a:spcPts val="0"/>
                        </a:spcAft>
                      </a:pPr>
                      <a:r>
                        <a:rPr lang="fr-FR" sz="1000">
                          <a:latin typeface="Calibri"/>
                          <a:ea typeface="Calibri"/>
                          <a:cs typeface="Times New Roman"/>
                        </a:rPr>
                        <a:t>-</a:t>
                      </a:r>
                    </a:p>
                    <a:p>
                      <a:pPr>
                        <a:spcAft>
                          <a:spcPts val="0"/>
                        </a:spcAft>
                      </a:pPr>
                      <a:r>
                        <a:rPr lang="fr-FR" sz="1000">
                          <a:latin typeface="Calibri"/>
                          <a:ea typeface="Calibri"/>
                          <a:cs typeface="Times New Roman"/>
                        </a:rPr>
                        <a:t>-</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a:latin typeface="Calibri"/>
                          <a:ea typeface="Calibri"/>
                          <a:cs typeface="Times New Roman"/>
                        </a:rPr>
                        <a:t>-</a:t>
                      </a:r>
                    </a:p>
                    <a:p>
                      <a:pPr>
                        <a:spcAft>
                          <a:spcPts val="0"/>
                        </a:spcAft>
                      </a:pPr>
                      <a:r>
                        <a:rPr lang="fr-FR" sz="1000">
                          <a:latin typeface="Calibri"/>
                          <a:ea typeface="Calibri"/>
                          <a:cs typeface="Times New Roman"/>
                        </a:rPr>
                        <a:t>-</a:t>
                      </a:r>
                    </a:p>
                    <a:p>
                      <a:pPr>
                        <a:spcAft>
                          <a:spcPts val="0"/>
                        </a:spcAft>
                      </a:pPr>
                      <a:r>
                        <a:rPr lang="fr-FR" sz="1000">
                          <a:latin typeface="Calibri"/>
                          <a:ea typeface="Calibri"/>
                          <a:cs typeface="Times New Roman"/>
                        </a:rPr>
                        <a:t>-</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a:latin typeface="Calibri"/>
                          <a:ea typeface="Calibri"/>
                          <a:cs typeface="Times New Roman"/>
                        </a:rPr>
                        <a:t>-</a:t>
                      </a:r>
                    </a:p>
                    <a:p>
                      <a:pPr>
                        <a:spcAft>
                          <a:spcPts val="0"/>
                        </a:spcAft>
                      </a:pPr>
                      <a:r>
                        <a:rPr lang="fr-FR" sz="1000">
                          <a:latin typeface="Calibri"/>
                          <a:ea typeface="Calibri"/>
                          <a:cs typeface="Times New Roman"/>
                        </a:rPr>
                        <a:t>-</a:t>
                      </a:r>
                    </a:p>
                    <a:p>
                      <a:pPr>
                        <a:spcAft>
                          <a:spcPts val="0"/>
                        </a:spcAft>
                      </a:pPr>
                      <a:r>
                        <a:rPr lang="fr-FR" sz="1000">
                          <a:latin typeface="Calibri"/>
                          <a:ea typeface="Calibri"/>
                          <a:cs typeface="Times New Roman"/>
                        </a:rPr>
                        <a:t>-</a:t>
                      </a:r>
                    </a:p>
                    <a:p>
                      <a:pPr>
                        <a:spcAft>
                          <a:spcPts val="0"/>
                        </a:spcAft>
                      </a:pPr>
                      <a:r>
                        <a:rPr lang="fr-FR" sz="1000">
                          <a:latin typeface="Calibri"/>
                          <a:ea typeface="Calibri"/>
                          <a:cs typeface="Times New Roman"/>
                        </a:rPr>
                        <a:t>- </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a:latin typeface="Calibri"/>
                          <a:ea typeface="Calibri"/>
                          <a:cs typeface="Times New Roman"/>
                        </a:rPr>
                        <a:t>-</a:t>
                      </a:r>
                    </a:p>
                    <a:p>
                      <a:pPr>
                        <a:spcAft>
                          <a:spcPts val="0"/>
                        </a:spcAft>
                      </a:pPr>
                      <a:r>
                        <a:rPr lang="fr-FR" sz="1000">
                          <a:latin typeface="Calibri"/>
                          <a:ea typeface="Calibri"/>
                          <a:cs typeface="Times New Roman"/>
                        </a:rPr>
                        <a:t>-</a:t>
                      </a:r>
                    </a:p>
                    <a:p>
                      <a:pPr>
                        <a:spcAft>
                          <a:spcPts val="0"/>
                        </a:spcAft>
                      </a:pPr>
                      <a:r>
                        <a:rPr lang="fr-FR" sz="1000">
                          <a:latin typeface="Calibri"/>
                          <a:ea typeface="Calibri"/>
                          <a:cs typeface="Times New Roman"/>
                        </a:rPr>
                        <a:t>-</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000">
                          <a:latin typeface="Calibri"/>
                          <a:ea typeface="Calibri"/>
                          <a:cs typeface="Times New Roman"/>
                        </a:rPr>
                        <a:t>-</a:t>
                      </a:r>
                    </a:p>
                    <a:p>
                      <a:pPr>
                        <a:spcAft>
                          <a:spcPts val="0"/>
                        </a:spcAft>
                      </a:pPr>
                      <a:r>
                        <a:rPr lang="fr-FR" sz="1000">
                          <a:latin typeface="Calibri"/>
                          <a:ea typeface="Calibri"/>
                          <a:cs typeface="Times New Roman"/>
                        </a:rPr>
                        <a:t>-</a:t>
                      </a:r>
                    </a:p>
                    <a:p>
                      <a:pPr>
                        <a:spcAft>
                          <a:spcPts val="0"/>
                        </a:spcAft>
                      </a:pPr>
                      <a:r>
                        <a:rPr lang="fr-FR" sz="1000">
                          <a:latin typeface="Calibri"/>
                          <a:ea typeface="Calibri"/>
                          <a:cs typeface="Times New Roman"/>
                        </a:rPr>
                        <a:t>-</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105282">
                <a:tc rowSpan="4">
                  <a:txBody>
                    <a:bodyPr/>
                    <a:lstStyle/>
                    <a:p>
                      <a:pPr marL="71755" marR="71755" algn="ctr">
                        <a:spcAft>
                          <a:spcPts val="0"/>
                        </a:spcAft>
                      </a:pPr>
                      <a:r>
                        <a:rPr lang="fr-FR" sz="1000" dirty="0">
                          <a:latin typeface="Calibri"/>
                          <a:ea typeface="Calibri"/>
                          <a:cs typeface="Times New Roman"/>
                        </a:rPr>
                        <a:t>Champs d’apprentissage - 4 CA</a:t>
                      </a:r>
                    </a:p>
                  </a:txBody>
                  <a:tcPr marL="35343" marR="3534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r>
                        <a:rPr lang="fr-FR" sz="1000">
                          <a:latin typeface="Calibri"/>
                          <a:ea typeface="Calibri"/>
                          <a:cs typeface="Times New Roman"/>
                        </a:rPr>
                        <a:t>CA1-</a:t>
                      </a: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1755" marR="71755" algn="ctr">
                        <a:spcAft>
                          <a:spcPts val="0"/>
                        </a:spcAft>
                      </a:pPr>
                      <a:r>
                        <a:rPr lang="fr-FR" sz="1200" dirty="0">
                          <a:latin typeface="Calibri"/>
                          <a:ea typeface="Calibri"/>
                          <a:cs typeface="Times New Roman"/>
                        </a:rPr>
                        <a:t>Compétences travaillées pendant le cycle 3</a:t>
                      </a:r>
                    </a:p>
                  </a:txBody>
                  <a:tcPr marL="35343" marR="3534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spcAft>
                          <a:spcPts val="0"/>
                        </a:spcAft>
                      </a:pPr>
                      <a:endParaRPr lang="fr-FR" sz="1000" dirty="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5282">
                <a:tc vMerge="1">
                  <a:txBody>
                    <a:bodyPr/>
                    <a:lstStyle/>
                    <a:p>
                      <a:endParaRPr lang="fr-FR"/>
                    </a:p>
                  </a:txBody>
                  <a:tcPr/>
                </a:tc>
                <a:tc>
                  <a:txBody>
                    <a:bodyPr/>
                    <a:lstStyle/>
                    <a:p>
                      <a:pPr>
                        <a:spcAft>
                          <a:spcPts val="0"/>
                        </a:spcAft>
                      </a:pPr>
                      <a:r>
                        <a:rPr lang="fr-FR" sz="1000">
                          <a:latin typeface="Calibri"/>
                          <a:ea typeface="Calibri"/>
                          <a:cs typeface="Times New Roman"/>
                        </a:rPr>
                        <a:t>CA2-</a:t>
                      </a: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dirty="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5282">
                <a:tc vMerge="1">
                  <a:txBody>
                    <a:bodyPr/>
                    <a:lstStyle/>
                    <a:p>
                      <a:endParaRPr lang="fr-FR"/>
                    </a:p>
                  </a:txBody>
                  <a:tcPr/>
                </a:tc>
                <a:tc>
                  <a:txBody>
                    <a:bodyPr/>
                    <a:lstStyle/>
                    <a:p>
                      <a:pPr>
                        <a:spcAft>
                          <a:spcPts val="0"/>
                        </a:spcAft>
                      </a:pPr>
                      <a:r>
                        <a:rPr lang="fr-FR" sz="1000">
                          <a:latin typeface="Calibri"/>
                          <a:ea typeface="Calibri"/>
                          <a:cs typeface="Times New Roman"/>
                        </a:rPr>
                        <a:t>CA3-</a:t>
                      </a: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5282">
                <a:tc vMerge="1">
                  <a:txBody>
                    <a:bodyPr/>
                    <a:lstStyle/>
                    <a:p>
                      <a:endParaRPr lang="fr-FR"/>
                    </a:p>
                  </a:txBody>
                  <a:tcPr/>
                </a:tc>
                <a:tc>
                  <a:txBody>
                    <a:bodyPr/>
                    <a:lstStyle/>
                    <a:p>
                      <a:pPr>
                        <a:spcAft>
                          <a:spcPts val="0"/>
                        </a:spcAft>
                      </a:pPr>
                      <a:r>
                        <a:rPr lang="fr-FR" sz="1000">
                          <a:latin typeface="Calibri"/>
                          <a:ea typeface="Calibri"/>
                          <a:cs typeface="Times New Roman"/>
                        </a:rPr>
                        <a:t>CA4-</a:t>
                      </a: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000" dirty="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Programmes EPS 2015</a:t>
            </a:r>
            <a:endParaRPr lang="fr-FR"/>
          </a:p>
        </p:txBody>
      </p:sp>
      <p:graphicFrame>
        <p:nvGraphicFramePr>
          <p:cNvPr id="4" name="Tableau 3"/>
          <p:cNvGraphicFramePr>
            <a:graphicFrameLocks noGrp="1"/>
          </p:cNvGraphicFramePr>
          <p:nvPr/>
        </p:nvGraphicFramePr>
        <p:xfrm>
          <a:off x="0" y="-1"/>
          <a:ext cx="9179977" cy="6758450"/>
        </p:xfrm>
        <a:graphic>
          <a:graphicData uri="http://schemas.openxmlformats.org/drawingml/2006/table">
            <a:tbl>
              <a:tblPr/>
              <a:tblGrid>
                <a:gridCol w="323528"/>
                <a:gridCol w="1224136"/>
                <a:gridCol w="1152128"/>
                <a:gridCol w="252000"/>
                <a:gridCol w="1245637"/>
                <a:gridCol w="1245637"/>
                <a:gridCol w="1245637"/>
                <a:gridCol w="1245637"/>
                <a:gridCol w="1245637"/>
              </a:tblGrid>
              <a:tr h="692697">
                <a:tc gridSpan="4">
                  <a:txBody>
                    <a:bodyPr/>
                    <a:lstStyle/>
                    <a:p>
                      <a:pPr algn="ctr">
                        <a:lnSpc>
                          <a:spcPct val="120000"/>
                        </a:lnSpc>
                        <a:spcAft>
                          <a:spcPts val="0"/>
                        </a:spcAft>
                      </a:pPr>
                      <a:r>
                        <a:rPr lang="fr-FR" sz="1400" b="1" i="0" dirty="0">
                          <a:latin typeface="Calibri"/>
                          <a:ea typeface="Calibri"/>
                          <a:cs typeface="Times New Roman"/>
                        </a:rPr>
                        <a:t>5 Domaines du S4C</a:t>
                      </a:r>
                      <a:endParaRPr lang="fr-FR" sz="1600" i="1" dirty="0">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pPr algn="ctr">
                        <a:lnSpc>
                          <a:spcPct val="120000"/>
                        </a:lnSpc>
                        <a:spcAft>
                          <a:spcPts val="0"/>
                        </a:spcAft>
                      </a:pPr>
                      <a:endParaRPr lang="fr-FR" sz="900" i="1" dirty="0">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dirty="0">
                          <a:latin typeface="Calibri"/>
                          <a:ea typeface="Calibri"/>
                          <a:cs typeface="Times New Roman"/>
                        </a:rPr>
                        <a:t>Domaine 1</a:t>
                      </a:r>
                      <a:endParaRPr lang="fr-FR" sz="1000" i="1" dirty="0">
                        <a:latin typeface="Calibri"/>
                        <a:ea typeface="Calibri"/>
                        <a:cs typeface="Times New Roman"/>
                      </a:endParaRPr>
                    </a:p>
                    <a:p>
                      <a:pPr algn="ctr">
                        <a:lnSpc>
                          <a:spcPct val="120000"/>
                        </a:lnSpc>
                        <a:spcAft>
                          <a:spcPts val="0"/>
                        </a:spcAft>
                      </a:pPr>
                      <a:r>
                        <a:rPr lang="fr-FR" sz="900" i="0" dirty="0">
                          <a:latin typeface="Calibri"/>
                          <a:ea typeface="Calibri"/>
                          <a:cs typeface="Times New Roman"/>
                        </a:rPr>
                        <a:t>Les langages pour penser et communiquer</a:t>
                      </a:r>
                      <a:endParaRPr lang="fr-FR" sz="1000" i="1" dirty="0">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a:latin typeface="Calibri"/>
                          <a:ea typeface="Calibri"/>
                          <a:cs typeface="Times New Roman"/>
                        </a:rPr>
                        <a:t>Domaine 2</a:t>
                      </a:r>
                      <a:endParaRPr lang="fr-FR" sz="1000" i="1">
                        <a:latin typeface="Calibri"/>
                        <a:ea typeface="Calibri"/>
                        <a:cs typeface="Times New Roman"/>
                      </a:endParaRPr>
                    </a:p>
                    <a:p>
                      <a:pPr algn="ctr">
                        <a:lnSpc>
                          <a:spcPct val="120000"/>
                        </a:lnSpc>
                        <a:spcAft>
                          <a:spcPts val="0"/>
                        </a:spcAft>
                      </a:pPr>
                      <a:r>
                        <a:rPr lang="fr-FR" sz="900" i="0">
                          <a:latin typeface="Calibri"/>
                          <a:ea typeface="Calibri"/>
                          <a:cs typeface="Times New Roman"/>
                        </a:rPr>
                        <a:t>Les méthodes et outils pour apprendre</a:t>
                      </a:r>
                      <a:endParaRPr lang="fr-FR" sz="1000" i="1">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a:latin typeface="Calibri"/>
                          <a:ea typeface="Calibri"/>
                          <a:cs typeface="Times New Roman"/>
                        </a:rPr>
                        <a:t>Domaine 3</a:t>
                      </a:r>
                      <a:endParaRPr lang="fr-FR" sz="1000" i="1">
                        <a:latin typeface="Calibri"/>
                        <a:ea typeface="Calibri"/>
                        <a:cs typeface="Times New Roman"/>
                      </a:endParaRPr>
                    </a:p>
                    <a:p>
                      <a:pPr algn="ctr">
                        <a:lnSpc>
                          <a:spcPct val="120000"/>
                        </a:lnSpc>
                        <a:spcAft>
                          <a:spcPts val="0"/>
                        </a:spcAft>
                      </a:pPr>
                      <a:r>
                        <a:rPr lang="fr-FR" sz="900" i="0">
                          <a:latin typeface="Calibri"/>
                          <a:ea typeface="Calibri"/>
                          <a:cs typeface="Times New Roman"/>
                        </a:rPr>
                        <a:t>La formation de la personne et du citoyen</a:t>
                      </a:r>
                      <a:endParaRPr lang="fr-FR" sz="1000" i="1">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a:latin typeface="Calibri"/>
                          <a:ea typeface="Calibri"/>
                          <a:cs typeface="Times New Roman"/>
                        </a:rPr>
                        <a:t>Domaine 4</a:t>
                      </a:r>
                      <a:endParaRPr lang="fr-FR" sz="1000" i="1">
                        <a:latin typeface="Calibri"/>
                        <a:ea typeface="Calibri"/>
                        <a:cs typeface="Times New Roman"/>
                      </a:endParaRPr>
                    </a:p>
                    <a:p>
                      <a:pPr algn="ctr">
                        <a:lnSpc>
                          <a:spcPct val="120000"/>
                        </a:lnSpc>
                        <a:spcAft>
                          <a:spcPts val="0"/>
                        </a:spcAft>
                      </a:pPr>
                      <a:r>
                        <a:rPr lang="fr-FR" sz="900" i="0">
                          <a:latin typeface="Calibri"/>
                          <a:ea typeface="Calibri"/>
                          <a:cs typeface="Times New Roman"/>
                        </a:rPr>
                        <a:t>Les systèmes naturels et les systèmes techniques</a:t>
                      </a:r>
                      <a:endParaRPr lang="fr-FR" sz="1000" i="1">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a:latin typeface="Calibri"/>
                          <a:ea typeface="Calibri"/>
                          <a:cs typeface="Times New Roman"/>
                        </a:rPr>
                        <a:t>Domaine 5</a:t>
                      </a:r>
                      <a:endParaRPr lang="fr-FR" sz="1000" i="1">
                        <a:latin typeface="Calibri"/>
                        <a:ea typeface="Calibri"/>
                        <a:cs typeface="Times New Roman"/>
                      </a:endParaRPr>
                    </a:p>
                    <a:p>
                      <a:pPr algn="ctr">
                        <a:lnSpc>
                          <a:spcPct val="120000"/>
                        </a:lnSpc>
                        <a:spcAft>
                          <a:spcPts val="0"/>
                        </a:spcAft>
                      </a:pPr>
                      <a:r>
                        <a:rPr lang="fr-FR" sz="900" i="0">
                          <a:latin typeface="Calibri"/>
                          <a:ea typeface="Calibri"/>
                          <a:cs typeface="Times New Roman"/>
                        </a:rPr>
                        <a:t>Les représentations du monde et de l’activité humaine</a:t>
                      </a:r>
                      <a:endParaRPr lang="fr-FR" sz="1000" i="1">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7473">
                <a:tc gridSpan="4">
                  <a:txBody>
                    <a:bodyPr/>
                    <a:lstStyle/>
                    <a:p>
                      <a:pPr algn="ctr">
                        <a:lnSpc>
                          <a:spcPct val="120000"/>
                        </a:lnSpc>
                        <a:spcAft>
                          <a:spcPts val="0"/>
                        </a:spcAft>
                      </a:pPr>
                      <a:r>
                        <a:rPr lang="fr-FR" sz="1400" b="1" i="0" dirty="0">
                          <a:latin typeface="Calibri"/>
                          <a:ea typeface="Calibri"/>
                          <a:cs typeface="Times New Roman"/>
                        </a:rPr>
                        <a:t> Compétences travaillées en EPS</a:t>
                      </a:r>
                      <a:endParaRPr lang="fr-FR" sz="1600" i="1" dirty="0">
                        <a:latin typeface="Calibri"/>
                        <a:ea typeface="Calibri"/>
                        <a:cs typeface="Times New Roman"/>
                      </a:endParaRPr>
                    </a:p>
                    <a:p>
                      <a:pPr algn="ctr">
                        <a:lnSpc>
                          <a:spcPct val="120000"/>
                        </a:lnSpc>
                        <a:spcAft>
                          <a:spcPts val="0"/>
                        </a:spcAft>
                      </a:pPr>
                      <a:r>
                        <a:rPr lang="fr-FR" sz="1400" b="1" i="0" dirty="0">
                          <a:latin typeface="Calibri"/>
                          <a:ea typeface="Calibri"/>
                          <a:cs typeface="Times New Roman"/>
                        </a:rPr>
                        <a:t>(compétences générales)</a:t>
                      </a:r>
                      <a:endParaRPr lang="fr-FR" sz="1600" i="1" dirty="0">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pPr algn="ctr">
                        <a:lnSpc>
                          <a:spcPct val="120000"/>
                        </a:lnSpc>
                        <a:spcAft>
                          <a:spcPts val="0"/>
                        </a:spcAft>
                      </a:pPr>
                      <a:endParaRPr lang="fr-FR" sz="900" i="1" dirty="0">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a:latin typeface="Calibri"/>
                          <a:ea typeface="Calibri"/>
                          <a:cs typeface="Times New Roman"/>
                        </a:rPr>
                        <a:t>C1</a:t>
                      </a:r>
                      <a:endParaRPr lang="fr-FR" sz="1000" i="1">
                        <a:latin typeface="Calibri"/>
                        <a:ea typeface="Calibri"/>
                        <a:cs typeface="Times New Roman"/>
                      </a:endParaRPr>
                    </a:p>
                    <a:p>
                      <a:pPr algn="ctr">
                        <a:lnSpc>
                          <a:spcPct val="120000"/>
                        </a:lnSpc>
                        <a:spcAft>
                          <a:spcPts val="0"/>
                        </a:spcAft>
                      </a:pPr>
                      <a:r>
                        <a:rPr lang="fr-FR" sz="900" b="1" i="0">
                          <a:latin typeface="Calibri"/>
                          <a:ea typeface="Calibri"/>
                          <a:cs typeface="Times New Roman"/>
                        </a:rPr>
                        <a:t>Développer sa motricité et apprendre à s’exprimer en utilisant son corps</a:t>
                      </a:r>
                      <a:endParaRPr lang="fr-FR" sz="1000" i="1">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dirty="0">
                          <a:latin typeface="Calibri"/>
                          <a:ea typeface="Calibri"/>
                          <a:cs typeface="Times New Roman"/>
                        </a:rPr>
                        <a:t>C2</a:t>
                      </a:r>
                      <a:endParaRPr lang="fr-FR" sz="1000" i="1" dirty="0">
                        <a:latin typeface="Calibri"/>
                        <a:ea typeface="Calibri"/>
                        <a:cs typeface="Times New Roman"/>
                      </a:endParaRPr>
                    </a:p>
                    <a:p>
                      <a:pPr algn="ctr">
                        <a:lnSpc>
                          <a:spcPct val="120000"/>
                        </a:lnSpc>
                        <a:spcAft>
                          <a:spcPts val="0"/>
                        </a:spcAft>
                      </a:pPr>
                      <a:r>
                        <a:rPr lang="fr-FR" sz="900" b="1" i="0" dirty="0">
                          <a:latin typeface="Calibri"/>
                          <a:ea typeface="Calibri"/>
                          <a:cs typeface="Times New Roman"/>
                        </a:rPr>
                        <a:t>S’approprier par la pratique physique et sportive, des méthodes et outils pour apprendre</a:t>
                      </a:r>
                      <a:endParaRPr lang="fr-FR" sz="1000" i="1" dirty="0">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dirty="0">
                          <a:latin typeface="Calibri"/>
                          <a:ea typeface="Calibri"/>
                          <a:cs typeface="Times New Roman"/>
                        </a:rPr>
                        <a:t>C3</a:t>
                      </a:r>
                      <a:endParaRPr lang="fr-FR" sz="1000" i="1" dirty="0">
                        <a:latin typeface="Calibri"/>
                        <a:ea typeface="Calibri"/>
                        <a:cs typeface="Times New Roman"/>
                      </a:endParaRPr>
                    </a:p>
                    <a:p>
                      <a:pPr algn="ctr">
                        <a:lnSpc>
                          <a:spcPct val="120000"/>
                        </a:lnSpc>
                        <a:spcAft>
                          <a:spcPts val="0"/>
                        </a:spcAft>
                      </a:pPr>
                      <a:r>
                        <a:rPr lang="fr-FR" sz="900" b="1" i="0" dirty="0">
                          <a:latin typeface="Calibri"/>
                          <a:ea typeface="Calibri"/>
                          <a:cs typeface="Times New Roman"/>
                        </a:rPr>
                        <a:t>Partager des règles, assumer des rôles et des responsabilités</a:t>
                      </a:r>
                      <a:endParaRPr lang="fr-FR" sz="1000" i="1" dirty="0">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a:latin typeface="Calibri"/>
                          <a:ea typeface="Calibri"/>
                          <a:cs typeface="Times New Roman"/>
                        </a:rPr>
                        <a:t>C4</a:t>
                      </a:r>
                      <a:endParaRPr lang="fr-FR" sz="1000" i="1">
                        <a:latin typeface="Calibri"/>
                        <a:ea typeface="Calibri"/>
                        <a:cs typeface="Times New Roman"/>
                      </a:endParaRPr>
                    </a:p>
                    <a:p>
                      <a:pPr algn="ctr">
                        <a:lnSpc>
                          <a:spcPct val="120000"/>
                        </a:lnSpc>
                        <a:spcAft>
                          <a:spcPts val="0"/>
                        </a:spcAft>
                      </a:pPr>
                      <a:r>
                        <a:rPr lang="fr-FR" sz="900" b="1" i="0">
                          <a:latin typeface="Calibri"/>
                          <a:ea typeface="Calibri"/>
                          <a:cs typeface="Times New Roman"/>
                        </a:rPr>
                        <a:t>Apprendre à entretenir sa santé par une activité physique et régulière</a:t>
                      </a:r>
                      <a:endParaRPr lang="fr-FR" sz="1000" i="1">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a:latin typeface="Calibri"/>
                          <a:ea typeface="Calibri"/>
                          <a:cs typeface="Times New Roman"/>
                        </a:rPr>
                        <a:t>C5</a:t>
                      </a:r>
                      <a:endParaRPr lang="fr-FR" sz="1000" i="1">
                        <a:latin typeface="Calibri"/>
                        <a:ea typeface="Calibri"/>
                        <a:cs typeface="Times New Roman"/>
                      </a:endParaRPr>
                    </a:p>
                    <a:p>
                      <a:pPr algn="ctr">
                        <a:lnSpc>
                          <a:spcPct val="120000"/>
                        </a:lnSpc>
                        <a:spcAft>
                          <a:spcPts val="0"/>
                        </a:spcAft>
                      </a:pPr>
                      <a:r>
                        <a:rPr lang="fr-FR" sz="900" b="1" i="0">
                          <a:latin typeface="Calibri"/>
                          <a:ea typeface="Calibri"/>
                          <a:cs typeface="Times New Roman"/>
                        </a:rPr>
                        <a:t>S’approprier une culture physique sportive et artistique</a:t>
                      </a:r>
                      <a:endParaRPr lang="fr-FR" sz="1000" i="1">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316">
                <a:tc gridSpan="4">
                  <a:txBody>
                    <a:bodyPr/>
                    <a:lstStyle/>
                    <a:p>
                      <a:pPr algn="ctr">
                        <a:lnSpc>
                          <a:spcPct val="120000"/>
                        </a:lnSpc>
                        <a:spcAft>
                          <a:spcPts val="0"/>
                        </a:spcAft>
                      </a:pPr>
                      <a:r>
                        <a:rPr lang="fr-FR" sz="1400" i="1" dirty="0" smtClean="0">
                          <a:latin typeface="Calibri"/>
                          <a:ea typeface="Calibri"/>
                          <a:cs typeface="Times New Roman"/>
                        </a:rPr>
                        <a:t>Déclinées</a:t>
                      </a:r>
                      <a:r>
                        <a:rPr lang="fr-FR" sz="1400" i="1" baseline="0" dirty="0" smtClean="0">
                          <a:latin typeface="Calibri"/>
                          <a:ea typeface="Calibri"/>
                          <a:cs typeface="Times New Roman"/>
                        </a:rPr>
                        <a:t> en verbes d’action</a:t>
                      </a:r>
                      <a:endParaRPr lang="fr-FR" sz="1400" i="1" dirty="0">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pPr algn="ctr">
                        <a:lnSpc>
                          <a:spcPct val="120000"/>
                        </a:lnSpc>
                        <a:spcAft>
                          <a:spcPts val="0"/>
                        </a:spcAft>
                      </a:pPr>
                      <a:endParaRPr lang="fr-FR" sz="900" i="1" dirty="0">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buFont typeface="Arial" pitchFamily="34" charset="0"/>
                        <a:buChar char="•"/>
                      </a:pPr>
                      <a:r>
                        <a:rPr lang="fr-FR" sz="900" b="1" i="0" dirty="0">
                          <a:latin typeface="Calibri"/>
                          <a:ea typeface="Calibri"/>
                          <a:cs typeface="Times New Roman"/>
                        </a:rPr>
                        <a:t>ADAPTER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ACQUERIR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MOBILISER</a:t>
                      </a:r>
                      <a:endParaRPr lang="fr-FR" sz="1000" i="1" dirty="0">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buFont typeface="Arial" pitchFamily="34" charset="0"/>
                        <a:buChar char="•"/>
                      </a:pPr>
                      <a:r>
                        <a:rPr lang="fr-FR" sz="900" b="1" i="0" dirty="0">
                          <a:latin typeface="Calibri"/>
                          <a:ea typeface="Calibri"/>
                          <a:cs typeface="Times New Roman"/>
                        </a:rPr>
                        <a:t>APPRENDRE</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REPETER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UTILISER</a:t>
                      </a:r>
                      <a:endParaRPr lang="fr-FR" sz="1000" i="1" dirty="0">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buFont typeface="Arial" pitchFamily="34" charset="0"/>
                        <a:buChar char="•"/>
                      </a:pPr>
                      <a:r>
                        <a:rPr lang="fr-FR" sz="900" b="1" i="0" dirty="0">
                          <a:latin typeface="Calibri"/>
                          <a:ea typeface="Calibri"/>
                          <a:cs typeface="Times New Roman"/>
                        </a:rPr>
                        <a:t>ASSUMER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COMPRENDRE</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ASSURER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S’ENGAGER</a:t>
                      </a:r>
                      <a:endParaRPr lang="fr-FR" sz="1000" i="1" dirty="0">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buFont typeface="Arial" pitchFamily="34" charset="0"/>
                        <a:buChar char="•"/>
                      </a:pPr>
                      <a:r>
                        <a:rPr lang="fr-FR" sz="900" b="1" i="0" dirty="0">
                          <a:latin typeface="Calibri"/>
                          <a:ea typeface="Calibri"/>
                          <a:cs typeface="Times New Roman"/>
                        </a:rPr>
                        <a:t>EVALUER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CONNAÎTRE</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ADAPTER</a:t>
                      </a:r>
                      <a:endParaRPr lang="fr-FR" sz="1000" i="1" dirty="0">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buFont typeface="Arial" pitchFamily="34" charset="0"/>
                        <a:buChar char="•"/>
                      </a:pPr>
                      <a:r>
                        <a:rPr lang="fr-FR" sz="900" b="1" i="0" dirty="0">
                          <a:latin typeface="Calibri"/>
                          <a:ea typeface="Calibri"/>
                          <a:cs typeface="Times New Roman"/>
                        </a:rPr>
                        <a:t>SAVOIR SITUER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COMPRENDRE</a:t>
                      </a:r>
                      <a:endParaRPr lang="fr-FR" sz="1000" i="1" dirty="0">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01210">
                <a:tc rowSpan="4">
                  <a:txBody>
                    <a:bodyPr/>
                    <a:lstStyle/>
                    <a:p>
                      <a:pPr marL="71755" marR="71755" algn="ctr">
                        <a:spcAft>
                          <a:spcPts val="0"/>
                        </a:spcAft>
                      </a:pPr>
                      <a:r>
                        <a:rPr lang="fr-FR" sz="1050" dirty="0" smtClean="0">
                          <a:latin typeface="+mn-lt"/>
                          <a:ea typeface="Calibri"/>
                          <a:cs typeface="Times New Roman"/>
                        </a:rPr>
                        <a:t>Champs d’apprentissage - 4 CA</a:t>
                      </a:r>
                      <a:endParaRPr lang="fr-FR" sz="1050" dirty="0">
                        <a:latin typeface="+mn-lt"/>
                        <a:ea typeface="Calibri"/>
                        <a:cs typeface="Times New Roman"/>
                      </a:endParaRPr>
                    </a:p>
                  </a:txBody>
                  <a:tcPr marL="38365" marR="3836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r>
                        <a:rPr lang="fr-FR" sz="1000" b="1" i="0" dirty="0">
                          <a:solidFill>
                            <a:srgbClr val="5B9BD5"/>
                          </a:solidFill>
                          <a:latin typeface="Calibri"/>
                          <a:ea typeface="Calibri"/>
                          <a:cs typeface="Times New Roman"/>
                        </a:rPr>
                        <a:t>CA1</a:t>
                      </a:r>
                      <a:endParaRPr lang="fr-FR" sz="1050" i="1" dirty="0">
                        <a:latin typeface="Calibri"/>
                        <a:ea typeface="Calibri"/>
                        <a:cs typeface="Times New Roman"/>
                      </a:endParaRPr>
                    </a:p>
                    <a:p>
                      <a:pPr algn="ctr">
                        <a:lnSpc>
                          <a:spcPct val="120000"/>
                        </a:lnSpc>
                        <a:spcAft>
                          <a:spcPts val="0"/>
                        </a:spcAft>
                      </a:pPr>
                      <a:r>
                        <a:rPr lang="fr-FR" sz="1000" b="1" i="0" dirty="0">
                          <a:solidFill>
                            <a:srgbClr val="5B9BD5"/>
                          </a:solidFill>
                          <a:latin typeface="Calibri"/>
                          <a:ea typeface="Calibri"/>
                          <a:cs typeface="Times New Roman"/>
                        </a:rPr>
                        <a:t>Produire une performance optimale, mesurable à une échéance donnée</a:t>
                      </a:r>
                      <a:endParaRPr lang="fr-FR" sz="1050" i="1" dirty="0">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000" i="1" dirty="0">
                          <a:latin typeface="Calibri"/>
                          <a:ea typeface="Calibri"/>
                          <a:cs typeface="Times New Roman"/>
                        </a:rPr>
                        <a:t>Activités athlétiques (courses, sauts, lancers)</a:t>
                      </a:r>
                      <a:endParaRPr lang="fr-FR" sz="1050" i="1" dirty="0">
                        <a:latin typeface="Calibri"/>
                        <a:ea typeface="Calibri"/>
                        <a:cs typeface="Times New Roman"/>
                      </a:endParaRPr>
                    </a:p>
                    <a:p>
                      <a:pPr>
                        <a:lnSpc>
                          <a:spcPct val="120000"/>
                        </a:lnSpc>
                        <a:spcAft>
                          <a:spcPts val="0"/>
                        </a:spcAft>
                      </a:pPr>
                      <a:r>
                        <a:rPr lang="fr-FR" sz="1000" i="1" dirty="0">
                          <a:latin typeface="Calibri"/>
                          <a:ea typeface="Calibri"/>
                          <a:cs typeface="Times New Roman"/>
                        </a:rPr>
                        <a:t>Natation</a:t>
                      </a:r>
                      <a:endParaRPr lang="fr-FR" sz="1050" i="1" dirty="0">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1755" marR="71755" algn="ctr">
                        <a:spcAft>
                          <a:spcPts val="0"/>
                        </a:spcAft>
                      </a:pPr>
                      <a:r>
                        <a:rPr lang="fr-FR" sz="1000" dirty="0" smtClean="0">
                          <a:latin typeface="+mn-lt"/>
                          <a:ea typeface="Calibri"/>
                          <a:cs typeface="Times New Roman"/>
                        </a:rPr>
                        <a:t>Compétences travaillées pendant le cycle 3</a:t>
                      </a:r>
                      <a:endParaRPr lang="fr-FR" sz="1000" dirty="0">
                        <a:latin typeface="+mn-lt"/>
                        <a:ea typeface="Calibri"/>
                        <a:cs typeface="Times New Roman"/>
                      </a:endParaRPr>
                    </a:p>
                  </a:txBody>
                  <a:tcPr marL="38365" marR="38365"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20000"/>
                        </a:lnSpc>
                        <a:spcAft>
                          <a:spcPts val="0"/>
                        </a:spcAft>
                      </a:pPr>
                      <a:r>
                        <a:rPr lang="fr-FR" sz="900" b="1" i="0" dirty="0">
                          <a:latin typeface="Calibri"/>
                          <a:ea typeface="Calibri"/>
                          <a:cs typeface="Times New Roman"/>
                        </a:rPr>
                        <a:t>Combiner </a:t>
                      </a:r>
                      <a:r>
                        <a:rPr lang="fr-FR" sz="900" i="0" dirty="0">
                          <a:latin typeface="Calibri"/>
                          <a:ea typeface="Calibri"/>
                          <a:cs typeface="Times New Roman"/>
                        </a:rPr>
                        <a:t>des actions simples </a:t>
                      </a:r>
                      <a:r>
                        <a:rPr lang="fr-FR" sz="900" b="1" i="0" dirty="0">
                          <a:latin typeface="Calibri"/>
                          <a:ea typeface="Calibri"/>
                          <a:cs typeface="Times New Roman"/>
                        </a:rPr>
                        <a:t>: courir-lancer, courir-sauter</a:t>
                      </a:r>
                      <a:endParaRPr lang="fr-FR" sz="1000" i="1" dirty="0">
                        <a:latin typeface="Calibri"/>
                        <a:ea typeface="Calibri"/>
                        <a:cs typeface="Times New Roman"/>
                      </a:endParaRPr>
                    </a:p>
                    <a:p>
                      <a:pPr algn="l">
                        <a:lnSpc>
                          <a:spcPct val="120000"/>
                        </a:lnSpc>
                        <a:spcAft>
                          <a:spcPts val="0"/>
                        </a:spcAft>
                      </a:pPr>
                      <a:r>
                        <a:rPr lang="fr-FR" sz="900" b="1" i="0" dirty="0">
                          <a:latin typeface="Calibri"/>
                          <a:ea typeface="Calibri"/>
                          <a:cs typeface="Times New Roman"/>
                        </a:rPr>
                        <a:t>Utiliser</a:t>
                      </a:r>
                      <a:r>
                        <a:rPr lang="fr-FR" sz="900" i="0" dirty="0">
                          <a:latin typeface="Calibri"/>
                          <a:ea typeface="Calibri"/>
                          <a:cs typeface="Times New Roman"/>
                        </a:rPr>
                        <a:t> sa vitesse pour aller plus loin, plus haut</a:t>
                      </a:r>
                      <a:endParaRPr lang="fr-FR" sz="1000" i="1" dirty="0">
                        <a:latin typeface="Calibri"/>
                        <a:ea typeface="Calibri"/>
                        <a:cs typeface="Times New Roman"/>
                      </a:endParaRPr>
                    </a:p>
                    <a:p>
                      <a:pPr algn="l">
                        <a:lnSpc>
                          <a:spcPct val="120000"/>
                        </a:lnSpc>
                        <a:spcAft>
                          <a:spcPts val="0"/>
                        </a:spcAft>
                      </a:pPr>
                      <a:r>
                        <a:rPr lang="fr-FR" sz="900" i="0" dirty="0">
                          <a:latin typeface="Calibri"/>
                          <a:ea typeface="Calibri"/>
                          <a:cs typeface="Times New Roman"/>
                        </a:rPr>
                        <a:t>Rester horizontalement et sans appui en équilibre dans l’eau</a:t>
                      </a:r>
                      <a:endParaRPr lang="fr-FR" sz="1000" i="1" dirty="0">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dirty="0">
                          <a:latin typeface="Calibri"/>
                          <a:ea typeface="Calibri"/>
                          <a:cs typeface="Times New Roman"/>
                        </a:rPr>
                        <a:t>Appliquer </a:t>
                      </a:r>
                      <a:r>
                        <a:rPr lang="fr-FR" sz="900" i="0" dirty="0">
                          <a:latin typeface="Calibri"/>
                          <a:ea typeface="Calibri"/>
                          <a:cs typeface="Times New Roman"/>
                        </a:rPr>
                        <a:t>des principes simples pour améliorer la performance</a:t>
                      </a:r>
                      <a:endParaRPr lang="fr-FR" sz="1000" i="1" dirty="0">
                        <a:latin typeface="Calibri"/>
                        <a:ea typeface="Calibri"/>
                        <a:cs typeface="Times New Roman"/>
                      </a:endParaRPr>
                    </a:p>
                    <a:p>
                      <a:pPr algn="l">
                        <a:lnSpc>
                          <a:spcPct val="120000"/>
                        </a:lnSpc>
                        <a:spcAft>
                          <a:spcPts val="0"/>
                        </a:spcAft>
                      </a:pPr>
                      <a:r>
                        <a:rPr lang="fr-FR" sz="900" b="1" i="0" dirty="0">
                          <a:latin typeface="Calibri"/>
                          <a:ea typeface="Calibri"/>
                          <a:cs typeface="Times New Roman"/>
                        </a:rPr>
                        <a:t>Utiliser</a:t>
                      </a:r>
                      <a:r>
                        <a:rPr lang="fr-FR" sz="900" i="0" dirty="0">
                          <a:latin typeface="Calibri"/>
                          <a:ea typeface="Calibri"/>
                          <a:cs typeface="Times New Roman"/>
                        </a:rPr>
                        <a:t> des outils de mesures simples pour </a:t>
                      </a:r>
                      <a:r>
                        <a:rPr lang="fr-FR" sz="900" b="1" i="0" dirty="0">
                          <a:latin typeface="Calibri"/>
                          <a:ea typeface="Calibri"/>
                          <a:cs typeface="Times New Roman"/>
                        </a:rPr>
                        <a:t>évaluer</a:t>
                      </a:r>
                      <a:r>
                        <a:rPr lang="fr-FR" sz="900" i="0" dirty="0">
                          <a:latin typeface="Calibri"/>
                          <a:ea typeface="Calibri"/>
                          <a:cs typeface="Times New Roman"/>
                        </a:rPr>
                        <a:t> sa performance</a:t>
                      </a:r>
                      <a:endParaRPr lang="fr-FR" sz="1000" i="1" dirty="0">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a:latin typeface="Calibri"/>
                          <a:ea typeface="Calibri"/>
                          <a:cs typeface="Times New Roman"/>
                        </a:rPr>
                        <a:t>Respecter</a:t>
                      </a:r>
                      <a:r>
                        <a:rPr lang="fr-FR" sz="900" i="0">
                          <a:latin typeface="Calibri"/>
                          <a:ea typeface="Calibri"/>
                          <a:cs typeface="Times New Roman"/>
                        </a:rPr>
                        <a:t> les règles des activités</a:t>
                      </a:r>
                      <a:endParaRPr lang="fr-FR" sz="1000" i="1">
                        <a:latin typeface="Calibri"/>
                        <a:ea typeface="Calibri"/>
                        <a:cs typeface="Times New Roman"/>
                      </a:endParaRPr>
                    </a:p>
                    <a:p>
                      <a:pPr algn="l">
                        <a:lnSpc>
                          <a:spcPct val="120000"/>
                        </a:lnSpc>
                        <a:spcAft>
                          <a:spcPts val="0"/>
                        </a:spcAft>
                      </a:pPr>
                      <a:r>
                        <a:rPr lang="fr-FR" sz="900" b="1" i="0">
                          <a:latin typeface="Calibri"/>
                          <a:ea typeface="Calibri"/>
                          <a:cs typeface="Times New Roman"/>
                        </a:rPr>
                        <a:t>Passer </a:t>
                      </a:r>
                      <a:r>
                        <a:rPr lang="fr-FR" sz="900" i="0">
                          <a:latin typeface="Calibri"/>
                          <a:ea typeface="Calibri"/>
                          <a:cs typeface="Times New Roman"/>
                        </a:rPr>
                        <a:t>par les différents rôles sociaux</a:t>
                      </a:r>
                      <a:endParaRPr lang="fr-FR" sz="1000" i="1">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a:latin typeface="Calibri"/>
                          <a:ea typeface="Calibri"/>
                          <a:cs typeface="Times New Roman"/>
                        </a:rPr>
                        <a:t>Mobiliser ses ressources</a:t>
                      </a:r>
                      <a:endParaRPr lang="fr-FR" sz="1000" i="1">
                        <a:latin typeface="Calibri"/>
                        <a:ea typeface="Calibri"/>
                        <a:cs typeface="Times New Roman"/>
                      </a:endParaRPr>
                    </a:p>
                    <a:p>
                      <a:pPr algn="l">
                        <a:lnSpc>
                          <a:spcPct val="120000"/>
                        </a:lnSpc>
                        <a:spcAft>
                          <a:spcPts val="0"/>
                        </a:spcAft>
                      </a:pPr>
                      <a:r>
                        <a:rPr lang="fr-FR" sz="900" b="1" i="0">
                          <a:latin typeface="Calibri"/>
                          <a:ea typeface="Calibri"/>
                          <a:cs typeface="Times New Roman"/>
                        </a:rPr>
                        <a:t>Réaliser</a:t>
                      </a:r>
                      <a:r>
                        <a:rPr lang="fr-FR" sz="900" i="0">
                          <a:latin typeface="Calibri"/>
                          <a:ea typeface="Calibri"/>
                          <a:cs typeface="Times New Roman"/>
                        </a:rPr>
                        <a:t> des efforts</a:t>
                      </a:r>
                      <a:r>
                        <a:rPr lang="fr-FR" sz="900" b="1" i="0">
                          <a:latin typeface="Calibri"/>
                          <a:ea typeface="Calibri"/>
                          <a:cs typeface="Times New Roman"/>
                        </a:rPr>
                        <a:t> Prendre des repères</a:t>
                      </a:r>
                      <a:r>
                        <a:rPr lang="fr-FR" sz="900" i="0">
                          <a:latin typeface="Calibri"/>
                          <a:ea typeface="Calibri"/>
                          <a:cs typeface="Times New Roman"/>
                        </a:rPr>
                        <a:t> extérieurs et des repères sur son corps pour </a:t>
                      </a:r>
                      <a:r>
                        <a:rPr lang="fr-FR" sz="900" b="1" i="0">
                          <a:latin typeface="Calibri"/>
                          <a:ea typeface="Calibri"/>
                          <a:cs typeface="Times New Roman"/>
                        </a:rPr>
                        <a:t>contrôler</a:t>
                      </a:r>
                      <a:r>
                        <a:rPr lang="fr-FR" sz="900" i="0">
                          <a:latin typeface="Calibri"/>
                          <a:ea typeface="Calibri"/>
                          <a:cs typeface="Times New Roman"/>
                        </a:rPr>
                        <a:t> son déplacement et son effort</a:t>
                      </a:r>
                      <a:endParaRPr lang="fr-FR" sz="1000" i="1">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dirty="0">
                          <a:latin typeface="Calibri"/>
                          <a:ea typeface="Calibri"/>
                          <a:cs typeface="Times New Roman"/>
                        </a:rPr>
                        <a:t>Réaliser </a:t>
                      </a:r>
                      <a:r>
                        <a:rPr lang="fr-FR" sz="900" i="0" dirty="0">
                          <a:latin typeface="Calibri"/>
                          <a:ea typeface="Calibri"/>
                          <a:cs typeface="Times New Roman"/>
                        </a:rPr>
                        <a:t>la meilleure performance possible dans des activités athlétiques variées</a:t>
                      </a:r>
                      <a:endParaRPr lang="fr-FR" sz="1000" i="1" dirty="0">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1910">
                <a:tc vMerge="1">
                  <a:txBody>
                    <a:bodyPr/>
                    <a:lstStyle/>
                    <a:p>
                      <a:endParaRPr lang="fr-FR"/>
                    </a:p>
                  </a:txBody>
                  <a:tcPr/>
                </a:tc>
                <a:tc>
                  <a:txBody>
                    <a:bodyPr/>
                    <a:lstStyle/>
                    <a:p>
                      <a:pPr algn="ctr">
                        <a:lnSpc>
                          <a:spcPct val="120000"/>
                        </a:lnSpc>
                        <a:spcAft>
                          <a:spcPts val="0"/>
                        </a:spcAft>
                      </a:pPr>
                      <a:r>
                        <a:rPr lang="fr-FR" sz="1000" b="1" i="0">
                          <a:solidFill>
                            <a:srgbClr val="70AD47"/>
                          </a:solidFill>
                          <a:latin typeface="Calibri"/>
                          <a:ea typeface="Calibri"/>
                          <a:cs typeface="Times New Roman"/>
                        </a:rPr>
                        <a:t>CA2</a:t>
                      </a:r>
                      <a:endParaRPr lang="fr-FR" sz="1050" i="1">
                        <a:latin typeface="Calibri"/>
                        <a:ea typeface="Calibri"/>
                        <a:cs typeface="Times New Roman"/>
                      </a:endParaRPr>
                    </a:p>
                    <a:p>
                      <a:pPr algn="ctr">
                        <a:lnSpc>
                          <a:spcPct val="120000"/>
                        </a:lnSpc>
                        <a:spcAft>
                          <a:spcPts val="0"/>
                        </a:spcAft>
                      </a:pPr>
                      <a:r>
                        <a:rPr lang="fr-FR" sz="1000" b="1" i="0">
                          <a:solidFill>
                            <a:srgbClr val="70AD47"/>
                          </a:solidFill>
                          <a:latin typeface="Calibri"/>
                          <a:ea typeface="Calibri"/>
                          <a:cs typeface="Times New Roman"/>
                        </a:rPr>
                        <a:t>Adapter ses déplacements à des environnements variés</a:t>
                      </a:r>
                      <a:endParaRPr lang="fr-FR" sz="1050" i="1">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000" i="1" dirty="0">
                          <a:latin typeface="Calibri"/>
                          <a:ea typeface="Calibri"/>
                          <a:cs typeface="Times New Roman"/>
                        </a:rPr>
                        <a:t>Activité de roule et de glisse</a:t>
                      </a:r>
                      <a:endParaRPr lang="fr-FR" sz="1050" i="1" dirty="0">
                        <a:latin typeface="Calibri"/>
                        <a:ea typeface="Calibri"/>
                        <a:cs typeface="Times New Roman"/>
                      </a:endParaRPr>
                    </a:p>
                    <a:p>
                      <a:pPr>
                        <a:lnSpc>
                          <a:spcPct val="120000"/>
                        </a:lnSpc>
                        <a:spcAft>
                          <a:spcPts val="0"/>
                        </a:spcAft>
                      </a:pPr>
                      <a:r>
                        <a:rPr lang="fr-FR" sz="1000" i="1" dirty="0">
                          <a:latin typeface="Calibri"/>
                          <a:ea typeface="Calibri"/>
                          <a:cs typeface="Times New Roman"/>
                        </a:rPr>
                        <a:t>Activités nautiques</a:t>
                      </a:r>
                      <a:endParaRPr lang="fr-FR" sz="1050" i="1" dirty="0">
                        <a:latin typeface="Calibri"/>
                        <a:ea typeface="Calibri"/>
                        <a:cs typeface="Times New Roman"/>
                      </a:endParaRPr>
                    </a:p>
                    <a:p>
                      <a:pPr>
                        <a:lnSpc>
                          <a:spcPct val="120000"/>
                        </a:lnSpc>
                        <a:spcAft>
                          <a:spcPts val="0"/>
                        </a:spcAft>
                      </a:pPr>
                      <a:r>
                        <a:rPr lang="fr-FR" sz="1000" i="1" dirty="0">
                          <a:latin typeface="Calibri"/>
                          <a:ea typeface="Calibri"/>
                          <a:cs typeface="Times New Roman"/>
                        </a:rPr>
                        <a:t>P. Orientation</a:t>
                      </a:r>
                      <a:endParaRPr lang="fr-FR" sz="1050" i="1" dirty="0">
                        <a:latin typeface="Calibri"/>
                        <a:ea typeface="Calibri"/>
                        <a:cs typeface="Times New Roman"/>
                      </a:endParaRPr>
                    </a:p>
                    <a:p>
                      <a:pPr>
                        <a:lnSpc>
                          <a:spcPct val="120000"/>
                        </a:lnSpc>
                        <a:spcAft>
                          <a:spcPts val="0"/>
                        </a:spcAft>
                      </a:pPr>
                      <a:r>
                        <a:rPr lang="fr-FR" sz="1000" i="1" dirty="0">
                          <a:latin typeface="Calibri"/>
                          <a:ea typeface="Calibri"/>
                          <a:cs typeface="Times New Roman"/>
                        </a:rPr>
                        <a:t>P. d’escalade</a:t>
                      </a:r>
                      <a:endParaRPr lang="fr-FR" sz="1050" i="1" dirty="0">
                        <a:latin typeface="Calibri"/>
                        <a:ea typeface="Calibri"/>
                        <a:cs typeface="Times New Roman"/>
                      </a:endParaRPr>
                    </a:p>
                    <a:p>
                      <a:pPr>
                        <a:lnSpc>
                          <a:spcPct val="120000"/>
                        </a:lnSpc>
                        <a:spcAft>
                          <a:spcPts val="0"/>
                        </a:spcAft>
                      </a:pPr>
                      <a:r>
                        <a:rPr lang="fr-FR" sz="1000" i="1" dirty="0">
                          <a:latin typeface="Calibri"/>
                          <a:ea typeface="Calibri"/>
                          <a:cs typeface="Times New Roman"/>
                        </a:rPr>
                        <a:t>Savoir nager</a:t>
                      </a:r>
                      <a:endParaRPr lang="fr-FR" sz="1050" i="1" dirty="0">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a:lnSpc>
                          <a:spcPct val="120000"/>
                        </a:lnSpc>
                        <a:spcAft>
                          <a:spcPts val="0"/>
                        </a:spcAft>
                      </a:pPr>
                      <a:r>
                        <a:rPr lang="fr-FR" sz="900" b="1" i="0">
                          <a:latin typeface="Calibri"/>
                          <a:ea typeface="Calibri"/>
                          <a:cs typeface="Times New Roman"/>
                        </a:rPr>
                        <a:t>Conduire </a:t>
                      </a:r>
                      <a:r>
                        <a:rPr lang="fr-FR" sz="900" i="0">
                          <a:latin typeface="Calibri"/>
                          <a:ea typeface="Calibri"/>
                          <a:cs typeface="Times New Roman"/>
                        </a:rPr>
                        <a:t>un déplacement sans appréhension et en toute sécurité</a:t>
                      </a:r>
                      <a:endParaRPr lang="fr-FR" sz="1000" i="1">
                        <a:latin typeface="Calibri"/>
                        <a:ea typeface="Calibri"/>
                        <a:cs typeface="Times New Roman"/>
                      </a:endParaRPr>
                    </a:p>
                    <a:p>
                      <a:pPr algn="l">
                        <a:lnSpc>
                          <a:spcPct val="120000"/>
                        </a:lnSpc>
                        <a:spcAft>
                          <a:spcPts val="0"/>
                        </a:spcAft>
                      </a:pPr>
                      <a:r>
                        <a:rPr lang="fr-FR" sz="900" b="1" i="0">
                          <a:latin typeface="Calibri"/>
                          <a:ea typeface="Calibri"/>
                          <a:cs typeface="Times New Roman"/>
                        </a:rPr>
                        <a:t>Adapter</a:t>
                      </a:r>
                      <a:r>
                        <a:rPr lang="fr-FR" sz="900" i="0">
                          <a:latin typeface="Calibri"/>
                          <a:ea typeface="Calibri"/>
                          <a:cs typeface="Times New Roman"/>
                        </a:rPr>
                        <a:t> son déplacement aux différents milieux</a:t>
                      </a:r>
                      <a:endParaRPr lang="fr-FR" sz="1000" i="1">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endParaRPr lang="fr-FR" sz="900" i="0" dirty="0">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dirty="0">
                          <a:latin typeface="Calibri"/>
                          <a:ea typeface="Calibri"/>
                          <a:cs typeface="Times New Roman"/>
                        </a:rPr>
                        <a:t>Aider </a:t>
                      </a:r>
                      <a:r>
                        <a:rPr lang="fr-FR" sz="900" i="0" dirty="0">
                          <a:latin typeface="Calibri"/>
                          <a:ea typeface="Calibri"/>
                          <a:cs typeface="Times New Roman"/>
                        </a:rPr>
                        <a:t>l’autre</a:t>
                      </a:r>
                      <a:endParaRPr lang="fr-FR" sz="1000" i="1" dirty="0">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a:latin typeface="Calibri"/>
                          <a:ea typeface="Calibri"/>
                          <a:cs typeface="Times New Roman"/>
                        </a:rPr>
                        <a:t>Gérer son effort </a:t>
                      </a:r>
                      <a:r>
                        <a:rPr lang="fr-FR" sz="900" i="0">
                          <a:latin typeface="Calibri"/>
                          <a:ea typeface="Calibri"/>
                          <a:cs typeface="Times New Roman"/>
                        </a:rPr>
                        <a:t>pour pouvoir revenir au point de départ</a:t>
                      </a:r>
                      <a:endParaRPr lang="fr-FR" sz="1000" i="1">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dirty="0">
                          <a:latin typeface="Calibri"/>
                          <a:ea typeface="Calibri"/>
                          <a:cs typeface="Times New Roman"/>
                        </a:rPr>
                        <a:t>Tenir compte </a:t>
                      </a:r>
                      <a:r>
                        <a:rPr lang="fr-FR" sz="900" i="0" dirty="0">
                          <a:latin typeface="Calibri"/>
                          <a:ea typeface="Calibri"/>
                          <a:cs typeface="Times New Roman"/>
                        </a:rPr>
                        <a:t>du milieu et de ses évolutions</a:t>
                      </a:r>
                      <a:endParaRPr lang="fr-FR" sz="1000" i="1" dirty="0">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6632">
                <a:tc vMerge="1">
                  <a:txBody>
                    <a:bodyPr/>
                    <a:lstStyle/>
                    <a:p>
                      <a:endParaRPr lang="fr-FR"/>
                    </a:p>
                  </a:txBody>
                  <a:tcPr/>
                </a:tc>
                <a:tc>
                  <a:txBody>
                    <a:bodyPr/>
                    <a:lstStyle/>
                    <a:p>
                      <a:pPr algn="ctr">
                        <a:lnSpc>
                          <a:spcPct val="120000"/>
                        </a:lnSpc>
                        <a:spcAft>
                          <a:spcPts val="0"/>
                        </a:spcAft>
                      </a:pPr>
                      <a:r>
                        <a:rPr lang="fr-FR" sz="1000" b="1" i="0">
                          <a:solidFill>
                            <a:srgbClr val="ED7D31"/>
                          </a:solidFill>
                          <a:latin typeface="Calibri"/>
                          <a:ea typeface="Calibri"/>
                          <a:cs typeface="Times New Roman"/>
                        </a:rPr>
                        <a:t>CA3</a:t>
                      </a:r>
                      <a:endParaRPr lang="fr-FR" sz="1050" i="1">
                        <a:latin typeface="Calibri"/>
                        <a:ea typeface="Calibri"/>
                        <a:cs typeface="Times New Roman"/>
                      </a:endParaRPr>
                    </a:p>
                    <a:p>
                      <a:pPr algn="ctr">
                        <a:lnSpc>
                          <a:spcPct val="120000"/>
                        </a:lnSpc>
                        <a:spcAft>
                          <a:spcPts val="0"/>
                        </a:spcAft>
                      </a:pPr>
                      <a:r>
                        <a:rPr lang="fr-FR" sz="1000" b="1" i="0">
                          <a:solidFill>
                            <a:srgbClr val="ED7D31"/>
                          </a:solidFill>
                          <a:latin typeface="Calibri"/>
                          <a:ea typeface="Calibri"/>
                          <a:cs typeface="Times New Roman"/>
                        </a:rPr>
                        <a:t>S’exprimer devant les autres par une prestation artistique et/ou acrobatique</a:t>
                      </a:r>
                      <a:endParaRPr lang="fr-FR" sz="1050" i="1">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000" i="1" dirty="0">
                          <a:latin typeface="Calibri"/>
                          <a:ea typeface="Calibri"/>
                          <a:cs typeface="Times New Roman"/>
                        </a:rPr>
                        <a:t>Danses collectives</a:t>
                      </a:r>
                      <a:endParaRPr lang="fr-FR" sz="1050" i="1" dirty="0">
                        <a:latin typeface="Calibri"/>
                        <a:ea typeface="Calibri"/>
                        <a:cs typeface="Times New Roman"/>
                      </a:endParaRPr>
                    </a:p>
                    <a:p>
                      <a:pPr>
                        <a:lnSpc>
                          <a:spcPct val="120000"/>
                        </a:lnSpc>
                        <a:spcAft>
                          <a:spcPts val="0"/>
                        </a:spcAft>
                      </a:pPr>
                      <a:r>
                        <a:rPr lang="fr-FR" sz="1000" i="1" dirty="0">
                          <a:latin typeface="Calibri"/>
                          <a:ea typeface="Calibri"/>
                          <a:cs typeface="Times New Roman"/>
                        </a:rPr>
                        <a:t>Activités gymniques</a:t>
                      </a:r>
                      <a:endParaRPr lang="fr-FR" sz="1050" i="1" dirty="0">
                        <a:latin typeface="Calibri"/>
                        <a:ea typeface="Calibri"/>
                        <a:cs typeface="Times New Roman"/>
                      </a:endParaRPr>
                    </a:p>
                    <a:p>
                      <a:pPr>
                        <a:lnSpc>
                          <a:spcPct val="120000"/>
                        </a:lnSpc>
                        <a:spcAft>
                          <a:spcPts val="0"/>
                        </a:spcAft>
                      </a:pPr>
                      <a:r>
                        <a:rPr lang="fr-FR" sz="1000" i="1" dirty="0">
                          <a:latin typeface="Calibri"/>
                          <a:ea typeface="Calibri"/>
                          <a:cs typeface="Times New Roman"/>
                        </a:rPr>
                        <a:t>Arts du cirque</a:t>
                      </a:r>
                      <a:endParaRPr lang="fr-FR" sz="1050" i="1" dirty="0">
                        <a:latin typeface="Calibri"/>
                        <a:ea typeface="Calibri"/>
                        <a:cs typeface="Times New Roman"/>
                      </a:endParaRPr>
                    </a:p>
                    <a:p>
                      <a:pPr>
                        <a:lnSpc>
                          <a:spcPct val="120000"/>
                        </a:lnSpc>
                        <a:spcAft>
                          <a:spcPts val="0"/>
                        </a:spcAft>
                      </a:pPr>
                      <a:r>
                        <a:rPr lang="fr-FR" sz="1000" i="1" dirty="0">
                          <a:latin typeface="Calibri"/>
                          <a:ea typeface="Calibri"/>
                          <a:cs typeface="Times New Roman"/>
                        </a:rPr>
                        <a:t>Danse de création</a:t>
                      </a:r>
                      <a:endParaRPr lang="fr-FR" sz="1050" i="1" dirty="0">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a:lnSpc>
                          <a:spcPct val="120000"/>
                        </a:lnSpc>
                        <a:spcAft>
                          <a:spcPts val="0"/>
                        </a:spcAft>
                      </a:pPr>
                      <a:r>
                        <a:rPr lang="fr-FR" sz="900" b="1" i="0">
                          <a:latin typeface="Calibri"/>
                          <a:ea typeface="Calibri"/>
                          <a:cs typeface="Times New Roman"/>
                        </a:rPr>
                        <a:t>Enrichir </a:t>
                      </a:r>
                      <a:r>
                        <a:rPr lang="fr-FR" sz="900" i="0">
                          <a:latin typeface="Calibri"/>
                          <a:ea typeface="Calibri"/>
                          <a:cs typeface="Times New Roman"/>
                        </a:rPr>
                        <a:t>son répertoire d’actions afin de </a:t>
                      </a:r>
                      <a:r>
                        <a:rPr lang="fr-FR" sz="900" b="1" i="0">
                          <a:latin typeface="Calibri"/>
                          <a:ea typeface="Calibri"/>
                          <a:cs typeface="Times New Roman"/>
                        </a:rPr>
                        <a:t>communiquer</a:t>
                      </a:r>
                      <a:r>
                        <a:rPr lang="fr-FR" sz="900" i="0">
                          <a:latin typeface="Calibri"/>
                          <a:ea typeface="Calibri"/>
                          <a:cs typeface="Times New Roman"/>
                        </a:rPr>
                        <a:t> une intention ou une émotion</a:t>
                      </a:r>
                      <a:endParaRPr lang="fr-FR" sz="1000" i="1">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dirty="0">
                          <a:latin typeface="Calibri"/>
                          <a:ea typeface="Calibri"/>
                          <a:cs typeface="Times New Roman"/>
                        </a:rPr>
                        <a:t>Utiliser </a:t>
                      </a:r>
                      <a:r>
                        <a:rPr lang="fr-FR" sz="900" i="0" dirty="0">
                          <a:latin typeface="Calibri"/>
                          <a:ea typeface="Calibri"/>
                          <a:cs typeface="Times New Roman"/>
                        </a:rPr>
                        <a:t>le pouvoir expressif du corps de différentes façons</a:t>
                      </a:r>
                      <a:endParaRPr lang="fr-FR" sz="1000" i="1" dirty="0">
                        <a:latin typeface="Calibri"/>
                        <a:ea typeface="Calibri"/>
                        <a:cs typeface="Times New Roman"/>
                      </a:endParaRPr>
                    </a:p>
                    <a:p>
                      <a:pPr algn="l">
                        <a:lnSpc>
                          <a:spcPct val="120000"/>
                        </a:lnSpc>
                        <a:spcAft>
                          <a:spcPts val="0"/>
                        </a:spcAft>
                      </a:pPr>
                      <a:r>
                        <a:rPr lang="fr-FR" sz="900" b="1" i="0" dirty="0">
                          <a:latin typeface="Calibri"/>
                          <a:ea typeface="Calibri"/>
                          <a:cs typeface="Times New Roman"/>
                        </a:rPr>
                        <a:t>Mobiliser</a:t>
                      </a:r>
                      <a:r>
                        <a:rPr lang="fr-FR" sz="900" i="0" dirty="0">
                          <a:latin typeface="Calibri"/>
                          <a:ea typeface="Calibri"/>
                          <a:cs typeface="Times New Roman"/>
                        </a:rPr>
                        <a:t> son imaginaire pour créer du sens et de l’émotion, dans des prestations collectives</a:t>
                      </a:r>
                      <a:endParaRPr lang="fr-FR" sz="1000" i="1" dirty="0">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a:latin typeface="Calibri"/>
                          <a:ea typeface="Calibri"/>
                          <a:cs typeface="Times New Roman"/>
                        </a:rPr>
                        <a:t>S’engager </a:t>
                      </a:r>
                      <a:r>
                        <a:rPr lang="fr-FR" sz="900" i="0">
                          <a:latin typeface="Calibri"/>
                          <a:ea typeface="Calibri"/>
                          <a:cs typeface="Times New Roman"/>
                        </a:rPr>
                        <a:t>dans des actions artistiques ou acrobatiques destinées à être présentées aux autres en maîtrisant les risques et ses émotions</a:t>
                      </a:r>
                      <a:endParaRPr lang="fr-FR" sz="1000" i="1">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endParaRPr lang="fr-FR" sz="900" i="0" dirty="0">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dirty="0">
                          <a:latin typeface="Calibri"/>
                          <a:ea typeface="Calibri"/>
                          <a:cs typeface="Times New Roman"/>
                        </a:rPr>
                        <a:t>Communiquer</a:t>
                      </a:r>
                      <a:r>
                        <a:rPr lang="fr-FR" sz="900" i="0" dirty="0">
                          <a:latin typeface="Calibri"/>
                          <a:ea typeface="Calibri"/>
                          <a:cs typeface="Times New Roman"/>
                        </a:rPr>
                        <a:t> une intention ou une émotion</a:t>
                      </a:r>
                      <a:r>
                        <a:rPr lang="fr-FR" sz="900" b="1" i="0" dirty="0">
                          <a:latin typeface="Calibri"/>
                          <a:ea typeface="Calibri"/>
                          <a:cs typeface="Times New Roman"/>
                        </a:rPr>
                        <a:t> </a:t>
                      </a:r>
                      <a:endParaRPr lang="fr-FR" sz="1000" i="1" dirty="0">
                        <a:latin typeface="Calibri"/>
                        <a:ea typeface="Calibri"/>
                        <a:cs typeface="Times New Roman"/>
                      </a:endParaRPr>
                    </a:p>
                    <a:p>
                      <a:pPr algn="l">
                        <a:lnSpc>
                          <a:spcPct val="120000"/>
                        </a:lnSpc>
                        <a:spcAft>
                          <a:spcPts val="0"/>
                        </a:spcAft>
                      </a:pPr>
                      <a:r>
                        <a:rPr lang="fr-FR" sz="900" b="1" i="0" dirty="0">
                          <a:latin typeface="Calibri"/>
                          <a:ea typeface="Calibri"/>
                          <a:cs typeface="Times New Roman"/>
                        </a:rPr>
                        <a:t>Savoir filmer</a:t>
                      </a:r>
                      <a:r>
                        <a:rPr lang="fr-FR" sz="900" i="0" dirty="0">
                          <a:latin typeface="Calibri"/>
                          <a:ea typeface="Calibri"/>
                          <a:cs typeface="Times New Roman"/>
                        </a:rPr>
                        <a:t> une prestation pour la revoir et la faire évoluer</a:t>
                      </a:r>
                      <a:endParaRPr lang="fr-FR" sz="1000" i="1" dirty="0">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7473">
                <a:tc vMerge="1">
                  <a:txBody>
                    <a:bodyPr/>
                    <a:lstStyle/>
                    <a:p>
                      <a:endParaRPr lang="fr-FR"/>
                    </a:p>
                  </a:txBody>
                  <a:tcPr/>
                </a:tc>
                <a:tc>
                  <a:txBody>
                    <a:bodyPr/>
                    <a:lstStyle/>
                    <a:p>
                      <a:pPr algn="ctr">
                        <a:lnSpc>
                          <a:spcPct val="120000"/>
                        </a:lnSpc>
                        <a:spcAft>
                          <a:spcPts val="0"/>
                        </a:spcAft>
                      </a:pPr>
                      <a:r>
                        <a:rPr lang="fr-FR" sz="1000" b="1" i="0">
                          <a:solidFill>
                            <a:srgbClr val="806000"/>
                          </a:solidFill>
                          <a:latin typeface="Calibri"/>
                          <a:ea typeface="Calibri"/>
                          <a:cs typeface="Times New Roman"/>
                        </a:rPr>
                        <a:t>CA4</a:t>
                      </a:r>
                      <a:endParaRPr lang="fr-FR" sz="1050" i="1">
                        <a:latin typeface="Calibri"/>
                        <a:ea typeface="Calibri"/>
                        <a:cs typeface="Times New Roman"/>
                      </a:endParaRPr>
                    </a:p>
                    <a:p>
                      <a:pPr algn="ctr">
                        <a:lnSpc>
                          <a:spcPct val="120000"/>
                        </a:lnSpc>
                        <a:spcAft>
                          <a:spcPts val="0"/>
                        </a:spcAft>
                      </a:pPr>
                      <a:r>
                        <a:rPr lang="fr-FR" sz="1000" b="1" i="0">
                          <a:solidFill>
                            <a:srgbClr val="806000"/>
                          </a:solidFill>
                          <a:latin typeface="Calibri"/>
                          <a:ea typeface="Calibri"/>
                          <a:cs typeface="Times New Roman"/>
                        </a:rPr>
                        <a:t>Conduire et maîtriser un affrontement collectif ou interindividuel</a:t>
                      </a:r>
                      <a:endParaRPr lang="fr-FR" sz="1050" i="1">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0000"/>
                        </a:lnSpc>
                        <a:spcAft>
                          <a:spcPts val="0"/>
                        </a:spcAft>
                      </a:pPr>
                      <a:r>
                        <a:rPr lang="fr-FR" sz="1000" i="1" dirty="0">
                          <a:latin typeface="Calibri"/>
                          <a:ea typeface="Calibri"/>
                          <a:cs typeface="Times New Roman"/>
                        </a:rPr>
                        <a:t>Jeux sportifs collectifs</a:t>
                      </a:r>
                      <a:endParaRPr lang="fr-FR" sz="1050" i="1" dirty="0">
                        <a:latin typeface="Calibri"/>
                        <a:ea typeface="Calibri"/>
                        <a:cs typeface="Times New Roman"/>
                      </a:endParaRPr>
                    </a:p>
                    <a:p>
                      <a:pPr>
                        <a:lnSpc>
                          <a:spcPct val="120000"/>
                        </a:lnSpc>
                        <a:spcAft>
                          <a:spcPts val="0"/>
                        </a:spcAft>
                      </a:pPr>
                      <a:r>
                        <a:rPr lang="fr-FR" sz="1000" i="1" dirty="0">
                          <a:latin typeface="Calibri"/>
                          <a:ea typeface="Calibri"/>
                          <a:cs typeface="Times New Roman"/>
                        </a:rPr>
                        <a:t>Jeux de combats</a:t>
                      </a:r>
                      <a:endParaRPr lang="fr-FR" sz="1050" i="1" dirty="0">
                        <a:latin typeface="Calibri"/>
                        <a:ea typeface="Calibri"/>
                        <a:cs typeface="Times New Roman"/>
                      </a:endParaRPr>
                    </a:p>
                    <a:p>
                      <a:pPr>
                        <a:lnSpc>
                          <a:spcPct val="120000"/>
                        </a:lnSpc>
                        <a:spcAft>
                          <a:spcPts val="0"/>
                        </a:spcAft>
                      </a:pPr>
                      <a:r>
                        <a:rPr lang="fr-FR" sz="1000" i="1" dirty="0">
                          <a:latin typeface="Calibri"/>
                          <a:ea typeface="Calibri"/>
                          <a:cs typeface="Times New Roman"/>
                        </a:rPr>
                        <a:t>Jeux de raquettes</a:t>
                      </a:r>
                      <a:endParaRPr lang="fr-FR" sz="1050" i="1" dirty="0">
                        <a:latin typeface="Calibri"/>
                        <a:ea typeface="Calibri"/>
                        <a:cs typeface="Times New Roman"/>
                      </a:endParaRPr>
                    </a:p>
                  </a:txBody>
                  <a:tcPr marL="38365" marR="383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a:lnSpc>
                          <a:spcPct val="120000"/>
                        </a:lnSpc>
                        <a:spcAft>
                          <a:spcPts val="0"/>
                        </a:spcAft>
                      </a:pPr>
                      <a:r>
                        <a:rPr lang="fr-FR" sz="900" b="1" i="0">
                          <a:latin typeface="Calibri"/>
                          <a:ea typeface="Calibri"/>
                          <a:cs typeface="Times New Roman"/>
                        </a:rPr>
                        <a:t>Adapter </a:t>
                      </a:r>
                      <a:r>
                        <a:rPr lang="fr-FR" sz="900" i="0">
                          <a:latin typeface="Calibri"/>
                          <a:ea typeface="Calibri"/>
                          <a:cs typeface="Times New Roman"/>
                        </a:rPr>
                        <a:t>son jeu et ses actions aux adversaires et à ses partenaires</a:t>
                      </a:r>
                      <a:endParaRPr lang="fr-FR" sz="1000" i="1">
                        <a:latin typeface="Calibri"/>
                        <a:ea typeface="Calibri"/>
                        <a:cs typeface="Times New Roman"/>
                      </a:endParaRPr>
                    </a:p>
                    <a:p>
                      <a:pPr algn="l">
                        <a:lnSpc>
                          <a:spcPct val="120000"/>
                        </a:lnSpc>
                        <a:spcAft>
                          <a:spcPts val="0"/>
                        </a:spcAft>
                      </a:pPr>
                      <a:r>
                        <a:rPr lang="fr-FR" sz="900" b="1" i="0">
                          <a:latin typeface="Calibri"/>
                          <a:ea typeface="Calibri"/>
                          <a:cs typeface="Times New Roman"/>
                        </a:rPr>
                        <a:t>Coordonner </a:t>
                      </a:r>
                      <a:r>
                        <a:rPr lang="fr-FR" sz="900" i="0">
                          <a:latin typeface="Calibri"/>
                          <a:ea typeface="Calibri"/>
                          <a:cs typeface="Times New Roman"/>
                        </a:rPr>
                        <a:t>ses actions motrices</a:t>
                      </a:r>
                      <a:endParaRPr lang="fr-FR" sz="1000" i="1">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a:latin typeface="Calibri"/>
                          <a:ea typeface="Calibri"/>
                          <a:cs typeface="Times New Roman"/>
                        </a:rPr>
                        <a:t>S’informer pour agir</a:t>
                      </a:r>
                      <a:endParaRPr lang="fr-FR" sz="1000" i="1">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a:latin typeface="Calibri"/>
                          <a:ea typeface="Calibri"/>
                          <a:cs typeface="Times New Roman"/>
                        </a:rPr>
                        <a:t>Coopérer </a:t>
                      </a:r>
                      <a:r>
                        <a:rPr lang="fr-FR" sz="900" i="0">
                          <a:latin typeface="Calibri"/>
                          <a:ea typeface="Calibri"/>
                          <a:cs typeface="Times New Roman"/>
                        </a:rPr>
                        <a:t>pour attaquer et défendre</a:t>
                      </a:r>
                      <a:endParaRPr lang="fr-FR" sz="1000" i="1">
                        <a:latin typeface="Calibri"/>
                        <a:ea typeface="Calibri"/>
                        <a:cs typeface="Times New Roman"/>
                      </a:endParaRPr>
                    </a:p>
                    <a:p>
                      <a:pPr algn="l">
                        <a:lnSpc>
                          <a:spcPct val="120000"/>
                        </a:lnSpc>
                        <a:spcAft>
                          <a:spcPts val="0"/>
                        </a:spcAft>
                      </a:pPr>
                      <a:r>
                        <a:rPr lang="fr-FR" sz="900" b="1" i="0">
                          <a:latin typeface="Calibri"/>
                          <a:ea typeface="Calibri"/>
                          <a:cs typeface="Times New Roman"/>
                        </a:rPr>
                        <a:t>Accepter </a:t>
                      </a:r>
                      <a:r>
                        <a:rPr lang="fr-FR" sz="900" i="0">
                          <a:latin typeface="Calibri"/>
                          <a:ea typeface="Calibri"/>
                          <a:cs typeface="Times New Roman"/>
                        </a:rPr>
                        <a:t>différents rôles sociaux (joueur, arbitre, observateur)</a:t>
                      </a:r>
                      <a:endParaRPr lang="fr-FR" sz="1000" i="1">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endParaRPr lang="fr-FR" sz="900" i="0">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dirty="0">
                          <a:latin typeface="Calibri"/>
                          <a:ea typeface="Calibri"/>
                          <a:cs typeface="Times New Roman"/>
                        </a:rPr>
                        <a:t>Rechercher </a:t>
                      </a:r>
                      <a:r>
                        <a:rPr lang="fr-FR" sz="900" i="0" dirty="0">
                          <a:latin typeface="Calibri"/>
                          <a:ea typeface="Calibri"/>
                          <a:cs typeface="Times New Roman"/>
                        </a:rPr>
                        <a:t>le gain de l’affrontement par des choix tactiques simples</a:t>
                      </a:r>
                      <a:endParaRPr lang="fr-FR" sz="1000" i="1" dirty="0">
                        <a:latin typeface="Calibri"/>
                        <a:ea typeface="Calibri"/>
                        <a:cs typeface="Times New Roman"/>
                      </a:endParaRPr>
                    </a:p>
                  </a:txBody>
                  <a:tcPr marL="38365" marR="383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Programmes EPS 2015</a:t>
            </a:r>
            <a:endParaRPr lang="fr-FR"/>
          </a:p>
        </p:txBody>
      </p:sp>
      <p:graphicFrame>
        <p:nvGraphicFramePr>
          <p:cNvPr id="4" name="Tableau 3"/>
          <p:cNvGraphicFramePr>
            <a:graphicFrameLocks noGrp="1"/>
          </p:cNvGraphicFramePr>
          <p:nvPr/>
        </p:nvGraphicFramePr>
        <p:xfrm>
          <a:off x="2" y="-1"/>
          <a:ext cx="9143997" cy="6309320"/>
        </p:xfrm>
        <a:graphic>
          <a:graphicData uri="http://schemas.openxmlformats.org/drawingml/2006/table">
            <a:tbl>
              <a:tblPr/>
              <a:tblGrid>
                <a:gridCol w="251518"/>
                <a:gridCol w="1494028"/>
                <a:gridCol w="1098260"/>
                <a:gridCol w="299748"/>
                <a:gridCol w="1199695"/>
                <a:gridCol w="1200187"/>
                <a:gridCol w="1200187"/>
                <a:gridCol w="1200187"/>
                <a:gridCol w="1200187"/>
              </a:tblGrid>
              <a:tr h="193502">
                <a:tc gridSpan="9">
                  <a:txBody>
                    <a:bodyPr/>
                    <a:lstStyle/>
                    <a:p>
                      <a:pPr algn="ctr">
                        <a:spcAft>
                          <a:spcPts val="0"/>
                        </a:spcAft>
                      </a:pPr>
                      <a:r>
                        <a:rPr lang="fr-FR" sz="1200" b="1" dirty="0">
                          <a:latin typeface="Calibri"/>
                          <a:ea typeface="Calibri"/>
                          <a:cs typeface="Times New Roman"/>
                        </a:rPr>
                        <a:t>ARTICULATION SOCLE COMMUN – PROGRAMME EPS – CYCLE 4</a:t>
                      </a:r>
                      <a:endParaRPr lang="fr-FR" sz="1200" dirty="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571099">
                <a:tc gridSpan="4">
                  <a:txBody>
                    <a:bodyPr/>
                    <a:lstStyle/>
                    <a:p>
                      <a:pPr>
                        <a:spcAft>
                          <a:spcPts val="0"/>
                        </a:spcAft>
                      </a:pPr>
                      <a:r>
                        <a:rPr lang="fr-FR" sz="1100" dirty="0">
                          <a:latin typeface="Calibri"/>
                          <a:ea typeface="Calibri"/>
                          <a:cs typeface="Times New Roman"/>
                        </a:rPr>
                        <a:t>SOCLE COMMUN (S4C) – 5 Domaines</a:t>
                      </a: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spcAft>
                          <a:spcPts val="0"/>
                        </a:spcAft>
                      </a:pPr>
                      <a:r>
                        <a:rPr lang="fr-FR" sz="1100">
                          <a:latin typeface="Calibri"/>
                          <a:ea typeface="Calibri"/>
                          <a:cs typeface="Times New Roman"/>
                        </a:rPr>
                        <a:t>D1</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dirty="0">
                          <a:latin typeface="Calibri"/>
                          <a:ea typeface="Calibri"/>
                          <a:cs typeface="Times New Roman"/>
                        </a:rPr>
                        <a:t>D2</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dirty="0">
                          <a:latin typeface="Calibri"/>
                          <a:ea typeface="Calibri"/>
                          <a:cs typeface="Times New Roman"/>
                        </a:rPr>
                        <a:t>D3</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D4</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D5</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5474">
                <a:tc gridSpan="4">
                  <a:txBody>
                    <a:bodyPr/>
                    <a:lstStyle/>
                    <a:p>
                      <a:pPr>
                        <a:spcAft>
                          <a:spcPts val="0"/>
                        </a:spcAft>
                      </a:pPr>
                      <a:r>
                        <a:rPr lang="fr-FR" sz="1100" dirty="0">
                          <a:latin typeface="Calibri"/>
                          <a:ea typeface="Calibri"/>
                          <a:cs typeface="Times New Roman"/>
                        </a:rPr>
                        <a:t>5 COMPETENCES TRAVAILLEES</a:t>
                      </a:r>
                    </a:p>
                    <a:p>
                      <a:pPr>
                        <a:spcAft>
                          <a:spcPts val="0"/>
                        </a:spcAft>
                      </a:pPr>
                      <a:r>
                        <a:rPr lang="fr-FR" sz="1100" dirty="0">
                          <a:latin typeface="Calibri"/>
                          <a:ea typeface="Calibri"/>
                          <a:cs typeface="Times New Roman"/>
                        </a:rPr>
                        <a:t> Compétences Générales</a:t>
                      </a: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solidFill>
                      <a:schemeClr val="bg1">
                        <a:lumMod val="7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spcAft>
                          <a:spcPts val="0"/>
                        </a:spcAft>
                      </a:pPr>
                      <a:r>
                        <a:rPr lang="fr-FR" sz="1100">
                          <a:latin typeface="Calibri"/>
                          <a:ea typeface="Calibri"/>
                          <a:cs typeface="Times New Roman"/>
                        </a:rPr>
                        <a:t>CG1</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spcAft>
                          <a:spcPts val="0"/>
                        </a:spcAft>
                      </a:pPr>
                      <a:r>
                        <a:rPr lang="fr-FR" sz="1100">
                          <a:latin typeface="Calibri"/>
                          <a:ea typeface="Calibri"/>
                          <a:cs typeface="Times New Roman"/>
                        </a:rPr>
                        <a:t>CG2</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spcAft>
                          <a:spcPts val="0"/>
                        </a:spcAft>
                      </a:pPr>
                      <a:r>
                        <a:rPr lang="fr-FR" sz="1100">
                          <a:latin typeface="Calibri"/>
                          <a:ea typeface="Calibri"/>
                          <a:cs typeface="Times New Roman"/>
                        </a:rPr>
                        <a:t>CG3</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spcAft>
                          <a:spcPts val="0"/>
                        </a:spcAft>
                      </a:pPr>
                      <a:r>
                        <a:rPr lang="fr-FR" sz="1100">
                          <a:latin typeface="Calibri"/>
                          <a:ea typeface="Calibri"/>
                          <a:cs typeface="Times New Roman"/>
                        </a:rPr>
                        <a:t>CG4</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c>
                  <a:txBody>
                    <a:bodyPr/>
                    <a:lstStyle/>
                    <a:p>
                      <a:pPr>
                        <a:spcAft>
                          <a:spcPts val="0"/>
                        </a:spcAft>
                      </a:pPr>
                      <a:r>
                        <a:rPr lang="fr-FR" sz="1100">
                          <a:latin typeface="Calibri"/>
                          <a:ea typeface="Calibri"/>
                          <a:cs typeface="Times New Roman"/>
                        </a:rPr>
                        <a:t>CG5</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750949">
                <a:tc gridSpan="4">
                  <a:txBody>
                    <a:bodyPr/>
                    <a:lstStyle/>
                    <a:p>
                      <a:pPr>
                        <a:spcAft>
                          <a:spcPts val="0"/>
                        </a:spcAft>
                      </a:pPr>
                      <a:r>
                        <a:rPr lang="fr-FR" sz="1100" dirty="0">
                          <a:latin typeface="Calibri"/>
                          <a:ea typeface="Calibri"/>
                          <a:cs typeface="Times New Roman"/>
                        </a:rPr>
                        <a:t>Déclinées en verbes d’action</a:t>
                      </a: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spcAft>
                          <a:spcPts val="0"/>
                        </a:spcAft>
                      </a:pPr>
                      <a:r>
                        <a:rPr lang="fr-FR" sz="1100">
                          <a:latin typeface="Calibri"/>
                          <a:ea typeface="Calibri"/>
                          <a:cs typeface="Times New Roman"/>
                        </a:rPr>
                        <a:t>-</a:t>
                      </a:r>
                    </a:p>
                    <a:p>
                      <a:pPr>
                        <a:spcAft>
                          <a:spcPts val="0"/>
                        </a:spcAft>
                      </a:pPr>
                      <a:r>
                        <a:rPr lang="fr-FR" sz="1100">
                          <a:latin typeface="Calibri"/>
                          <a:ea typeface="Calibri"/>
                          <a:cs typeface="Times New Roman"/>
                        </a:rPr>
                        <a:t>-</a:t>
                      </a:r>
                    </a:p>
                    <a:p>
                      <a:pPr>
                        <a:spcAft>
                          <a:spcPts val="0"/>
                        </a:spcAft>
                      </a:pPr>
                      <a:r>
                        <a:rPr lang="fr-FR" sz="1100">
                          <a:latin typeface="Calibri"/>
                          <a:ea typeface="Calibri"/>
                          <a:cs typeface="Times New Roman"/>
                        </a:rPr>
                        <a:t>-</a:t>
                      </a:r>
                    </a:p>
                    <a:p>
                      <a:pPr>
                        <a:spcAft>
                          <a:spcPts val="0"/>
                        </a:spcAft>
                      </a:pPr>
                      <a:r>
                        <a:rPr lang="fr-FR" sz="1100">
                          <a:latin typeface="Calibri"/>
                          <a:ea typeface="Calibri"/>
                          <a:cs typeface="Times New Roman"/>
                        </a:rPr>
                        <a:t>-</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dirty="0">
                          <a:latin typeface="Calibri"/>
                          <a:ea typeface="Calibri"/>
                          <a:cs typeface="Times New Roman"/>
                        </a:rPr>
                        <a:t>-</a:t>
                      </a:r>
                    </a:p>
                    <a:p>
                      <a:pPr>
                        <a:spcAft>
                          <a:spcPts val="0"/>
                        </a:spcAft>
                      </a:pPr>
                      <a:r>
                        <a:rPr lang="fr-FR" sz="1100" dirty="0">
                          <a:latin typeface="Calibri"/>
                          <a:ea typeface="Calibri"/>
                          <a:cs typeface="Times New Roman"/>
                        </a:rPr>
                        <a:t>-</a:t>
                      </a:r>
                    </a:p>
                    <a:p>
                      <a:pPr>
                        <a:spcAft>
                          <a:spcPts val="0"/>
                        </a:spcAft>
                      </a:pPr>
                      <a:r>
                        <a:rPr lang="fr-FR" sz="1100" dirty="0">
                          <a:latin typeface="Calibri"/>
                          <a:ea typeface="Calibri"/>
                          <a:cs typeface="Times New Roman"/>
                        </a:rPr>
                        <a:t>-</a:t>
                      </a:r>
                    </a:p>
                    <a:p>
                      <a:pPr>
                        <a:spcAft>
                          <a:spcPts val="0"/>
                        </a:spcAft>
                      </a:pPr>
                      <a:r>
                        <a:rPr lang="fr-FR" sz="1100" dirty="0">
                          <a:latin typeface="Calibri"/>
                          <a:ea typeface="Calibri"/>
                          <a:cs typeface="Times New Roman"/>
                        </a:rPr>
                        <a:t>-</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a:t>
                      </a:r>
                    </a:p>
                    <a:p>
                      <a:pPr>
                        <a:spcAft>
                          <a:spcPts val="0"/>
                        </a:spcAft>
                      </a:pPr>
                      <a:r>
                        <a:rPr lang="fr-FR" sz="1100">
                          <a:latin typeface="Calibri"/>
                          <a:ea typeface="Calibri"/>
                          <a:cs typeface="Times New Roman"/>
                        </a:rPr>
                        <a:t>-</a:t>
                      </a:r>
                    </a:p>
                    <a:p>
                      <a:pPr>
                        <a:spcAft>
                          <a:spcPts val="0"/>
                        </a:spcAft>
                      </a:pPr>
                      <a:r>
                        <a:rPr lang="fr-FR" sz="1100">
                          <a:latin typeface="Calibri"/>
                          <a:ea typeface="Calibri"/>
                          <a:cs typeface="Times New Roman"/>
                        </a:rPr>
                        <a:t>-</a:t>
                      </a:r>
                    </a:p>
                    <a:p>
                      <a:pPr>
                        <a:spcAft>
                          <a:spcPts val="0"/>
                        </a:spcAft>
                      </a:pPr>
                      <a:r>
                        <a:rPr lang="fr-FR" sz="1100">
                          <a:latin typeface="Calibri"/>
                          <a:ea typeface="Calibri"/>
                          <a:cs typeface="Times New Roman"/>
                        </a:rPr>
                        <a:t>- </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a:t>
                      </a:r>
                    </a:p>
                    <a:p>
                      <a:pPr>
                        <a:spcAft>
                          <a:spcPts val="0"/>
                        </a:spcAft>
                      </a:pPr>
                      <a:r>
                        <a:rPr lang="fr-FR" sz="1100">
                          <a:latin typeface="Calibri"/>
                          <a:ea typeface="Calibri"/>
                          <a:cs typeface="Times New Roman"/>
                        </a:rPr>
                        <a:t>-</a:t>
                      </a:r>
                    </a:p>
                    <a:p>
                      <a:pPr>
                        <a:spcAft>
                          <a:spcPts val="0"/>
                        </a:spcAft>
                      </a:pPr>
                      <a:r>
                        <a:rPr lang="fr-FR" sz="1100">
                          <a:latin typeface="Calibri"/>
                          <a:ea typeface="Calibri"/>
                          <a:cs typeface="Times New Roman"/>
                        </a:rPr>
                        <a:t>-</a:t>
                      </a:r>
                    </a:p>
                    <a:p>
                      <a:pPr>
                        <a:spcAft>
                          <a:spcPts val="0"/>
                        </a:spcAft>
                      </a:pPr>
                      <a:r>
                        <a:rPr lang="fr-FR" sz="1100">
                          <a:latin typeface="Calibri"/>
                          <a:ea typeface="Calibri"/>
                          <a:cs typeface="Times New Roman"/>
                        </a:rPr>
                        <a:t>-</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100">
                          <a:latin typeface="Calibri"/>
                          <a:ea typeface="Calibri"/>
                          <a:cs typeface="Times New Roman"/>
                        </a:rPr>
                        <a:t>-</a:t>
                      </a:r>
                    </a:p>
                    <a:p>
                      <a:pPr>
                        <a:spcAft>
                          <a:spcPts val="0"/>
                        </a:spcAft>
                      </a:pPr>
                      <a:r>
                        <a:rPr lang="fr-FR" sz="1100">
                          <a:latin typeface="Calibri"/>
                          <a:ea typeface="Calibri"/>
                          <a:cs typeface="Times New Roman"/>
                        </a:rPr>
                        <a:t>-</a:t>
                      </a:r>
                    </a:p>
                    <a:p>
                      <a:pPr>
                        <a:spcAft>
                          <a:spcPts val="0"/>
                        </a:spcAft>
                      </a:pPr>
                      <a:r>
                        <a:rPr lang="fr-FR" sz="1100">
                          <a:latin typeface="Calibri"/>
                          <a:ea typeface="Calibri"/>
                          <a:cs typeface="Times New Roman"/>
                        </a:rPr>
                        <a:t>-</a:t>
                      </a:r>
                    </a:p>
                    <a:p>
                      <a:pPr>
                        <a:spcAft>
                          <a:spcPts val="0"/>
                        </a:spcAft>
                      </a:pPr>
                      <a:r>
                        <a:rPr lang="fr-FR" sz="1100">
                          <a:latin typeface="Calibri"/>
                          <a:ea typeface="Calibri"/>
                          <a:cs typeface="Times New Roman"/>
                        </a:rPr>
                        <a:t>-</a:t>
                      </a:r>
                    </a:p>
                  </a:txBody>
                  <a:tcPr marL="35343" marR="353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r h="1104574">
                <a:tc rowSpan="4">
                  <a:txBody>
                    <a:bodyPr/>
                    <a:lstStyle/>
                    <a:p>
                      <a:pPr marL="71755" marR="71755" algn="ctr">
                        <a:spcAft>
                          <a:spcPts val="0"/>
                        </a:spcAft>
                      </a:pPr>
                      <a:r>
                        <a:rPr lang="fr-FR" sz="1100" dirty="0">
                          <a:latin typeface="Calibri"/>
                          <a:ea typeface="Calibri"/>
                          <a:cs typeface="Times New Roman"/>
                        </a:rPr>
                        <a:t>Champs d’apprentissage - 4 CA</a:t>
                      </a:r>
                    </a:p>
                  </a:txBody>
                  <a:tcPr marL="35343" marR="3534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spcAft>
                          <a:spcPts val="0"/>
                        </a:spcAft>
                      </a:pPr>
                      <a:r>
                        <a:rPr lang="fr-FR" sz="1100">
                          <a:latin typeface="Calibri"/>
                          <a:ea typeface="Calibri"/>
                          <a:cs typeface="Times New Roman"/>
                        </a:rPr>
                        <a:t>CA1-</a:t>
                      </a: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1755" marR="71755" algn="ctr">
                        <a:spcAft>
                          <a:spcPts val="0"/>
                        </a:spcAft>
                      </a:pPr>
                      <a:r>
                        <a:rPr lang="fr-FR" sz="1100" dirty="0">
                          <a:latin typeface="Calibri"/>
                          <a:ea typeface="Calibri"/>
                          <a:cs typeface="Times New Roman"/>
                        </a:rPr>
                        <a:t>Compétences visées pendant le cycle 4</a:t>
                      </a:r>
                    </a:p>
                  </a:txBody>
                  <a:tcPr marL="35343" marR="3534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574">
                <a:tc vMerge="1">
                  <a:txBody>
                    <a:bodyPr/>
                    <a:lstStyle/>
                    <a:p>
                      <a:endParaRPr lang="fr-FR"/>
                    </a:p>
                  </a:txBody>
                  <a:tcPr/>
                </a:tc>
                <a:tc>
                  <a:txBody>
                    <a:bodyPr/>
                    <a:lstStyle/>
                    <a:p>
                      <a:pPr>
                        <a:spcAft>
                          <a:spcPts val="0"/>
                        </a:spcAft>
                      </a:pPr>
                      <a:r>
                        <a:rPr lang="fr-FR" sz="1100">
                          <a:latin typeface="Calibri"/>
                          <a:ea typeface="Calibri"/>
                          <a:cs typeface="Times New Roman"/>
                        </a:rPr>
                        <a:t>CA2-</a:t>
                      </a: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574">
                <a:tc vMerge="1">
                  <a:txBody>
                    <a:bodyPr/>
                    <a:lstStyle/>
                    <a:p>
                      <a:endParaRPr lang="fr-FR"/>
                    </a:p>
                  </a:txBody>
                  <a:tcPr/>
                </a:tc>
                <a:tc>
                  <a:txBody>
                    <a:bodyPr/>
                    <a:lstStyle/>
                    <a:p>
                      <a:pPr>
                        <a:spcAft>
                          <a:spcPts val="0"/>
                        </a:spcAft>
                      </a:pPr>
                      <a:r>
                        <a:rPr lang="fr-FR" sz="1100">
                          <a:latin typeface="Calibri"/>
                          <a:ea typeface="Calibri"/>
                          <a:cs typeface="Times New Roman"/>
                        </a:rPr>
                        <a:t>CA3-</a:t>
                      </a: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4574">
                <a:tc vMerge="1">
                  <a:txBody>
                    <a:bodyPr/>
                    <a:lstStyle/>
                    <a:p>
                      <a:endParaRPr lang="fr-FR"/>
                    </a:p>
                  </a:txBody>
                  <a:tcPr/>
                </a:tc>
                <a:tc>
                  <a:txBody>
                    <a:bodyPr/>
                    <a:lstStyle/>
                    <a:p>
                      <a:pPr>
                        <a:spcAft>
                          <a:spcPts val="0"/>
                        </a:spcAft>
                      </a:pPr>
                      <a:r>
                        <a:rPr lang="fr-FR" sz="1100">
                          <a:latin typeface="Calibri"/>
                          <a:ea typeface="Calibri"/>
                          <a:cs typeface="Times New Roman"/>
                        </a:rPr>
                        <a:t>CA4-</a:t>
                      </a: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1100" dirty="0">
                        <a:latin typeface="Calibri"/>
                        <a:ea typeface="Calibri"/>
                        <a:cs typeface="Times New Roman"/>
                      </a:endParaRPr>
                    </a:p>
                  </a:txBody>
                  <a:tcPr marL="35343" marR="353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Programmes EPS 2015</a:t>
            </a:r>
            <a:endParaRPr lang="fr-FR"/>
          </a:p>
        </p:txBody>
      </p:sp>
      <p:graphicFrame>
        <p:nvGraphicFramePr>
          <p:cNvPr id="4" name="Tableau 3"/>
          <p:cNvGraphicFramePr>
            <a:graphicFrameLocks noGrp="1"/>
          </p:cNvGraphicFramePr>
          <p:nvPr/>
        </p:nvGraphicFramePr>
        <p:xfrm>
          <a:off x="0" y="-2"/>
          <a:ext cx="9144000" cy="6860164"/>
        </p:xfrm>
        <a:graphic>
          <a:graphicData uri="http://schemas.openxmlformats.org/drawingml/2006/table">
            <a:tbl>
              <a:tblPr/>
              <a:tblGrid>
                <a:gridCol w="323528"/>
                <a:gridCol w="936104"/>
                <a:gridCol w="1152128"/>
                <a:gridCol w="360040"/>
                <a:gridCol w="1274440"/>
                <a:gridCol w="1274440"/>
                <a:gridCol w="1274440"/>
                <a:gridCol w="1274440"/>
                <a:gridCol w="1274440"/>
              </a:tblGrid>
              <a:tr h="600889">
                <a:tc gridSpan="4">
                  <a:txBody>
                    <a:bodyPr/>
                    <a:lstStyle/>
                    <a:p>
                      <a:pPr algn="ctr">
                        <a:lnSpc>
                          <a:spcPct val="120000"/>
                        </a:lnSpc>
                        <a:spcAft>
                          <a:spcPts val="0"/>
                        </a:spcAft>
                      </a:pPr>
                      <a:r>
                        <a:rPr lang="fr-FR" sz="1200" b="1" i="0" dirty="0">
                          <a:latin typeface="Calibri"/>
                          <a:ea typeface="Calibri"/>
                          <a:cs typeface="Times New Roman"/>
                        </a:rPr>
                        <a:t>5 Domaines du S4C</a:t>
                      </a:r>
                      <a:endParaRPr lang="fr-FR" sz="1400" i="1" dirty="0">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pPr algn="ctr">
                        <a:lnSpc>
                          <a:spcPct val="120000"/>
                        </a:lnSpc>
                        <a:spcAft>
                          <a:spcPts val="0"/>
                        </a:spcAft>
                      </a:pPr>
                      <a:endParaRPr lang="fr-FR" sz="600" i="1" dirty="0">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dirty="0">
                          <a:latin typeface="Calibri"/>
                          <a:ea typeface="Calibri"/>
                          <a:cs typeface="Times New Roman"/>
                        </a:rPr>
                        <a:t>Domaine 1</a:t>
                      </a:r>
                      <a:endParaRPr lang="fr-FR" sz="1000" i="1" dirty="0">
                        <a:latin typeface="Calibri"/>
                        <a:ea typeface="Calibri"/>
                        <a:cs typeface="Times New Roman"/>
                      </a:endParaRPr>
                    </a:p>
                    <a:p>
                      <a:pPr algn="ctr">
                        <a:lnSpc>
                          <a:spcPct val="120000"/>
                        </a:lnSpc>
                        <a:spcAft>
                          <a:spcPts val="0"/>
                        </a:spcAft>
                      </a:pPr>
                      <a:r>
                        <a:rPr lang="fr-FR" sz="900" i="0" dirty="0">
                          <a:latin typeface="Calibri"/>
                          <a:ea typeface="Calibri"/>
                          <a:cs typeface="Times New Roman"/>
                        </a:rPr>
                        <a:t>Les langages pour penser et communiquer</a:t>
                      </a:r>
                      <a:endParaRPr lang="fr-FR" sz="1000" i="1" dirty="0">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dirty="0">
                          <a:latin typeface="Calibri"/>
                          <a:ea typeface="Calibri"/>
                          <a:cs typeface="Times New Roman"/>
                        </a:rPr>
                        <a:t>Domaine 2</a:t>
                      </a:r>
                      <a:endParaRPr lang="fr-FR" sz="1000" i="1" dirty="0">
                        <a:latin typeface="Calibri"/>
                        <a:ea typeface="Calibri"/>
                        <a:cs typeface="Times New Roman"/>
                      </a:endParaRPr>
                    </a:p>
                    <a:p>
                      <a:pPr algn="ctr">
                        <a:lnSpc>
                          <a:spcPct val="120000"/>
                        </a:lnSpc>
                        <a:spcAft>
                          <a:spcPts val="0"/>
                        </a:spcAft>
                      </a:pPr>
                      <a:r>
                        <a:rPr lang="fr-FR" sz="900" i="0" dirty="0">
                          <a:latin typeface="Calibri"/>
                          <a:ea typeface="Calibri"/>
                          <a:cs typeface="Times New Roman"/>
                        </a:rPr>
                        <a:t>Les Méthodes et outils pour apprendre</a:t>
                      </a:r>
                      <a:endParaRPr lang="fr-FR" sz="1000" i="1" dirty="0">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a:latin typeface="Calibri"/>
                          <a:ea typeface="Calibri"/>
                          <a:cs typeface="Times New Roman"/>
                        </a:rPr>
                        <a:t>Domaine 3</a:t>
                      </a:r>
                      <a:endParaRPr lang="fr-FR" sz="1000" i="1">
                        <a:latin typeface="Calibri"/>
                        <a:ea typeface="Calibri"/>
                        <a:cs typeface="Times New Roman"/>
                      </a:endParaRPr>
                    </a:p>
                    <a:p>
                      <a:pPr algn="ctr">
                        <a:lnSpc>
                          <a:spcPct val="120000"/>
                        </a:lnSpc>
                        <a:spcAft>
                          <a:spcPts val="0"/>
                        </a:spcAft>
                      </a:pPr>
                      <a:r>
                        <a:rPr lang="fr-FR" sz="900" i="0">
                          <a:latin typeface="Calibri"/>
                          <a:ea typeface="Calibri"/>
                          <a:cs typeface="Times New Roman"/>
                        </a:rPr>
                        <a:t>La formation de la personne et du citoyen</a:t>
                      </a:r>
                      <a:endParaRPr lang="fr-FR" sz="1000" i="1">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a:latin typeface="Calibri"/>
                          <a:ea typeface="Calibri"/>
                          <a:cs typeface="Times New Roman"/>
                        </a:rPr>
                        <a:t>Domaine 4</a:t>
                      </a:r>
                      <a:endParaRPr lang="fr-FR" sz="1000" i="1">
                        <a:latin typeface="Calibri"/>
                        <a:ea typeface="Calibri"/>
                        <a:cs typeface="Times New Roman"/>
                      </a:endParaRPr>
                    </a:p>
                    <a:p>
                      <a:pPr algn="ctr">
                        <a:lnSpc>
                          <a:spcPct val="120000"/>
                        </a:lnSpc>
                        <a:spcAft>
                          <a:spcPts val="0"/>
                        </a:spcAft>
                      </a:pPr>
                      <a:r>
                        <a:rPr lang="fr-FR" sz="900" i="0">
                          <a:latin typeface="Calibri"/>
                          <a:ea typeface="Calibri"/>
                          <a:cs typeface="Times New Roman"/>
                        </a:rPr>
                        <a:t>Les systèmes naturels et les systèmes techniques</a:t>
                      </a:r>
                      <a:endParaRPr lang="fr-FR" sz="1000" i="1">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a:latin typeface="Calibri"/>
                          <a:ea typeface="Calibri"/>
                          <a:cs typeface="Times New Roman"/>
                        </a:rPr>
                        <a:t>Domaine 5</a:t>
                      </a:r>
                      <a:endParaRPr lang="fr-FR" sz="1000" i="1">
                        <a:latin typeface="Calibri"/>
                        <a:ea typeface="Calibri"/>
                        <a:cs typeface="Times New Roman"/>
                      </a:endParaRPr>
                    </a:p>
                    <a:p>
                      <a:pPr algn="ctr">
                        <a:lnSpc>
                          <a:spcPct val="120000"/>
                        </a:lnSpc>
                        <a:spcAft>
                          <a:spcPts val="0"/>
                        </a:spcAft>
                      </a:pPr>
                      <a:r>
                        <a:rPr lang="fr-FR" sz="900" i="0">
                          <a:latin typeface="Calibri"/>
                          <a:ea typeface="Calibri"/>
                          <a:cs typeface="Times New Roman"/>
                        </a:rPr>
                        <a:t>Les représentations du monde et de l’activité humaine</a:t>
                      </a:r>
                      <a:endParaRPr lang="fr-FR" sz="1000" i="1">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1331">
                <a:tc gridSpan="4">
                  <a:txBody>
                    <a:bodyPr/>
                    <a:lstStyle/>
                    <a:p>
                      <a:pPr algn="ctr">
                        <a:lnSpc>
                          <a:spcPct val="120000"/>
                        </a:lnSpc>
                        <a:spcAft>
                          <a:spcPts val="0"/>
                        </a:spcAft>
                      </a:pPr>
                      <a:r>
                        <a:rPr lang="fr-FR" sz="1200" b="1" i="0" dirty="0">
                          <a:latin typeface="Calibri"/>
                          <a:ea typeface="Calibri"/>
                          <a:cs typeface="Times New Roman"/>
                        </a:rPr>
                        <a:t>5 Compétences travaillées en EPS</a:t>
                      </a:r>
                      <a:endParaRPr lang="fr-FR" sz="1400" i="1" dirty="0">
                        <a:latin typeface="Calibri"/>
                        <a:ea typeface="Calibri"/>
                        <a:cs typeface="Times New Roman"/>
                      </a:endParaRPr>
                    </a:p>
                    <a:p>
                      <a:pPr algn="ctr">
                        <a:lnSpc>
                          <a:spcPct val="120000"/>
                        </a:lnSpc>
                        <a:spcAft>
                          <a:spcPts val="0"/>
                        </a:spcAft>
                      </a:pPr>
                      <a:r>
                        <a:rPr lang="fr-FR" sz="1200" b="1" i="0" dirty="0">
                          <a:latin typeface="Calibri"/>
                          <a:ea typeface="Calibri"/>
                          <a:cs typeface="Times New Roman"/>
                        </a:rPr>
                        <a:t>(compétences générales)</a:t>
                      </a:r>
                      <a:endParaRPr lang="fr-FR" sz="1400" i="1" dirty="0">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pPr algn="ctr">
                        <a:lnSpc>
                          <a:spcPct val="120000"/>
                        </a:lnSpc>
                        <a:spcAft>
                          <a:spcPts val="0"/>
                        </a:spcAft>
                      </a:pPr>
                      <a:endParaRPr lang="fr-FR" sz="600" i="1" dirty="0">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a:latin typeface="Calibri"/>
                          <a:ea typeface="Calibri"/>
                          <a:cs typeface="Times New Roman"/>
                        </a:rPr>
                        <a:t>C1</a:t>
                      </a:r>
                      <a:endParaRPr lang="fr-FR" sz="1000" i="1">
                        <a:latin typeface="Calibri"/>
                        <a:ea typeface="Calibri"/>
                        <a:cs typeface="Times New Roman"/>
                      </a:endParaRPr>
                    </a:p>
                    <a:p>
                      <a:pPr algn="ctr">
                        <a:lnSpc>
                          <a:spcPct val="120000"/>
                        </a:lnSpc>
                        <a:spcAft>
                          <a:spcPts val="0"/>
                        </a:spcAft>
                      </a:pPr>
                      <a:r>
                        <a:rPr lang="fr-FR" sz="900" b="1" i="0">
                          <a:latin typeface="Calibri"/>
                          <a:ea typeface="Calibri"/>
                          <a:cs typeface="Times New Roman"/>
                        </a:rPr>
                        <a:t>Développer sa motricité et apprendre à s’exprimer en utilisant son corps</a:t>
                      </a:r>
                      <a:endParaRPr lang="fr-FR" sz="1000" i="1">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dirty="0">
                          <a:latin typeface="Calibri"/>
                          <a:ea typeface="Calibri"/>
                          <a:cs typeface="Times New Roman"/>
                        </a:rPr>
                        <a:t>C2</a:t>
                      </a:r>
                      <a:endParaRPr lang="fr-FR" sz="1000" i="1" dirty="0">
                        <a:latin typeface="Calibri"/>
                        <a:ea typeface="Calibri"/>
                        <a:cs typeface="Times New Roman"/>
                      </a:endParaRPr>
                    </a:p>
                    <a:p>
                      <a:pPr algn="ctr">
                        <a:lnSpc>
                          <a:spcPct val="120000"/>
                        </a:lnSpc>
                        <a:spcAft>
                          <a:spcPts val="0"/>
                        </a:spcAft>
                      </a:pPr>
                      <a:r>
                        <a:rPr lang="fr-FR" sz="900" b="1" i="0" dirty="0">
                          <a:latin typeface="Calibri"/>
                          <a:ea typeface="Calibri"/>
                          <a:cs typeface="Times New Roman"/>
                        </a:rPr>
                        <a:t>S’approprier par la pratique physique et sportive, des méthodes et outils pour apprendre</a:t>
                      </a:r>
                      <a:endParaRPr lang="fr-FR" sz="1000" i="1" dirty="0">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dirty="0">
                          <a:latin typeface="Calibri"/>
                          <a:ea typeface="Calibri"/>
                          <a:cs typeface="Times New Roman"/>
                        </a:rPr>
                        <a:t>C3</a:t>
                      </a:r>
                      <a:endParaRPr lang="fr-FR" sz="1000" i="1" dirty="0">
                        <a:latin typeface="Calibri"/>
                        <a:ea typeface="Calibri"/>
                        <a:cs typeface="Times New Roman"/>
                      </a:endParaRPr>
                    </a:p>
                    <a:p>
                      <a:pPr algn="ctr">
                        <a:lnSpc>
                          <a:spcPct val="120000"/>
                        </a:lnSpc>
                        <a:spcAft>
                          <a:spcPts val="0"/>
                        </a:spcAft>
                      </a:pPr>
                      <a:r>
                        <a:rPr lang="fr-FR" sz="900" b="1" i="0" dirty="0">
                          <a:latin typeface="Calibri"/>
                          <a:ea typeface="Calibri"/>
                          <a:cs typeface="Times New Roman"/>
                        </a:rPr>
                        <a:t>Partager des règles, assumer des rôles et des responsabilités</a:t>
                      </a:r>
                      <a:endParaRPr lang="fr-FR" sz="1000" i="1" dirty="0">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a:latin typeface="Calibri"/>
                          <a:ea typeface="Calibri"/>
                          <a:cs typeface="Times New Roman"/>
                        </a:rPr>
                        <a:t>C4</a:t>
                      </a:r>
                      <a:endParaRPr lang="fr-FR" sz="1000" i="1">
                        <a:latin typeface="Calibri"/>
                        <a:ea typeface="Calibri"/>
                        <a:cs typeface="Times New Roman"/>
                      </a:endParaRPr>
                    </a:p>
                    <a:p>
                      <a:pPr algn="ctr">
                        <a:lnSpc>
                          <a:spcPct val="120000"/>
                        </a:lnSpc>
                        <a:spcAft>
                          <a:spcPts val="0"/>
                        </a:spcAft>
                      </a:pPr>
                      <a:r>
                        <a:rPr lang="fr-FR" sz="900" b="1" i="0">
                          <a:latin typeface="Calibri"/>
                          <a:ea typeface="Calibri"/>
                          <a:cs typeface="Times New Roman"/>
                        </a:rPr>
                        <a:t>Apprendre à entretenir sa santé par une activité physique et régulière</a:t>
                      </a:r>
                      <a:endParaRPr lang="fr-FR" sz="1000" i="1">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fr-FR" sz="900" b="1" i="0">
                          <a:latin typeface="Calibri"/>
                          <a:ea typeface="Calibri"/>
                          <a:cs typeface="Times New Roman"/>
                        </a:rPr>
                        <a:t>C5</a:t>
                      </a:r>
                      <a:endParaRPr lang="fr-FR" sz="1000" i="1">
                        <a:latin typeface="Calibri"/>
                        <a:ea typeface="Calibri"/>
                        <a:cs typeface="Times New Roman"/>
                      </a:endParaRPr>
                    </a:p>
                    <a:p>
                      <a:pPr algn="ctr">
                        <a:lnSpc>
                          <a:spcPct val="120000"/>
                        </a:lnSpc>
                        <a:spcAft>
                          <a:spcPts val="0"/>
                        </a:spcAft>
                      </a:pPr>
                      <a:r>
                        <a:rPr lang="fr-FR" sz="900" b="1" i="0">
                          <a:latin typeface="Calibri"/>
                          <a:ea typeface="Calibri"/>
                          <a:cs typeface="Times New Roman"/>
                        </a:rPr>
                        <a:t>S’approprier une culture physique sportive et artistique</a:t>
                      </a:r>
                      <a:endParaRPr lang="fr-FR" sz="1000" i="1">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889">
                <a:tc gridSpan="4">
                  <a:txBody>
                    <a:bodyPr/>
                    <a:lstStyle/>
                    <a:p>
                      <a:pPr algn="ctr">
                        <a:lnSpc>
                          <a:spcPct val="120000"/>
                        </a:lnSpc>
                        <a:spcAft>
                          <a:spcPts val="0"/>
                        </a:spcAft>
                      </a:pPr>
                      <a:r>
                        <a:rPr lang="fr-FR" sz="1200" i="1" dirty="0" smtClean="0">
                          <a:latin typeface="Calibri"/>
                          <a:ea typeface="Calibri"/>
                          <a:cs typeface="Times New Roman"/>
                        </a:rPr>
                        <a:t>Déclinées en verbe d’action</a:t>
                      </a:r>
                      <a:endParaRPr lang="fr-FR" sz="1200" i="1" dirty="0">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pPr algn="ctr">
                        <a:lnSpc>
                          <a:spcPct val="120000"/>
                        </a:lnSpc>
                        <a:spcAft>
                          <a:spcPts val="0"/>
                        </a:spcAft>
                      </a:pPr>
                      <a:endParaRPr lang="fr-FR" sz="600" i="1" dirty="0">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buFont typeface="Arial" pitchFamily="34" charset="0"/>
                        <a:buChar char="•"/>
                      </a:pPr>
                      <a:r>
                        <a:rPr lang="fr-FR" sz="900" b="1" i="0" dirty="0">
                          <a:latin typeface="Calibri"/>
                          <a:ea typeface="Calibri"/>
                          <a:cs typeface="Times New Roman"/>
                        </a:rPr>
                        <a:t>ACQUERIR </a:t>
                      </a:r>
                      <a:r>
                        <a:rPr lang="fr-FR" sz="900" b="1" i="0" dirty="0">
                          <a:latin typeface="Calibri"/>
                          <a:ea typeface="MingLiU"/>
                          <a:cs typeface="MingLiU"/>
                        </a:rPr>
                        <a:t/>
                      </a:r>
                      <a:br>
                        <a:rPr lang="fr-FR" sz="900" b="1" i="0" dirty="0">
                          <a:latin typeface="Calibri"/>
                          <a:ea typeface="MingLiU"/>
                          <a:cs typeface="MingLiU"/>
                        </a:rPr>
                      </a:br>
                      <a:r>
                        <a:rPr lang="fr-FR" sz="900" b="1" i="0" dirty="0">
                          <a:latin typeface="Calibri"/>
                          <a:ea typeface="Calibri"/>
                          <a:cs typeface="Times New Roman"/>
                        </a:rPr>
                        <a:t>COMMUNIQUER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VERBALISER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UTILISER</a:t>
                      </a:r>
                      <a:endParaRPr lang="fr-FR" sz="1000" i="1" dirty="0">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buFont typeface="Arial" pitchFamily="34" charset="0"/>
                        <a:buChar char="•"/>
                      </a:pPr>
                      <a:r>
                        <a:rPr lang="fr-FR" sz="900" b="1" i="0" dirty="0">
                          <a:latin typeface="Calibri"/>
                          <a:ea typeface="Calibri"/>
                          <a:cs typeface="Times New Roman"/>
                        </a:rPr>
                        <a:t>PREPARER - PLANIFIER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REPETER – STABILISER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CONSTRUIRE</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UTILISER</a:t>
                      </a:r>
                      <a:endParaRPr lang="fr-FR" sz="1000" i="1" dirty="0">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buFont typeface="Arial" pitchFamily="34" charset="0"/>
                        <a:buChar char="•"/>
                      </a:pPr>
                      <a:r>
                        <a:rPr lang="fr-FR" sz="900" b="1" i="0" dirty="0">
                          <a:latin typeface="Calibri"/>
                          <a:ea typeface="Calibri"/>
                          <a:cs typeface="Times New Roman"/>
                        </a:rPr>
                        <a:t>RESPECTER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ACCEPTER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ASSUMER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AGIR</a:t>
                      </a:r>
                      <a:endParaRPr lang="fr-FR" sz="1000" i="1" dirty="0">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buFont typeface="Arial" pitchFamily="34" charset="0"/>
                        <a:buChar char="•"/>
                      </a:pPr>
                      <a:r>
                        <a:rPr lang="fr-FR" sz="900" b="1" i="0" dirty="0">
                          <a:latin typeface="Calibri"/>
                          <a:ea typeface="Calibri"/>
                          <a:cs typeface="Times New Roman"/>
                        </a:rPr>
                        <a:t>CONNAÎTRE</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EVALUER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ADAPTER</a:t>
                      </a:r>
                      <a:endParaRPr lang="fr-FR" sz="1000" i="1" dirty="0">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buFont typeface="Arial" pitchFamily="34" charset="0"/>
                        <a:buChar char="•"/>
                      </a:pPr>
                      <a:r>
                        <a:rPr lang="fr-FR" sz="900" b="1" i="0" dirty="0">
                          <a:latin typeface="Calibri"/>
                          <a:ea typeface="Calibri"/>
                          <a:cs typeface="Times New Roman"/>
                        </a:rPr>
                        <a:t>SAVOIR SITUER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EXPLOITER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SAVOIR EXPLIQUER</a:t>
                      </a:r>
                      <a:endParaRPr lang="fr-FR" sz="1000" i="1" dirty="0">
                        <a:latin typeface="Calibri"/>
                        <a:ea typeface="Calibri"/>
                        <a:cs typeface="Times New Roman"/>
                      </a:endParaRPr>
                    </a:p>
                    <a:p>
                      <a:pPr algn="l">
                        <a:lnSpc>
                          <a:spcPct val="120000"/>
                        </a:lnSpc>
                        <a:spcAft>
                          <a:spcPts val="0"/>
                        </a:spcAft>
                        <a:buFont typeface="Arial" pitchFamily="34" charset="0"/>
                        <a:buChar char="•"/>
                      </a:pPr>
                      <a:r>
                        <a:rPr lang="fr-FR" sz="900" b="1" i="0" dirty="0">
                          <a:latin typeface="Calibri"/>
                          <a:ea typeface="Calibri"/>
                          <a:cs typeface="Times New Roman"/>
                        </a:rPr>
                        <a:t>COMPRENDRE</a:t>
                      </a:r>
                      <a:endParaRPr lang="fr-FR" sz="1000" i="1" dirty="0">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1553">
                <a:tc rowSpan="4">
                  <a:txBody>
                    <a:bodyPr/>
                    <a:lstStyle/>
                    <a:p>
                      <a:pPr marL="71755" marR="71755" algn="ctr">
                        <a:spcAft>
                          <a:spcPts val="0"/>
                        </a:spcAft>
                      </a:pPr>
                      <a:r>
                        <a:rPr lang="fr-FR" sz="1100" dirty="0" smtClean="0">
                          <a:latin typeface="+mn-lt"/>
                          <a:ea typeface="Calibri"/>
                          <a:cs typeface="Times New Roman"/>
                        </a:rPr>
                        <a:t>Champs d’apprentissage - 4 CA</a:t>
                      </a:r>
                      <a:endParaRPr lang="fr-FR" sz="1100" dirty="0">
                        <a:latin typeface="+mn-lt"/>
                        <a:ea typeface="Calibri"/>
                        <a:cs typeface="Times New Roman"/>
                      </a:endParaRPr>
                    </a:p>
                  </a:txBody>
                  <a:tcPr marL="40317" marR="40317"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0"/>
                        </a:spcAft>
                      </a:pPr>
                      <a:r>
                        <a:rPr lang="fr-FR" sz="900" b="1" i="0">
                          <a:solidFill>
                            <a:srgbClr val="5B9BD5"/>
                          </a:solidFill>
                          <a:latin typeface="Calibri"/>
                          <a:ea typeface="Calibri"/>
                          <a:cs typeface="Times New Roman"/>
                        </a:rPr>
                        <a:t>CA1</a:t>
                      </a:r>
                      <a:endParaRPr lang="fr-FR" sz="1000" i="1">
                        <a:latin typeface="Calibri"/>
                        <a:ea typeface="Calibri"/>
                        <a:cs typeface="Times New Roman"/>
                      </a:endParaRPr>
                    </a:p>
                    <a:p>
                      <a:pPr algn="ctr">
                        <a:lnSpc>
                          <a:spcPct val="120000"/>
                        </a:lnSpc>
                        <a:spcAft>
                          <a:spcPts val="0"/>
                        </a:spcAft>
                      </a:pPr>
                      <a:r>
                        <a:rPr lang="fr-FR" sz="900" b="1" i="0">
                          <a:solidFill>
                            <a:srgbClr val="5B9BD5"/>
                          </a:solidFill>
                          <a:latin typeface="Calibri"/>
                          <a:ea typeface="Calibri"/>
                          <a:cs typeface="Times New Roman"/>
                        </a:rPr>
                        <a:t>Produire une performance optimale, mesurable à une échéance donnée</a:t>
                      </a:r>
                      <a:endParaRPr lang="fr-FR" sz="1000" i="1">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i="1">
                          <a:latin typeface="Calibri"/>
                          <a:ea typeface="Calibri"/>
                          <a:cs typeface="Times New Roman"/>
                        </a:rPr>
                        <a:t>Les activités athlétiques (courses, sauts, lancers)</a:t>
                      </a:r>
                      <a:endParaRPr lang="fr-FR" sz="1000" i="1">
                        <a:latin typeface="Calibri"/>
                        <a:ea typeface="Calibri"/>
                        <a:cs typeface="Times New Roman"/>
                      </a:endParaRPr>
                    </a:p>
                    <a:p>
                      <a:pPr algn="l">
                        <a:lnSpc>
                          <a:spcPct val="120000"/>
                        </a:lnSpc>
                        <a:spcAft>
                          <a:spcPts val="0"/>
                        </a:spcAft>
                      </a:pPr>
                      <a:r>
                        <a:rPr lang="fr-FR" sz="900" i="1">
                          <a:latin typeface="Calibri"/>
                          <a:ea typeface="Calibri"/>
                          <a:cs typeface="Times New Roman"/>
                        </a:rPr>
                        <a:t>Natation sportive</a:t>
                      </a:r>
                      <a:endParaRPr lang="fr-FR" sz="1000" i="1">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71755" marR="71755" algn="ctr">
                        <a:spcAft>
                          <a:spcPts val="0"/>
                        </a:spcAft>
                      </a:pPr>
                      <a:r>
                        <a:rPr lang="fr-FR" sz="1100" dirty="0" smtClean="0">
                          <a:latin typeface="+mn-lt"/>
                          <a:ea typeface="Calibri"/>
                          <a:cs typeface="Times New Roman"/>
                        </a:rPr>
                        <a:t>Compétences visées pendant le cycle 4</a:t>
                      </a:r>
                      <a:endParaRPr lang="fr-FR" sz="1100" dirty="0">
                        <a:latin typeface="+mn-lt"/>
                        <a:ea typeface="Calibri"/>
                        <a:cs typeface="Times New Roman"/>
                      </a:endParaRPr>
                    </a:p>
                  </a:txBody>
                  <a:tcPr marL="40317" marR="40317"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lnSpc>
                          <a:spcPct val="120000"/>
                        </a:lnSpc>
                        <a:spcAft>
                          <a:spcPts val="0"/>
                        </a:spcAft>
                      </a:pPr>
                      <a:r>
                        <a:rPr lang="fr-FR" sz="900" b="1" i="0" dirty="0">
                          <a:latin typeface="Calibri"/>
                          <a:ea typeface="Calibri"/>
                          <a:cs typeface="Times New Roman"/>
                        </a:rPr>
                        <a:t>Mobiliser</a:t>
                      </a:r>
                      <a:r>
                        <a:rPr lang="fr-FR" sz="900" i="0" dirty="0">
                          <a:latin typeface="Calibri"/>
                          <a:ea typeface="Calibri"/>
                          <a:cs typeface="Times New Roman"/>
                        </a:rPr>
                        <a:t>, en les optimisant, ses ressources</a:t>
                      </a:r>
                      <a:r>
                        <a:rPr lang="fr-FR" sz="900" b="1" i="0" dirty="0">
                          <a:latin typeface="Calibri"/>
                          <a:ea typeface="Calibri"/>
                          <a:cs typeface="Times New Roman"/>
                        </a:rPr>
                        <a:t> pour réaliser </a:t>
                      </a:r>
                      <a:r>
                        <a:rPr lang="fr-FR" sz="900" i="0" dirty="0">
                          <a:latin typeface="Calibri"/>
                          <a:ea typeface="Calibri"/>
                          <a:cs typeface="Times New Roman"/>
                        </a:rPr>
                        <a:t>la meilleure performance possible</a:t>
                      </a:r>
                      <a:endParaRPr lang="fr-FR" sz="1000" i="1" dirty="0">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dirty="0">
                          <a:latin typeface="Calibri"/>
                          <a:ea typeface="Calibri"/>
                          <a:cs typeface="Times New Roman"/>
                        </a:rPr>
                        <a:t>Se préparer </a:t>
                      </a:r>
                      <a:r>
                        <a:rPr lang="fr-FR" sz="900" i="0" dirty="0">
                          <a:latin typeface="Calibri"/>
                          <a:ea typeface="Calibri"/>
                          <a:cs typeface="Times New Roman"/>
                        </a:rPr>
                        <a:t>à l’effort et</a:t>
                      </a:r>
                      <a:r>
                        <a:rPr lang="fr-FR" sz="900" b="1" i="0" dirty="0">
                          <a:latin typeface="Calibri"/>
                          <a:ea typeface="Calibri"/>
                          <a:cs typeface="Times New Roman"/>
                        </a:rPr>
                        <a:t> s’entrainer </a:t>
                      </a:r>
                      <a:r>
                        <a:rPr lang="fr-FR" sz="900" i="0" dirty="0">
                          <a:latin typeface="Calibri"/>
                          <a:ea typeface="Calibri"/>
                          <a:cs typeface="Times New Roman"/>
                        </a:rPr>
                        <a:t>pour progresser et se dépasser</a:t>
                      </a:r>
                      <a:endParaRPr lang="fr-FR" sz="1000" i="1" dirty="0">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dirty="0">
                          <a:latin typeface="Calibri"/>
                          <a:ea typeface="Calibri"/>
                          <a:cs typeface="Times New Roman"/>
                        </a:rPr>
                        <a:t>Maîtriser </a:t>
                      </a:r>
                      <a:r>
                        <a:rPr lang="fr-FR" sz="900" i="0" dirty="0">
                          <a:latin typeface="Calibri"/>
                          <a:ea typeface="Calibri"/>
                          <a:cs typeface="Times New Roman"/>
                        </a:rPr>
                        <a:t>les rôles</a:t>
                      </a:r>
                      <a:r>
                        <a:rPr lang="fr-FR" sz="900" b="1" i="0" dirty="0">
                          <a:latin typeface="Calibri"/>
                          <a:ea typeface="Calibri"/>
                          <a:cs typeface="Times New Roman"/>
                        </a:rPr>
                        <a:t> </a:t>
                      </a:r>
                      <a:r>
                        <a:rPr lang="fr-FR" sz="900" i="0" dirty="0">
                          <a:latin typeface="Calibri"/>
                          <a:ea typeface="Calibri"/>
                          <a:cs typeface="Times New Roman"/>
                        </a:rPr>
                        <a:t>d’observateur, de juge et d’organisateur</a:t>
                      </a:r>
                      <a:endParaRPr lang="fr-FR" sz="1000" i="1" dirty="0">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dirty="0">
                          <a:latin typeface="Calibri"/>
                          <a:ea typeface="Calibri"/>
                          <a:cs typeface="Times New Roman"/>
                        </a:rPr>
                        <a:t>S’engager </a:t>
                      </a:r>
                      <a:r>
                        <a:rPr lang="fr-FR" sz="900" i="0" dirty="0">
                          <a:latin typeface="Calibri"/>
                          <a:ea typeface="Calibri"/>
                          <a:cs typeface="Times New Roman"/>
                        </a:rPr>
                        <a:t>dans un programme de préparation physique individuel ou collectif</a:t>
                      </a:r>
                      <a:endParaRPr lang="fr-FR" sz="1000" i="1" dirty="0">
                        <a:latin typeface="Calibri"/>
                        <a:ea typeface="Calibri"/>
                        <a:cs typeface="Times New Roman"/>
                      </a:endParaRPr>
                    </a:p>
                    <a:p>
                      <a:pPr algn="l">
                        <a:lnSpc>
                          <a:spcPct val="120000"/>
                        </a:lnSpc>
                        <a:spcAft>
                          <a:spcPts val="0"/>
                        </a:spcAft>
                      </a:pPr>
                      <a:r>
                        <a:rPr lang="fr-FR" sz="900" b="1" i="0" dirty="0">
                          <a:latin typeface="Calibri"/>
                          <a:ea typeface="Calibri"/>
                          <a:cs typeface="Times New Roman"/>
                        </a:rPr>
                        <a:t>S’échauffer</a:t>
                      </a:r>
                      <a:r>
                        <a:rPr lang="fr-FR" sz="900" i="0" dirty="0">
                          <a:latin typeface="Calibri"/>
                          <a:ea typeface="Calibri"/>
                          <a:cs typeface="Times New Roman"/>
                        </a:rPr>
                        <a:t> avant un effort</a:t>
                      </a:r>
                      <a:endParaRPr lang="fr-FR" sz="1000" i="1" dirty="0">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a:latin typeface="Calibri"/>
                          <a:ea typeface="Calibri"/>
                          <a:cs typeface="Times New Roman"/>
                        </a:rPr>
                        <a:t>Utiliser </a:t>
                      </a:r>
                      <a:r>
                        <a:rPr lang="fr-FR" sz="900" i="0">
                          <a:latin typeface="Calibri"/>
                          <a:ea typeface="Calibri"/>
                          <a:cs typeface="Times New Roman"/>
                        </a:rPr>
                        <a:t>des repères extérieurs et des indicateurs physiques pour </a:t>
                      </a:r>
                      <a:r>
                        <a:rPr lang="fr-FR" sz="900" b="1" i="0">
                          <a:latin typeface="Calibri"/>
                          <a:ea typeface="Calibri"/>
                          <a:cs typeface="Times New Roman"/>
                        </a:rPr>
                        <a:t>contrôler</a:t>
                      </a:r>
                      <a:r>
                        <a:rPr lang="fr-FR" sz="900" i="0">
                          <a:latin typeface="Calibri"/>
                          <a:ea typeface="Calibri"/>
                          <a:cs typeface="Times New Roman"/>
                        </a:rPr>
                        <a:t> son déplacement et l’allure de son effort</a:t>
                      </a:r>
                      <a:endParaRPr lang="fr-FR" sz="1000" i="1">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01331">
                <a:tc vMerge="1">
                  <a:txBody>
                    <a:bodyPr/>
                    <a:lstStyle/>
                    <a:p>
                      <a:endParaRPr lang="fr-FR"/>
                    </a:p>
                  </a:txBody>
                  <a:tcPr/>
                </a:tc>
                <a:tc>
                  <a:txBody>
                    <a:bodyPr/>
                    <a:lstStyle/>
                    <a:p>
                      <a:pPr algn="ctr">
                        <a:lnSpc>
                          <a:spcPct val="120000"/>
                        </a:lnSpc>
                        <a:spcAft>
                          <a:spcPts val="0"/>
                        </a:spcAft>
                      </a:pPr>
                      <a:r>
                        <a:rPr lang="fr-FR" sz="900" b="1" i="0">
                          <a:solidFill>
                            <a:srgbClr val="70AD47"/>
                          </a:solidFill>
                          <a:latin typeface="Calibri"/>
                          <a:ea typeface="Calibri"/>
                          <a:cs typeface="Times New Roman"/>
                        </a:rPr>
                        <a:t>CA2</a:t>
                      </a:r>
                      <a:endParaRPr lang="fr-FR" sz="1000" i="1">
                        <a:latin typeface="Calibri"/>
                        <a:ea typeface="Calibri"/>
                        <a:cs typeface="Times New Roman"/>
                      </a:endParaRPr>
                    </a:p>
                    <a:p>
                      <a:pPr algn="ctr">
                        <a:lnSpc>
                          <a:spcPct val="120000"/>
                        </a:lnSpc>
                        <a:spcAft>
                          <a:spcPts val="0"/>
                        </a:spcAft>
                      </a:pPr>
                      <a:r>
                        <a:rPr lang="fr-FR" sz="900" b="1" i="0">
                          <a:solidFill>
                            <a:srgbClr val="70AD47"/>
                          </a:solidFill>
                          <a:latin typeface="Calibri"/>
                          <a:ea typeface="Calibri"/>
                          <a:cs typeface="Times New Roman"/>
                        </a:rPr>
                        <a:t>Adapter ses déplacements à des environnements variés</a:t>
                      </a:r>
                      <a:endParaRPr lang="fr-FR" sz="1000" i="1">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en-US" sz="900" i="1">
                          <a:latin typeface="Calibri"/>
                          <a:ea typeface="Calibri"/>
                          <a:cs typeface="Times New Roman"/>
                        </a:rPr>
                        <a:t>CO</a:t>
                      </a:r>
                      <a:endParaRPr lang="fr-FR" sz="1000" i="1">
                        <a:latin typeface="Calibri"/>
                        <a:ea typeface="Calibri"/>
                        <a:cs typeface="Times New Roman"/>
                      </a:endParaRPr>
                    </a:p>
                    <a:p>
                      <a:pPr algn="l">
                        <a:lnSpc>
                          <a:spcPct val="120000"/>
                        </a:lnSpc>
                        <a:spcAft>
                          <a:spcPts val="0"/>
                        </a:spcAft>
                      </a:pPr>
                      <a:r>
                        <a:rPr lang="en-US" sz="900" i="1">
                          <a:latin typeface="Calibri"/>
                          <a:ea typeface="Calibri"/>
                          <a:cs typeface="Times New Roman"/>
                        </a:rPr>
                        <a:t>Escalade</a:t>
                      </a:r>
                      <a:endParaRPr lang="fr-FR" sz="1000" i="1">
                        <a:latin typeface="Calibri"/>
                        <a:ea typeface="Calibri"/>
                        <a:cs typeface="Times New Roman"/>
                      </a:endParaRPr>
                    </a:p>
                    <a:p>
                      <a:pPr algn="l">
                        <a:lnSpc>
                          <a:spcPct val="120000"/>
                        </a:lnSpc>
                        <a:spcAft>
                          <a:spcPts val="0"/>
                        </a:spcAft>
                      </a:pPr>
                      <a:r>
                        <a:rPr lang="en-US" sz="900" i="1">
                          <a:latin typeface="Calibri"/>
                          <a:ea typeface="Calibri"/>
                          <a:cs typeface="Times New Roman"/>
                        </a:rPr>
                        <a:t>Kayak</a:t>
                      </a:r>
                      <a:endParaRPr lang="fr-FR" sz="1000" i="1">
                        <a:latin typeface="Calibri"/>
                        <a:ea typeface="Calibri"/>
                        <a:cs typeface="Times New Roman"/>
                      </a:endParaRPr>
                    </a:p>
                    <a:p>
                      <a:pPr algn="l">
                        <a:lnSpc>
                          <a:spcPct val="120000"/>
                        </a:lnSpc>
                        <a:spcAft>
                          <a:spcPts val="0"/>
                        </a:spcAft>
                      </a:pPr>
                      <a:r>
                        <a:rPr lang="en-US" sz="900" i="1">
                          <a:latin typeface="Calibri"/>
                          <a:ea typeface="Calibri"/>
                          <a:cs typeface="Times New Roman"/>
                        </a:rPr>
                        <a:t>Sauvetage, VTT…</a:t>
                      </a:r>
                      <a:endParaRPr lang="fr-FR" sz="1000" i="1">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a:lnSpc>
                          <a:spcPct val="120000"/>
                        </a:lnSpc>
                        <a:spcAft>
                          <a:spcPts val="0"/>
                        </a:spcAft>
                      </a:pPr>
                      <a:r>
                        <a:rPr lang="fr-FR" sz="900" b="1" i="0">
                          <a:latin typeface="Calibri"/>
                          <a:ea typeface="Calibri"/>
                          <a:cs typeface="Times New Roman"/>
                        </a:rPr>
                        <a:t>Choisir et conduire</a:t>
                      </a:r>
                      <a:r>
                        <a:rPr lang="fr-FR" sz="900" i="0">
                          <a:latin typeface="Calibri"/>
                          <a:ea typeface="Calibri"/>
                          <a:cs typeface="Times New Roman"/>
                        </a:rPr>
                        <a:t> un déplacement adapté aux différents milieux</a:t>
                      </a:r>
                      <a:endParaRPr lang="fr-FR" sz="1000" i="1">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a:latin typeface="Calibri"/>
                          <a:ea typeface="Calibri"/>
                          <a:cs typeface="Times New Roman"/>
                        </a:rPr>
                        <a:t>Prévoir et gérer</a:t>
                      </a:r>
                      <a:r>
                        <a:rPr lang="fr-FR" sz="900" i="0">
                          <a:latin typeface="Calibri"/>
                          <a:ea typeface="Calibri"/>
                          <a:cs typeface="Times New Roman"/>
                        </a:rPr>
                        <a:t> son déplacement et le retour au point de départ</a:t>
                      </a:r>
                      <a:endParaRPr lang="fr-FR" sz="1000" i="1">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a:latin typeface="Calibri"/>
                          <a:ea typeface="Calibri"/>
                          <a:cs typeface="Times New Roman"/>
                        </a:rPr>
                        <a:t>Respecter et faire respecter</a:t>
                      </a:r>
                      <a:r>
                        <a:rPr lang="fr-FR" sz="900" i="0">
                          <a:latin typeface="Calibri"/>
                          <a:ea typeface="Calibri"/>
                          <a:cs typeface="Times New Roman"/>
                        </a:rPr>
                        <a:t> les règles de sécurité et l’environnement</a:t>
                      </a:r>
                      <a:endParaRPr lang="fr-FR" sz="1000" i="1">
                        <a:latin typeface="Calibri"/>
                        <a:ea typeface="Calibri"/>
                        <a:cs typeface="Times New Roman"/>
                      </a:endParaRPr>
                    </a:p>
                    <a:p>
                      <a:pPr algn="l">
                        <a:lnSpc>
                          <a:spcPct val="120000"/>
                        </a:lnSpc>
                        <a:spcAft>
                          <a:spcPts val="0"/>
                        </a:spcAft>
                      </a:pPr>
                      <a:r>
                        <a:rPr lang="fr-FR" sz="900" b="1" i="0">
                          <a:latin typeface="Calibri"/>
                          <a:ea typeface="Calibri"/>
                          <a:cs typeface="Times New Roman"/>
                        </a:rPr>
                        <a:t>Assurer, aider</a:t>
                      </a:r>
                      <a:r>
                        <a:rPr lang="fr-FR" sz="900" i="0">
                          <a:latin typeface="Calibri"/>
                          <a:ea typeface="Calibri"/>
                          <a:cs typeface="Times New Roman"/>
                        </a:rPr>
                        <a:t> l’autre pour réussir ensemble</a:t>
                      </a:r>
                      <a:endParaRPr lang="fr-FR" sz="1000" i="1">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dirty="0">
                          <a:latin typeface="Calibri"/>
                          <a:ea typeface="Calibri"/>
                          <a:cs typeface="Times New Roman"/>
                        </a:rPr>
                        <a:t>Evaluer</a:t>
                      </a:r>
                      <a:r>
                        <a:rPr lang="fr-FR" sz="900" i="0" dirty="0">
                          <a:latin typeface="Calibri"/>
                          <a:ea typeface="Calibri"/>
                          <a:cs typeface="Times New Roman"/>
                        </a:rPr>
                        <a:t> les risques et </a:t>
                      </a:r>
                      <a:r>
                        <a:rPr lang="fr-FR" sz="900" b="1" i="0" dirty="0">
                          <a:latin typeface="Calibri"/>
                          <a:ea typeface="Calibri"/>
                          <a:cs typeface="Times New Roman"/>
                        </a:rPr>
                        <a:t>apprendre à renoncer</a:t>
                      </a:r>
                      <a:endParaRPr lang="fr-FR" sz="1000" i="1" dirty="0">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dirty="0">
                          <a:latin typeface="Calibri"/>
                          <a:ea typeface="Calibri"/>
                          <a:cs typeface="Times New Roman"/>
                        </a:rPr>
                        <a:t>Analyser</a:t>
                      </a:r>
                      <a:r>
                        <a:rPr lang="fr-FR" sz="900" i="0" dirty="0">
                          <a:latin typeface="Calibri"/>
                          <a:ea typeface="Calibri"/>
                          <a:cs typeface="Times New Roman"/>
                        </a:rPr>
                        <a:t>, les choix, à postériori, les j</a:t>
                      </a:r>
                      <a:r>
                        <a:rPr lang="fr-FR" sz="900" b="1" i="0" dirty="0">
                          <a:latin typeface="Calibri"/>
                          <a:ea typeface="Calibri"/>
                          <a:cs typeface="Times New Roman"/>
                        </a:rPr>
                        <a:t>ustifier.</a:t>
                      </a:r>
                      <a:endParaRPr lang="fr-FR" sz="1000" i="1" dirty="0">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1553">
                <a:tc vMerge="1">
                  <a:txBody>
                    <a:bodyPr/>
                    <a:lstStyle/>
                    <a:p>
                      <a:endParaRPr lang="fr-FR"/>
                    </a:p>
                  </a:txBody>
                  <a:tcPr/>
                </a:tc>
                <a:tc>
                  <a:txBody>
                    <a:bodyPr/>
                    <a:lstStyle/>
                    <a:p>
                      <a:pPr algn="ctr">
                        <a:lnSpc>
                          <a:spcPct val="120000"/>
                        </a:lnSpc>
                        <a:spcAft>
                          <a:spcPts val="0"/>
                        </a:spcAft>
                      </a:pPr>
                      <a:r>
                        <a:rPr lang="fr-FR" sz="900" b="1" i="0">
                          <a:solidFill>
                            <a:srgbClr val="ED7D31"/>
                          </a:solidFill>
                          <a:latin typeface="Calibri"/>
                          <a:ea typeface="Calibri"/>
                          <a:cs typeface="Times New Roman"/>
                        </a:rPr>
                        <a:t>CA3</a:t>
                      </a:r>
                      <a:endParaRPr lang="fr-FR" sz="1000" i="1">
                        <a:latin typeface="Calibri"/>
                        <a:ea typeface="Calibri"/>
                        <a:cs typeface="Times New Roman"/>
                      </a:endParaRPr>
                    </a:p>
                    <a:p>
                      <a:pPr algn="ctr">
                        <a:lnSpc>
                          <a:spcPct val="120000"/>
                        </a:lnSpc>
                        <a:spcAft>
                          <a:spcPts val="0"/>
                        </a:spcAft>
                      </a:pPr>
                      <a:r>
                        <a:rPr lang="fr-FR" sz="900" b="1" i="0">
                          <a:solidFill>
                            <a:srgbClr val="ED7D31"/>
                          </a:solidFill>
                          <a:latin typeface="Calibri"/>
                          <a:ea typeface="Calibri"/>
                          <a:cs typeface="Times New Roman"/>
                        </a:rPr>
                        <a:t>S’exprimer devant les autres par une prestation artistique et/ou acrobatique</a:t>
                      </a:r>
                      <a:endParaRPr lang="fr-FR" sz="1000" i="1">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i="1">
                          <a:latin typeface="Calibri"/>
                          <a:ea typeface="Calibri"/>
                          <a:cs typeface="Times New Roman"/>
                        </a:rPr>
                        <a:t>Danse </a:t>
                      </a:r>
                      <a:endParaRPr lang="fr-FR" sz="1000" i="1">
                        <a:latin typeface="Calibri"/>
                        <a:ea typeface="Calibri"/>
                        <a:cs typeface="Times New Roman"/>
                      </a:endParaRPr>
                    </a:p>
                    <a:p>
                      <a:pPr algn="l">
                        <a:lnSpc>
                          <a:spcPct val="120000"/>
                        </a:lnSpc>
                        <a:spcAft>
                          <a:spcPts val="0"/>
                        </a:spcAft>
                      </a:pPr>
                      <a:r>
                        <a:rPr lang="fr-FR" sz="900" i="1">
                          <a:latin typeface="Calibri"/>
                          <a:ea typeface="Calibri"/>
                          <a:cs typeface="Times New Roman"/>
                        </a:rPr>
                        <a:t>Arts du cirque</a:t>
                      </a:r>
                      <a:endParaRPr lang="fr-FR" sz="1000" i="1">
                        <a:latin typeface="Calibri"/>
                        <a:ea typeface="Calibri"/>
                        <a:cs typeface="Times New Roman"/>
                      </a:endParaRPr>
                    </a:p>
                    <a:p>
                      <a:pPr algn="l">
                        <a:lnSpc>
                          <a:spcPct val="120000"/>
                        </a:lnSpc>
                        <a:spcAft>
                          <a:spcPts val="0"/>
                        </a:spcAft>
                      </a:pPr>
                      <a:r>
                        <a:rPr lang="fr-FR" sz="900" i="1">
                          <a:latin typeface="Calibri"/>
                          <a:ea typeface="Calibri"/>
                          <a:cs typeface="Times New Roman"/>
                        </a:rPr>
                        <a:t>Acrosport</a:t>
                      </a:r>
                      <a:endParaRPr lang="fr-FR" sz="1000" i="1">
                        <a:latin typeface="Calibri"/>
                        <a:ea typeface="Calibri"/>
                        <a:cs typeface="Times New Roman"/>
                      </a:endParaRPr>
                    </a:p>
                    <a:p>
                      <a:pPr algn="l">
                        <a:lnSpc>
                          <a:spcPct val="120000"/>
                        </a:lnSpc>
                        <a:spcAft>
                          <a:spcPts val="0"/>
                        </a:spcAft>
                      </a:pPr>
                      <a:r>
                        <a:rPr lang="fr-FR" sz="900" i="1">
                          <a:latin typeface="Calibri"/>
                          <a:ea typeface="Calibri"/>
                          <a:cs typeface="Times New Roman"/>
                        </a:rPr>
                        <a:t>Gymnastique sportive</a:t>
                      </a:r>
                      <a:endParaRPr lang="fr-FR" sz="1000" i="1">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a:lnSpc>
                          <a:spcPct val="120000"/>
                        </a:lnSpc>
                        <a:spcAft>
                          <a:spcPts val="0"/>
                        </a:spcAft>
                      </a:pPr>
                      <a:r>
                        <a:rPr lang="fr-FR" sz="900" b="1" i="0" dirty="0">
                          <a:latin typeface="Calibri"/>
                          <a:ea typeface="Calibri"/>
                          <a:cs typeface="Times New Roman"/>
                        </a:rPr>
                        <a:t>Elaborer et réaliser seul</a:t>
                      </a:r>
                      <a:r>
                        <a:rPr lang="fr-FR" sz="900" i="0" dirty="0">
                          <a:latin typeface="Calibri"/>
                          <a:ea typeface="Calibri"/>
                          <a:cs typeface="Times New Roman"/>
                        </a:rPr>
                        <a:t> ou à plusieurs, un projet artistique et/ou acrobatique </a:t>
                      </a:r>
                      <a:r>
                        <a:rPr lang="fr-FR" sz="900" b="1" i="0" dirty="0">
                          <a:latin typeface="Calibri"/>
                          <a:ea typeface="Calibri"/>
                          <a:cs typeface="Times New Roman"/>
                        </a:rPr>
                        <a:t>pour provoquer</a:t>
                      </a:r>
                      <a:r>
                        <a:rPr lang="fr-FR" sz="900" i="0" dirty="0">
                          <a:latin typeface="Calibri"/>
                          <a:ea typeface="Calibri"/>
                          <a:cs typeface="Times New Roman"/>
                        </a:rPr>
                        <a:t> une émotion du public</a:t>
                      </a:r>
                      <a:endParaRPr lang="fr-FR" sz="1000" i="1" dirty="0">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a:latin typeface="Calibri"/>
                          <a:ea typeface="Calibri"/>
                          <a:cs typeface="Times New Roman"/>
                        </a:rPr>
                        <a:t>Utiliser</a:t>
                      </a:r>
                      <a:r>
                        <a:rPr lang="fr-FR" sz="900" i="0">
                          <a:latin typeface="Calibri"/>
                          <a:ea typeface="Calibri"/>
                          <a:cs typeface="Times New Roman"/>
                        </a:rPr>
                        <a:t> des procédés simples de composition, et d’interprétation</a:t>
                      </a:r>
                      <a:endParaRPr lang="fr-FR" sz="1000" i="1">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a:latin typeface="Calibri"/>
                          <a:ea typeface="Calibri"/>
                          <a:cs typeface="Times New Roman"/>
                        </a:rPr>
                        <a:t>S’engager :</a:t>
                      </a:r>
                      <a:r>
                        <a:rPr lang="fr-FR" sz="900" i="0">
                          <a:latin typeface="Calibri"/>
                          <a:ea typeface="Calibri"/>
                          <a:cs typeface="Times New Roman"/>
                        </a:rPr>
                        <a:t> </a:t>
                      </a:r>
                      <a:r>
                        <a:rPr lang="fr-FR" sz="900" b="1" i="0">
                          <a:latin typeface="Calibri"/>
                          <a:ea typeface="Calibri"/>
                          <a:cs typeface="Times New Roman"/>
                        </a:rPr>
                        <a:t>Maîtriser </a:t>
                      </a:r>
                      <a:r>
                        <a:rPr lang="fr-FR" sz="900" i="0">
                          <a:latin typeface="Calibri"/>
                          <a:ea typeface="Calibri"/>
                          <a:cs typeface="Times New Roman"/>
                        </a:rPr>
                        <a:t>les risques, </a:t>
                      </a:r>
                      <a:r>
                        <a:rPr lang="fr-FR" sz="900" b="1" i="0">
                          <a:latin typeface="Calibri"/>
                          <a:ea typeface="Calibri"/>
                          <a:cs typeface="Times New Roman"/>
                        </a:rPr>
                        <a:t>dominer</a:t>
                      </a:r>
                      <a:r>
                        <a:rPr lang="fr-FR" sz="900" i="0">
                          <a:latin typeface="Calibri"/>
                          <a:ea typeface="Calibri"/>
                          <a:cs typeface="Times New Roman"/>
                        </a:rPr>
                        <a:t> ses appréhensions</a:t>
                      </a:r>
                      <a:endParaRPr lang="fr-FR" sz="1000" i="1">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endParaRPr lang="fr-FR" sz="900" i="0" dirty="0">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dirty="0">
                          <a:latin typeface="Calibri"/>
                          <a:ea typeface="Calibri"/>
                          <a:cs typeface="Times New Roman"/>
                        </a:rPr>
                        <a:t>Construire</a:t>
                      </a:r>
                      <a:r>
                        <a:rPr lang="fr-FR" sz="900" i="0" dirty="0">
                          <a:latin typeface="Calibri"/>
                          <a:ea typeface="Calibri"/>
                          <a:cs typeface="Times New Roman"/>
                        </a:rPr>
                        <a:t> un regard  critique sur ses prestations et celles des autres, en utilisant le numérique</a:t>
                      </a:r>
                      <a:endParaRPr lang="fr-FR" sz="1000" i="1" dirty="0">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1775">
                <a:tc vMerge="1">
                  <a:txBody>
                    <a:bodyPr/>
                    <a:lstStyle/>
                    <a:p>
                      <a:endParaRPr lang="fr-FR"/>
                    </a:p>
                  </a:txBody>
                  <a:tcPr/>
                </a:tc>
                <a:tc>
                  <a:txBody>
                    <a:bodyPr/>
                    <a:lstStyle/>
                    <a:p>
                      <a:pPr algn="ctr">
                        <a:lnSpc>
                          <a:spcPct val="120000"/>
                        </a:lnSpc>
                        <a:spcAft>
                          <a:spcPts val="0"/>
                        </a:spcAft>
                      </a:pPr>
                      <a:r>
                        <a:rPr lang="fr-FR" sz="900" b="1" i="0">
                          <a:solidFill>
                            <a:srgbClr val="806000"/>
                          </a:solidFill>
                          <a:latin typeface="Calibri"/>
                          <a:ea typeface="Calibri"/>
                          <a:cs typeface="Times New Roman"/>
                        </a:rPr>
                        <a:t>CA4</a:t>
                      </a:r>
                      <a:endParaRPr lang="fr-FR" sz="1000" i="1">
                        <a:latin typeface="Calibri"/>
                        <a:ea typeface="Calibri"/>
                        <a:cs typeface="Times New Roman"/>
                      </a:endParaRPr>
                    </a:p>
                    <a:p>
                      <a:pPr algn="ctr">
                        <a:lnSpc>
                          <a:spcPct val="120000"/>
                        </a:lnSpc>
                        <a:spcAft>
                          <a:spcPts val="0"/>
                        </a:spcAft>
                      </a:pPr>
                      <a:r>
                        <a:rPr lang="fr-FR" sz="900" b="1" i="0">
                          <a:solidFill>
                            <a:srgbClr val="806000"/>
                          </a:solidFill>
                          <a:latin typeface="Calibri"/>
                          <a:ea typeface="Calibri"/>
                          <a:cs typeface="Times New Roman"/>
                        </a:rPr>
                        <a:t>Conduire et maîtriser un affrontement collectif ou interindividuel</a:t>
                      </a:r>
                      <a:endParaRPr lang="fr-FR" sz="1000" i="1">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i="1">
                          <a:latin typeface="Calibri"/>
                          <a:ea typeface="Calibri"/>
                          <a:cs typeface="Times New Roman"/>
                        </a:rPr>
                        <a:t>Sports collectifs</a:t>
                      </a:r>
                      <a:endParaRPr lang="fr-FR" sz="1000" i="1">
                        <a:latin typeface="Calibri"/>
                        <a:ea typeface="Calibri"/>
                        <a:cs typeface="Times New Roman"/>
                      </a:endParaRPr>
                    </a:p>
                    <a:p>
                      <a:pPr algn="l">
                        <a:lnSpc>
                          <a:spcPct val="120000"/>
                        </a:lnSpc>
                        <a:spcAft>
                          <a:spcPts val="0"/>
                        </a:spcAft>
                      </a:pPr>
                      <a:r>
                        <a:rPr lang="fr-FR" sz="900" i="1">
                          <a:latin typeface="Calibri"/>
                          <a:ea typeface="Calibri"/>
                          <a:cs typeface="Times New Roman"/>
                        </a:rPr>
                        <a:t>Sports de raquette</a:t>
                      </a:r>
                      <a:endParaRPr lang="fr-FR" sz="1000" i="1">
                        <a:latin typeface="Calibri"/>
                        <a:ea typeface="Calibri"/>
                        <a:cs typeface="Times New Roman"/>
                      </a:endParaRPr>
                    </a:p>
                    <a:p>
                      <a:pPr algn="l">
                        <a:lnSpc>
                          <a:spcPct val="120000"/>
                        </a:lnSpc>
                        <a:spcAft>
                          <a:spcPts val="0"/>
                        </a:spcAft>
                      </a:pPr>
                      <a:r>
                        <a:rPr lang="fr-FR" sz="900" i="1">
                          <a:latin typeface="Calibri"/>
                          <a:ea typeface="Calibri"/>
                          <a:cs typeface="Times New Roman"/>
                        </a:rPr>
                        <a:t>Sports de combat</a:t>
                      </a:r>
                      <a:endParaRPr lang="fr-FR" sz="1000" i="1">
                        <a:latin typeface="Calibri"/>
                        <a:ea typeface="Calibri"/>
                        <a:cs typeface="Times New Roman"/>
                      </a:endParaRPr>
                    </a:p>
                  </a:txBody>
                  <a:tcPr marL="40317" marR="403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fr-FR"/>
                    </a:p>
                  </a:txBody>
                  <a:tcPr/>
                </a:tc>
                <a:tc>
                  <a:txBody>
                    <a:bodyPr/>
                    <a:lstStyle/>
                    <a:p>
                      <a:pPr algn="l">
                        <a:lnSpc>
                          <a:spcPct val="120000"/>
                        </a:lnSpc>
                        <a:spcAft>
                          <a:spcPts val="0"/>
                        </a:spcAft>
                      </a:pPr>
                      <a:r>
                        <a:rPr lang="fr-FR" sz="1000" b="1" i="0" dirty="0" smtClean="0">
                          <a:latin typeface="+mn-lt"/>
                          <a:ea typeface="Calibri"/>
                          <a:cs typeface="Times New Roman"/>
                        </a:rPr>
                        <a:t>Utiliser</a:t>
                      </a:r>
                      <a:r>
                        <a:rPr lang="fr-FR" sz="1000" i="0" dirty="0" smtClean="0">
                          <a:latin typeface="+mn-lt"/>
                          <a:ea typeface="Calibri"/>
                          <a:cs typeface="Times New Roman"/>
                        </a:rPr>
                        <a:t> au mieux ses ressources physiques et de motricité pour gagner en efficacité</a:t>
                      </a:r>
                      <a:endParaRPr lang="fr-FR" sz="1050" i="1" dirty="0" smtClean="0">
                        <a:latin typeface="+mn-lt"/>
                        <a:ea typeface="Calibri"/>
                        <a:cs typeface="Times New Roman"/>
                      </a:endParaRPr>
                    </a:p>
                    <a:p>
                      <a:pPr algn="l">
                        <a:lnSpc>
                          <a:spcPct val="120000"/>
                        </a:lnSpc>
                        <a:spcAft>
                          <a:spcPts val="0"/>
                        </a:spcAft>
                      </a:pPr>
                      <a:r>
                        <a:rPr lang="fr-FR" sz="1000" b="1" i="0" dirty="0" smtClean="0">
                          <a:latin typeface="+mn-lt"/>
                          <a:ea typeface="Calibri"/>
                          <a:cs typeface="Times New Roman"/>
                        </a:rPr>
                        <a:t>S’adapter</a:t>
                      </a:r>
                      <a:r>
                        <a:rPr lang="fr-FR" sz="1000" i="0" dirty="0" smtClean="0">
                          <a:latin typeface="+mn-lt"/>
                          <a:ea typeface="Calibri"/>
                          <a:cs typeface="Times New Roman"/>
                        </a:rPr>
                        <a:t> rapidement au changement de statut défenseur/attaquant</a:t>
                      </a:r>
                      <a:endParaRPr lang="fr-FR" sz="1050" i="1" dirty="0" smtClean="0">
                        <a:latin typeface="+mn-lt"/>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a:latin typeface="Calibri"/>
                          <a:ea typeface="Calibri"/>
                          <a:cs typeface="Times New Roman"/>
                        </a:rPr>
                        <a:t>Anticiper</a:t>
                      </a:r>
                      <a:r>
                        <a:rPr lang="fr-FR" sz="900" i="0">
                          <a:latin typeface="Calibri"/>
                          <a:ea typeface="Calibri"/>
                          <a:cs typeface="Times New Roman"/>
                        </a:rPr>
                        <a:t> la prise et le traitement d’information pour enchaîner des actions</a:t>
                      </a:r>
                      <a:endParaRPr lang="fr-FR" sz="1000" i="1">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fr-FR" sz="900" b="1" i="0">
                          <a:latin typeface="Calibri"/>
                          <a:ea typeface="Calibri"/>
                          <a:cs typeface="Times New Roman"/>
                        </a:rPr>
                        <a:t>Co-arbitrer</a:t>
                      </a:r>
                      <a:r>
                        <a:rPr lang="fr-FR" sz="900" i="0">
                          <a:latin typeface="Calibri"/>
                          <a:ea typeface="Calibri"/>
                          <a:cs typeface="Times New Roman"/>
                        </a:rPr>
                        <a:t> une séquence de match</a:t>
                      </a:r>
                      <a:endParaRPr lang="fr-FR" sz="1000" i="1">
                        <a:latin typeface="Calibri"/>
                        <a:ea typeface="Calibri"/>
                        <a:cs typeface="Times New Roman"/>
                      </a:endParaRPr>
                    </a:p>
                    <a:p>
                      <a:pPr algn="l">
                        <a:lnSpc>
                          <a:spcPct val="120000"/>
                        </a:lnSpc>
                        <a:spcAft>
                          <a:spcPts val="0"/>
                        </a:spcAft>
                      </a:pPr>
                      <a:r>
                        <a:rPr lang="fr-FR" sz="900" b="1" i="0">
                          <a:latin typeface="Calibri"/>
                          <a:ea typeface="Calibri"/>
                          <a:cs typeface="Times New Roman"/>
                        </a:rPr>
                        <a:t>Se mettre au service</a:t>
                      </a:r>
                      <a:r>
                        <a:rPr lang="fr-FR" sz="900" i="0">
                          <a:latin typeface="Calibri"/>
                          <a:ea typeface="Calibri"/>
                          <a:cs typeface="Times New Roman"/>
                        </a:rPr>
                        <a:t> de l’autre pour lui permettre de progresser</a:t>
                      </a:r>
                      <a:endParaRPr lang="fr-FR" sz="1000" i="1">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endParaRPr lang="fr-FR" sz="1000" i="1" dirty="0">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20000"/>
                        </a:lnSpc>
                        <a:spcBef>
                          <a:spcPts val="0"/>
                        </a:spcBef>
                        <a:spcAft>
                          <a:spcPts val="0"/>
                        </a:spcAft>
                        <a:buClrTx/>
                        <a:buSzTx/>
                        <a:buFontTx/>
                        <a:buNone/>
                        <a:tabLst/>
                        <a:defRPr/>
                      </a:pPr>
                      <a:r>
                        <a:rPr lang="fr-FR" sz="900" b="1" i="0" dirty="0" smtClean="0">
                          <a:latin typeface="+mn-lt"/>
                          <a:ea typeface="Calibri"/>
                          <a:cs typeface="Times New Roman"/>
                        </a:rPr>
                        <a:t>Rechercher</a:t>
                      </a:r>
                      <a:r>
                        <a:rPr lang="fr-FR" sz="900" i="0" dirty="0" smtClean="0">
                          <a:latin typeface="+mn-lt"/>
                          <a:ea typeface="Calibri"/>
                          <a:cs typeface="Times New Roman"/>
                        </a:rPr>
                        <a:t> le gain de la rencontre par la mise en œuvre d’un projet prenant en compte les caractéristiques du rapport de force</a:t>
                      </a:r>
                      <a:endParaRPr lang="fr-FR" sz="1000" i="1" dirty="0" smtClean="0">
                        <a:latin typeface="+mn-lt"/>
                        <a:ea typeface="Calibri"/>
                        <a:cs typeface="Times New Roman"/>
                      </a:endParaRPr>
                    </a:p>
                    <a:p>
                      <a:pPr algn="l">
                        <a:lnSpc>
                          <a:spcPct val="120000"/>
                        </a:lnSpc>
                        <a:spcAft>
                          <a:spcPts val="0"/>
                        </a:spcAft>
                      </a:pPr>
                      <a:endParaRPr lang="fr-FR" sz="900" i="0" dirty="0">
                        <a:latin typeface="Calibri"/>
                        <a:ea typeface="Calibri"/>
                        <a:cs typeface="Times New Roman"/>
                      </a:endParaRPr>
                    </a:p>
                  </a:txBody>
                  <a:tcPr marL="40317" marR="403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069976"/>
            <a:ext cx="8229600" cy="1143000"/>
          </a:xfrm>
        </p:spPr>
        <p:txBody>
          <a:bodyPr>
            <a:normAutofit fontScale="90000"/>
          </a:bodyPr>
          <a:lstStyle/>
          <a:p>
            <a:r>
              <a:rPr lang="fr-FR" dirty="0" smtClean="0"/>
              <a:t>Projet pédagogique EPS</a:t>
            </a:r>
            <a:br>
              <a:rPr lang="fr-FR" dirty="0" smtClean="0"/>
            </a:br>
            <a:r>
              <a:rPr lang="fr-FR" b="1" dirty="0" smtClean="0">
                <a:solidFill>
                  <a:srgbClr val="FF0000"/>
                </a:solidFill>
              </a:rPr>
              <a:t>Points de vigilance</a:t>
            </a:r>
            <a:endParaRPr lang="fr-FR" b="1" dirty="0">
              <a:solidFill>
                <a:srgbClr val="FF0000"/>
              </a:solidFill>
            </a:endParaRPr>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pic>
        <p:nvPicPr>
          <p:cNvPr id="5" name="Image 4"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778098"/>
          </a:xfrm>
        </p:spPr>
        <p:txBody>
          <a:bodyPr>
            <a:noAutofit/>
          </a:bodyPr>
          <a:lstStyle/>
          <a:p>
            <a:pPr lvl="0">
              <a:defRPr/>
            </a:pPr>
            <a:r>
              <a:rPr lang="fr-FR" sz="3200" dirty="0" smtClean="0"/>
              <a:t>Projet pédagogique EPS</a:t>
            </a:r>
            <a:br>
              <a:rPr lang="fr-FR" sz="3200" dirty="0" smtClean="0"/>
            </a:br>
            <a:r>
              <a:rPr lang="fr-FR" sz="3200" b="1" dirty="0" smtClean="0">
                <a:solidFill>
                  <a:srgbClr val="FF0000"/>
                </a:solidFill>
              </a:rPr>
              <a:t>Points de vigilance</a:t>
            </a:r>
            <a:endParaRPr lang="fr-FR" sz="3200" b="1" dirty="0">
              <a:solidFill>
                <a:srgbClr val="FF0000"/>
              </a:solidFill>
            </a:endParaRPr>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graphicFrame>
        <p:nvGraphicFramePr>
          <p:cNvPr id="10" name="Tableau 9"/>
          <p:cNvGraphicFramePr>
            <a:graphicFrameLocks noGrp="1"/>
          </p:cNvGraphicFramePr>
          <p:nvPr/>
        </p:nvGraphicFramePr>
        <p:xfrm>
          <a:off x="395536" y="980728"/>
          <a:ext cx="8424936" cy="1554480"/>
        </p:xfrm>
        <a:graphic>
          <a:graphicData uri="http://schemas.openxmlformats.org/drawingml/2006/table">
            <a:tbl>
              <a:tblPr firstRow="1" bandRow="1">
                <a:tableStyleId>{5C22544A-7EE6-4342-B048-85BDC9FD1C3A}</a:tableStyleId>
              </a:tblPr>
              <a:tblGrid>
                <a:gridCol w="1512168"/>
                <a:gridCol w="6912768"/>
              </a:tblGrid>
              <a:tr h="324000">
                <a:tc>
                  <a:txBody>
                    <a:bodyPr/>
                    <a:lstStyle/>
                    <a:p>
                      <a:pPr algn="ctr"/>
                      <a:r>
                        <a:rPr lang="fr-FR" dirty="0" smtClean="0">
                          <a:solidFill>
                            <a:sysClr val="windowText" lastClr="000000"/>
                          </a:solidFill>
                        </a:rPr>
                        <a:t>THEMES</a:t>
                      </a:r>
                      <a:endParaRPr lang="fr-FR"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ysClr val="windowText" lastClr="000000"/>
                          </a:solidFill>
                        </a:rPr>
                        <a:t>TRAITEMENT</a:t>
                      </a:r>
                      <a:endParaRPr lang="fr-FR"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sz="1600" b="1" dirty="0" smtClean="0">
                          <a:solidFill>
                            <a:sysClr val="windowText" lastClr="000000"/>
                          </a:solidFill>
                        </a:rPr>
                        <a:t>Programmation</a:t>
                      </a:r>
                      <a:endParaRPr lang="fr-FR" sz="16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olidFill>
                            <a:sysClr val="windowText" lastClr="000000"/>
                          </a:solidFill>
                        </a:rPr>
                        <a:t>Les 4 CHAMPS D’APPRENTISSAGE :</a:t>
                      </a:r>
                    </a:p>
                    <a:p>
                      <a:pPr>
                        <a:buFontTx/>
                        <a:buChar char="-"/>
                      </a:pPr>
                      <a:r>
                        <a:rPr lang="fr-FR" dirty="0" smtClean="0">
                          <a:solidFill>
                            <a:sysClr val="windowText" lastClr="000000"/>
                          </a:solidFill>
                        </a:rPr>
                        <a:t>…</a:t>
                      </a:r>
                      <a:r>
                        <a:rPr lang="fr-FR" i="1" dirty="0" smtClean="0">
                          <a:solidFill>
                            <a:sysClr val="windowText" lastClr="000000"/>
                          </a:solidFill>
                        </a:rPr>
                        <a:t>rencontrer</a:t>
                      </a:r>
                      <a:r>
                        <a:rPr lang="fr-FR" dirty="0" smtClean="0">
                          <a:solidFill>
                            <a:sysClr val="windowText" lastClr="000000"/>
                          </a:solidFill>
                        </a:rPr>
                        <a:t> </a:t>
                      </a:r>
                      <a:r>
                        <a:rPr lang="fr-FR" i="1" dirty="0" smtClean="0">
                          <a:solidFill>
                            <a:sysClr val="windowText" lastClr="000000"/>
                          </a:solidFill>
                        </a:rPr>
                        <a:t>les 4 au cours</a:t>
                      </a:r>
                      <a:r>
                        <a:rPr lang="fr-FR" i="1" baseline="0" dirty="0" smtClean="0">
                          <a:solidFill>
                            <a:sysClr val="windowText" lastClr="000000"/>
                          </a:solidFill>
                        </a:rPr>
                        <a:t> des </a:t>
                      </a:r>
                      <a:r>
                        <a:rPr lang="fr-FR" i="1" dirty="0" smtClean="0">
                          <a:solidFill>
                            <a:sysClr val="windowText" lastClr="000000"/>
                          </a:solidFill>
                        </a:rPr>
                        <a:t>CYCLE</a:t>
                      </a:r>
                      <a:r>
                        <a:rPr lang="fr-FR" i="1" baseline="0" dirty="0" smtClean="0">
                          <a:solidFill>
                            <a:sysClr val="windowText" lastClr="000000"/>
                          </a:solidFill>
                        </a:rPr>
                        <a:t> 3 et CYCLE 4</a:t>
                      </a:r>
                    </a:p>
                    <a:p>
                      <a:pPr>
                        <a:buFontTx/>
                        <a:buChar char="-"/>
                      </a:pPr>
                      <a:r>
                        <a:rPr lang="fr-FR" i="1" baseline="0" dirty="0" smtClean="0">
                          <a:solidFill>
                            <a:sysClr val="windowText" lastClr="000000"/>
                          </a:solidFill>
                        </a:rPr>
                        <a:t>…parcours de formation équilibré et progressif</a:t>
                      </a:r>
                    </a:p>
                    <a:p>
                      <a:pPr>
                        <a:buFontTx/>
                        <a:buChar char="-"/>
                      </a:pPr>
                      <a:r>
                        <a:rPr lang="fr-FR" baseline="0" dirty="0" smtClean="0">
                          <a:solidFill>
                            <a:sysClr val="windowText" lastClr="000000"/>
                          </a:solidFill>
                        </a:rPr>
                        <a:t>  4 CA en 6°  et au moins 3 CA par année du CYCLE 4</a:t>
                      </a:r>
                      <a:endParaRPr lang="fr-FR"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1" name="Tableau 10"/>
          <p:cNvGraphicFramePr>
            <a:graphicFrameLocks noGrp="1"/>
          </p:cNvGraphicFramePr>
          <p:nvPr/>
        </p:nvGraphicFramePr>
        <p:xfrm>
          <a:off x="395536" y="5610944"/>
          <a:ext cx="8424936" cy="914400"/>
        </p:xfrm>
        <a:graphic>
          <a:graphicData uri="http://schemas.openxmlformats.org/drawingml/2006/table">
            <a:tbl>
              <a:tblPr firstRow="1" bandRow="1">
                <a:tableStyleId>{5C22544A-7EE6-4342-B048-85BDC9FD1C3A}</a:tableStyleId>
              </a:tblPr>
              <a:tblGrid>
                <a:gridCol w="1512168"/>
                <a:gridCol w="6912768"/>
              </a:tblGrid>
              <a:tr h="370840">
                <a:tc>
                  <a:txBody>
                    <a:bodyPr/>
                    <a:lstStyle/>
                    <a:p>
                      <a:r>
                        <a:rPr lang="fr-FR" sz="1600" dirty="0" smtClean="0">
                          <a:solidFill>
                            <a:sysClr val="windowText" lastClr="000000"/>
                          </a:solidFill>
                        </a:rPr>
                        <a:t>Evaluation</a:t>
                      </a:r>
                      <a:endParaRPr lang="fr-FR"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fr-FR" b="0" dirty="0" smtClean="0">
                          <a:solidFill>
                            <a:sysClr val="windowText" lastClr="000000"/>
                          </a:solidFill>
                        </a:rPr>
                        <a:t>Cycle 3 : </a:t>
                      </a:r>
                      <a:r>
                        <a:rPr lang="fr-FR" b="0" i="1" dirty="0" smtClean="0">
                          <a:solidFill>
                            <a:sysClr val="windowText" lastClr="000000"/>
                          </a:solidFill>
                        </a:rPr>
                        <a:t>niveau</a:t>
                      </a:r>
                      <a:r>
                        <a:rPr lang="fr-FR" b="0" i="1" baseline="0" dirty="0" smtClean="0">
                          <a:solidFill>
                            <a:sysClr val="windowText" lastClr="000000"/>
                          </a:solidFill>
                        </a:rPr>
                        <a:t> attendu dans au moins une activité physique / CA</a:t>
                      </a:r>
                    </a:p>
                    <a:p>
                      <a:pPr algn="just"/>
                      <a:r>
                        <a:rPr lang="fr-FR" b="0" i="0" baseline="0" dirty="0" smtClean="0">
                          <a:solidFill>
                            <a:sysClr val="windowText" lastClr="000000"/>
                          </a:solidFill>
                        </a:rPr>
                        <a:t>Cycle 4</a:t>
                      </a:r>
                      <a:r>
                        <a:rPr lang="fr-FR" b="0" i="1" baseline="0" dirty="0" smtClean="0">
                          <a:solidFill>
                            <a:sysClr val="windowText" lastClr="000000"/>
                          </a:solidFill>
                        </a:rPr>
                        <a:t> : la validation des compétences visées pendant le cycle dans chacun des CA contribue à attester la maîtrise du S4C</a:t>
                      </a:r>
                      <a:endParaRPr lang="fr-FR"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2" name="Tableau 11"/>
          <p:cNvGraphicFramePr>
            <a:graphicFrameLocks noGrp="1"/>
          </p:cNvGraphicFramePr>
          <p:nvPr/>
        </p:nvGraphicFramePr>
        <p:xfrm>
          <a:off x="395536" y="4877152"/>
          <a:ext cx="8424936" cy="640080"/>
        </p:xfrm>
        <a:graphic>
          <a:graphicData uri="http://schemas.openxmlformats.org/drawingml/2006/table">
            <a:tbl>
              <a:tblPr firstRow="1" bandRow="1">
                <a:tableStyleId>{5C22544A-7EE6-4342-B048-85BDC9FD1C3A}</a:tableStyleId>
              </a:tblPr>
              <a:tblGrid>
                <a:gridCol w="1512168"/>
                <a:gridCol w="6912768"/>
              </a:tblGrid>
              <a:tr h="370840">
                <a:tc>
                  <a:txBody>
                    <a:bodyPr/>
                    <a:lstStyle/>
                    <a:p>
                      <a:r>
                        <a:rPr lang="fr-FR" sz="1600" dirty="0" smtClean="0">
                          <a:solidFill>
                            <a:sysClr val="windowText" lastClr="000000"/>
                          </a:solidFill>
                        </a:rPr>
                        <a:t>Progression</a:t>
                      </a:r>
                      <a:endParaRPr lang="fr-FR"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b="0" dirty="0" smtClean="0">
                          <a:solidFill>
                            <a:sysClr val="windowText" lastClr="000000"/>
                          </a:solidFill>
                        </a:rPr>
                        <a:t>Définie</a:t>
                      </a:r>
                      <a:r>
                        <a:rPr lang="fr-FR" b="0" baseline="0" dirty="0" smtClean="0">
                          <a:solidFill>
                            <a:sysClr val="windowText" lastClr="000000"/>
                          </a:solidFill>
                        </a:rPr>
                        <a:t> par établissement (contexte local d’enseignement) et au regard des attendus de fin de CYCLE 3 et CYCLE 4</a:t>
                      </a:r>
                      <a:endParaRPr lang="fr-FR"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3" name="Tableau 12"/>
          <p:cNvGraphicFramePr>
            <a:graphicFrameLocks noGrp="1"/>
          </p:cNvGraphicFramePr>
          <p:nvPr/>
        </p:nvGraphicFramePr>
        <p:xfrm>
          <a:off x="395536" y="4149080"/>
          <a:ext cx="8424936" cy="640080"/>
        </p:xfrm>
        <a:graphic>
          <a:graphicData uri="http://schemas.openxmlformats.org/drawingml/2006/table">
            <a:tbl>
              <a:tblPr firstRow="1" bandRow="1">
                <a:tableStyleId>{5C22544A-7EE6-4342-B048-85BDC9FD1C3A}</a:tableStyleId>
              </a:tblPr>
              <a:tblGrid>
                <a:gridCol w="1512168"/>
                <a:gridCol w="6912768"/>
              </a:tblGrid>
              <a:tr h="370840">
                <a:tc>
                  <a:txBody>
                    <a:bodyPr/>
                    <a:lstStyle/>
                    <a:p>
                      <a:r>
                        <a:rPr lang="fr-FR" sz="1600" dirty="0" smtClean="0">
                          <a:solidFill>
                            <a:sysClr val="windowText" lastClr="000000"/>
                          </a:solidFill>
                        </a:rPr>
                        <a:t>Volume Horaire</a:t>
                      </a:r>
                      <a:endParaRPr lang="fr-FR"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b="0" dirty="0" smtClean="0">
                          <a:solidFill>
                            <a:schemeClr val="tx1"/>
                          </a:solidFill>
                        </a:rPr>
                        <a:t>Permettre</a:t>
                      </a:r>
                      <a:r>
                        <a:rPr lang="fr-FR" b="0" baseline="0" dirty="0" smtClean="0">
                          <a:solidFill>
                            <a:schemeClr val="tx1"/>
                          </a:solidFill>
                        </a:rPr>
                        <a:t> l’acquisition des compétences travaillées ou visées </a:t>
                      </a:r>
                    </a:p>
                    <a:p>
                      <a:r>
                        <a:rPr lang="fr-FR" sz="1800" b="0" i="1" dirty="0" smtClean="0">
                          <a:solidFill>
                            <a:schemeClr val="tx1"/>
                          </a:solidFill>
                          <a:latin typeface="Calibri" pitchFamily="34" charset="0"/>
                          <a:cs typeface="Calibri" pitchFamily="34" charset="0"/>
                        </a:rPr>
                        <a:t>- ce</a:t>
                      </a:r>
                      <a:r>
                        <a:rPr lang="fr-FR" sz="1800" b="0" dirty="0" smtClean="0">
                          <a:solidFill>
                            <a:schemeClr val="tx1"/>
                          </a:solidFill>
                          <a:latin typeface="Calibri" pitchFamily="34" charset="0"/>
                          <a:cs typeface="Calibri" pitchFamily="34" charset="0"/>
                        </a:rPr>
                        <a:t> </a:t>
                      </a:r>
                      <a:r>
                        <a:rPr lang="fr-FR" sz="1800" b="0" i="1" dirty="0" smtClean="0">
                          <a:solidFill>
                            <a:schemeClr val="tx1"/>
                          </a:solidFill>
                          <a:latin typeface="Calibri" pitchFamily="34" charset="0"/>
                          <a:cs typeface="Calibri" pitchFamily="34" charset="0"/>
                        </a:rPr>
                        <a:t>qui</a:t>
                      </a:r>
                      <a:r>
                        <a:rPr lang="fr-FR" sz="1800" b="0" dirty="0" smtClean="0">
                          <a:solidFill>
                            <a:schemeClr val="tx1"/>
                          </a:solidFill>
                          <a:latin typeface="Calibri" pitchFamily="34" charset="0"/>
                          <a:cs typeface="Calibri" pitchFamily="34" charset="0"/>
                        </a:rPr>
                        <a:t> </a:t>
                      </a:r>
                      <a:r>
                        <a:rPr lang="fr-FR" sz="1800" b="0" i="1" dirty="0" smtClean="0">
                          <a:solidFill>
                            <a:schemeClr val="tx1"/>
                          </a:solidFill>
                          <a:latin typeface="Calibri" pitchFamily="34" charset="0"/>
                          <a:cs typeface="Calibri" pitchFamily="34" charset="0"/>
                        </a:rPr>
                        <a:t>est</a:t>
                      </a:r>
                      <a:r>
                        <a:rPr lang="fr-FR" sz="1800" b="0" dirty="0" smtClean="0">
                          <a:solidFill>
                            <a:schemeClr val="tx1"/>
                          </a:solidFill>
                          <a:latin typeface="Calibri" pitchFamily="34" charset="0"/>
                          <a:cs typeface="Calibri" pitchFamily="34" charset="0"/>
                        </a:rPr>
                        <a:t> </a:t>
                      </a:r>
                      <a:r>
                        <a:rPr lang="fr-FR" sz="1800" b="0" i="1" dirty="0" smtClean="0">
                          <a:solidFill>
                            <a:schemeClr val="tx1"/>
                          </a:solidFill>
                          <a:latin typeface="Calibri" pitchFamily="34" charset="0"/>
                          <a:cs typeface="Calibri" pitchFamily="34" charset="0"/>
                        </a:rPr>
                        <a:t>de</a:t>
                      </a:r>
                      <a:r>
                        <a:rPr lang="fr-FR" sz="1800" b="0" dirty="0" smtClean="0">
                          <a:solidFill>
                            <a:schemeClr val="tx1"/>
                          </a:solidFill>
                          <a:latin typeface="Calibri" pitchFamily="34" charset="0"/>
                          <a:cs typeface="Calibri" pitchFamily="34" charset="0"/>
                        </a:rPr>
                        <a:t> </a:t>
                      </a:r>
                      <a:r>
                        <a:rPr lang="fr-FR" sz="1800" b="0" i="1" dirty="0" smtClean="0">
                          <a:solidFill>
                            <a:schemeClr val="tx1"/>
                          </a:solidFill>
                          <a:latin typeface="Calibri" pitchFamily="34" charset="0"/>
                          <a:cs typeface="Calibri" pitchFamily="34" charset="0"/>
                        </a:rPr>
                        <a:t>l’ordre</a:t>
                      </a:r>
                      <a:r>
                        <a:rPr lang="fr-FR" sz="1800" b="0" dirty="0" smtClean="0">
                          <a:solidFill>
                            <a:schemeClr val="tx1"/>
                          </a:solidFill>
                          <a:latin typeface="Calibri" pitchFamily="34" charset="0"/>
                          <a:cs typeface="Calibri" pitchFamily="34" charset="0"/>
                        </a:rPr>
                        <a:t> </a:t>
                      </a:r>
                      <a:r>
                        <a:rPr lang="fr-FR" sz="1800" b="0" i="1" dirty="0" smtClean="0">
                          <a:solidFill>
                            <a:schemeClr val="tx1"/>
                          </a:solidFill>
                          <a:latin typeface="Calibri" pitchFamily="34" charset="0"/>
                          <a:cs typeface="Calibri" pitchFamily="34" charset="0"/>
                        </a:rPr>
                        <a:t>de</a:t>
                      </a:r>
                      <a:r>
                        <a:rPr lang="fr-FR" sz="1800" b="0" dirty="0" smtClean="0">
                          <a:solidFill>
                            <a:schemeClr val="tx1"/>
                          </a:solidFill>
                          <a:latin typeface="Calibri" pitchFamily="34" charset="0"/>
                          <a:cs typeface="Calibri" pitchFamily="34" charset="0"/>
                        </a:rPr>
                        <a:t> </a:t>
                      </a:r>
                      <a:r>
                        <a:rPr lang="fr-FR" sz="1800" b="0" i="1" dirty="0" smtClean="0">
                          <a:solidFill>
                            <a:schemeClr val="tx1"/>
                          </a:solidFill>
                          <a:latin typeface="Calibri" pitchFamily="34" charset="0"/>
                          <a:cs typeface="Calibri" pitchFamily="34" charset="0"/>
                        </a:rPr>
                        <a:t>la</a:t>
                      </a:r>
                      <a:r>
                        <a:rPr lang="fr-FR" sz="1800" b="0" dirty="0" smtClean="0">
                          <a:solidFill>
                            <a:schemeClr val="tx1"/>
                          </a:solidFill>
                          <a:latin typeface="Calibri" pitchFamily="34" charset="0"/>
                          <a:cs typeface="Calibri" pitchFamily="34" charset="0"/>
                        </a:rPr>
                        <a:t> </a:t>
                      </a:r>
                      <a:r>
                        <a:rPr lang="fr-FR" sz="1800" b="0" i="1" dirty="0" smtClean="0">
                          <a:solidFill>
                            <a:schemeClr val="tx1"/>
                          </a:solidFill>
                          <a:latin typeface="Calibri" pitchFamily="34" charset="0"/>
                          <a:cs typeface="Calibri" pitchFamily="34" charset="0"/>
                        </a:rPr>
                        <a:t>découverte</a:t>
                      </a:r>
                      <a:r>
                        <a:rPr lang="fr-FR" sz="1800" b="0" dirty="0" smtClean="0">
                          <a:solidFill>
                            <a:schemeClr val="tx1"/>
                          </a:solidFill>
                          <a:latin typeface="Calibri" pitchFamily="34" charset="0"/>
                          <a:cs typeface="Calibri" pitchFamily="34" charset="0"/>
                        </a:rPr>
                        <a:t> </a:t>
                      </a:r>
                      <a:r>
                        <a:rPr lang="fr-FR" sz="1800" b="0" i="1" dirty="0" smtClean="0">
                          <a:solidFill>
                            <a:schemeClr val="tx1"/>
                          </a:solidFill>
                          <a:latin typeface="Calibri" pitchFamily="34" charset="0"/>
                          <a:cs typeface="Calibri" pitchFamily="34" charset="0"/>
                        </a:rPr>
                        <a:t>et</a:t>
                      </a:r>
                      <a:r>
                        <a:rPr lang="fr-FR" sz="1800" b="0" dirty="0" smtClean="0">
                          <a:solidFill>
                            <a:schemeClr val="tx1"/>
                          </a:solidFill>
                          <a:latin typeface="Calibri" pitchFamily="34" charset="0"/>
                          <a:cs typeface="Calibri" pitchFamily="34" charset="0"/>
                        </a:rPr>
                        <a:t> </a:t>
                      </a:r>
                      <a:r>
                        <a:rPr lang="fr-FR" sz="1800" b="0" i="1" dirty="0" smtClean="0">
                          <a:solidFill>
                            <a:schemeClr val="tx1"/>
                          </a:solidFill>
                          <a:latin typeface="Calibri" pitchFamily="34" charset="0"/>
                          <a:cs typeface="Calibri" pitchFamily="34" charset="0"/>
                        </a:rPr>
                        <a:t>ce</a:t>
                      </a:r>
                      <a:r>
                        <a:rPr lang="fr-FR" sz="1800" b="0" dirty="0" smtClean="0">
                          <a:solidFill>
                            <a:schemeClr val="tx1"/>
                          </a:solidFill>
                          <a:latin typeface="Calibri" pitchFamily="34" charset="0"/>
                          <a:cs typeface="Calibri" pitchFamily="34" charset="0"/>
                        </a:rPr>
                        <a:t> </a:t>
                      </a:r>
                      <a:r>
                        <a:rPr lang="fr-FR" sz="1800" b="0" i="1" dirty="0" smtClean="0">
                          <a:solidFill>
                            <a:schemeClr val="tx1"/>
                          </a:solidFill>
                          <a:latin typeface="Calibri" pitchFamily="34" charset="0"/>
                          <a:cs typeface="Calibri" pitchFamily="34" charset="0"/>
                        </a:rPr>
                        <a:t>qui</a:t>
                      </a:r>
                      <a:r>
                        <a:rPr lang="fr-FR" sz="1800" b="0" dirty="0" smtClean="0">
                          <a:solidFill>
                            <a:schemeClr val="tx1"/>
                          </a:solidFill>
                          <a:latin typeface="Calibri" pitchFamily="34" charset="0"/>
                          <a:cs typeface="Calibri" pitchFamily="34" charset="0"/>
                        </a:rPr>
                        <a:t> </a:t>
                      </a:r>
                      <a:r>
                        <a:rPr lang="fr-FR" sz="1800" b="0" i="1" dirty="0" smtClean="0">
                          <a:solidFill>
                            <a:schemeClr val="tx1"/>
                          </a:solidFill>
                          <a:latin typeface="Calibri" pitchFamily="34" charset="0"/>
                          <a:cs typeface="Calibri" pitchFamily="34" charset="0"/>
                        </a:rPr>
                        <a:t>peut</a:t>
                      </a:r>
                      <a:r>
                        <a:rPr lang="fr-FR" sz="1800" b="0" dirty="0" smtClean="0">
                          <a:solidFill>
                            <a:schemeClr val="tx1"/>
                          </a:solidFill>
                          <a:latin typeface="Calibri" pitchFamily="34" charset="0"/>
                          <a:cs typeface="Calibri" pitchFamily="34" charset="0"/>
                        </a:rPr>
                        <a:t> </a:t>
                      </a:r>
                      <a:r>
                        <a:rPr lang="fr-FR" sz="1800" b="0" i="1" dirty="0" smtClean="0">
                          <a:solidFill>
                            <a:schemeClr val="tx1"/>
                          </a:solidFill>
                          <a:latin typeface="Calibri" pitchFamily="34" charset="0"/>
                          <a:cs typeface="Calibri" pitchFamily="34" charset="0"/>
                        </a:rPr>
                        <a:t>être</a:t>
                      </a:r>
                      <a:r>
                        <a:rPr lang="fr-FR" sz="1800" b="0" dirty="0" smtClean="0">
                          <a:solidFill>
                            <a:schemeClr val="tx1"/>
                          </a:solidFill>
                          <a:latin typeface="Calibri" pitchFamily="34" charset="0"/>
                          <a:cs typeface="Calibri" pitchFamily="34" charset="0"/>
                        </a:rPr>
                        <a:t> </a:t>
                      </a:r>
                      <a:r>
                        <a:rPr lang="fr-FR" sz="1800" b="0" i="1" dirty="0" smtClean="0">
                          <a:solidFill>
                            <a:schemeClr val="tx1"/>
                          </a:solidFill>
                          <a:latin typeface="Calibri" pitchFamily="34" charset="0"/>
                          <a:cs typeface="Calibri" pitchFamily="34" charset="0"/>
                        </a:rPr>
                        <a:t>approfondi</a:t>
                      </a:r>
                      <a:endParaRPr lang="fr-FR" b="0" i="1" baseline="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4" name="Tableau 13"/>
          <p:cNvGraphicFramePr>
            <a:graphicFrameLocks noGrp="1"/>
          </p:cNvGraphicFramePr>
          <p:nvPr/>
        </p:nvGraphicFramePr>
        <p:xfrm>
          <a:off x="395536" y="2636912"/>
          <a:ext cx="8424936" cy="1463040"/>
        </p:xfrm>
        <a:graphic>
          <a:graphicData uri="http://schemas.openxmlformats.org/drawingml/2006/table">
            <a:tbl>
              <a:tblPr firstRow="1" bandRow="1">
                <a:tableStyleId>{5C22544A-7EE6-4342-B048-85BDC9FD1C3A}</a:tableStyleId>
              </a:tblPr>
              <a:tblGrid>
                <a:gridCol w="1512168"/>
                <a:gridCol w="6912768"/>
              </a:tblGrid>
              <a:tr h="370840">
                <a:tc>
                  <a:txBody>
                    <a:bodyPr/>
                    <a:lstStyle/>
                    <a:p>
                      <a:r>
                        <a:rPr lang="fr-FR" sz="1600" dirty="0" smtClean="0">
                          <a:solidFill>
                            <a:sysClr val="windowText" lastClr="000000"/>
                          </a:solidFill>
                        </a:rPr>
                        <a:t>APSA</a:t>
                      </a:r>
                      <a:endParaRPr lang="fr-FR" sz="16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b="0" dirty="0" smtClean="0">
                          <a:solidFill>
                            <a:schemeClr val="tx1"/>
                          </a:solidFill>
                        </a:rPr>
                        <a:t>Repères</a:t>
                      </a:r>
                      <a:r>
                        <a:rPr lang="fr-FR" b="0" baseline="0" dirty="0" smtClean="0">
                          <a:solidFill>
                            <a:schemeClr val="tx1"/>
                          </a:solidFill>
                        </a:rPr>
                        <a:t> dans les programmes CYCLE 3 et CYCLE 4 :</a:t>
                      </a:r>
                    </a:p>
                    <a:p>
                      <a:pPr algn="just"/>
                      <a:r>
                        <a:rPr lang="fr-FR" b="0" baseline="0" dirty="0" smtClean="0">
                          <a:solidFill>
                            <a:schemeClr val="tx1"/>
                          </a:solidFill>
                        </a:rPr>
                        <a:t>-…</a:t>
                      </a:r>
                      <a:r>
                        <a:rPr lang="fr-FR" b="0" i="1" baseline="0" dirty="0" smtClean="0">
                          <a:solidFill>
                            <a:schemeClr val="tx1"/>
                          </a:solidFill>
                        </a:rPr>
                        <a:t>un </a:t>
                      </a:r>
                      <a:r>
                        <a:rPr lang="fr-FR" b="0" i="1" u="sng" baseline="0" dirty="0" smtClean="0">
                          <a:solidFill>
                            <a:schemeClr val="tx1"/>
                          </a:solidFill>
                        </a:rPr>
                        <a:t>riche</a:t>
                      </a:r>
                      <a:r>
                        <a:rPr lang="fr-FR" b="0" i="1" baseline="0" dirty="0" smtClean="0">
                          <a:solidFill>
                            <a:schemeClr val="tx1"/>
                          </a:solidFill>
                        </a:rPr>
                        <a:t> champ de pratiques</a:t>
                      </a:r>
                      <a:r>
                        <a:rPr lang="fr-FR" sz="1800" b="0" i="1" dirty="0" smtClean="0">
                          <a:solidFill>
                            <a:schemeClr val="tx1"/>
                          </a:solidFill>
                          <a:latin typeface="Calibri" pitchFamily="34" charset="0"/>
                          <a:cs typeface="Calibri" pitchFamily="34" charset="0"/>
                        </a:rPr>
                        <a:t>, à forte implication </a:t>
                      </a:r>
                      <a:r>
                        <a:rPr lang="fr-FR" sz="1800" b="0" i="1" u="sng" dirty="0" smtClean="0">
                          <a:solidFill>
                            <a:schemeClr val="tx1"/>
                          </a:solidFill>
                          <a:latin typeface="Calibri" pitchFamily="34" charset="0"/>
                          <a:cs typeface="Calibri" pitchFamily="34" charset="0"/>
                        </a:rPr>
                        <a:t>culturelle et sociale</a:t>
                      </a:r>
                      <a:r>
                        <a:rPr lang="fr-FR" sz="1800" b="0" i="1" dirty="0" smtClean="0">
                          <a:solidFill>
                            <a:schemeClr val="tx1"/>
                          </a:solidFill>
                          <a:latin typeface="Calibri" pitchFamily="34" charset="0"/>
                          <a:cs typeface="Calibri" pitchFamily="34" charset="0"/>
                        </a:rPr>
                        <a:t>, importantes dans le développement de la vie personnelle et collective de l’individu.</a:t>
                      </a:r>
                    </a:p>
                    <a:p>
                      <a:pPr algn="just"/>
                      <a:r>
                        <a:rPr lang="fr-FR" sz="1800" b="0" i="1" dirty="0" smtClean="0">
                          <a:solidFill>
                            <a:schemeClr val="tx1"/>
                          </a:solidFill>
                          <a:latin typeface="Calibri" pitchFamily="34" charset="0"/>
                        </a:rPr>
                        <a:t>-…s’appuyant des APSA diversifiées</a:t>
                      </a:r>
                      <a:endParaRPr lang="fr-FR" b="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ZoneTexte 14"/>
          <p:cNvSpPr txBox="1"/>
          <p:nvPr/>
        </p:nvSpPr>
        <p:spPr>
          <a:xfrm>
            <a:off x="6444208" y="3573016"/>
            <a:ext cx="2304256"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fr-FR" b="1" dirty="0" smtClean="0"/>
              <a:t>VALIDATION IA IPR</a:t>
            </a:r>
            <a:endParaRPr lang="fr-FR" b="1" dirty="0"/>
          </a:p>
        </p:txBody>
      </p:sp>
      <p:pic>
        <p:nvPicPr>
          <p:cNvPr id="16" name="Image 15"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3600" dirty="0" smtClean="0"/>
              <a:t>L’EPS dans le SYSTÈME EDUCATIF</a:t>
            </a:r>
            <a:endParaRPr lang="fr-FR" sz="3600" dirty="0"/>
          </a:p>
        </p:txBody>
      </p:sp>
      <p:sp>
        <p:nvSpPr>
          <p:cNvPr id="4" name="ZoneTexte 3"/>
          <p:cNvSpPr txBox="1"/>
          <p:nvPr/>
        </p:nvSpPr>
        <p:spPr>
          <a:xfrm>
            <a:off x="611560" y="1412776"/>
            <a:ext cx="8064896"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fr-FR" sz="2800" dirty="0" smtClean="0"/>
              <a:t>4</a:t>
            </a:r>
            <a:r>
              <a:rPr lang="fr-FR" sz="2800" baseline="30000" dirty="0" smtClean="0"/>
              <a:t>ème</a:t>
            </a:r>
            <a:r>
              <a:rPr lang="fr-FR" sz="2800" dirty="0" smtClean="0"/>
              <a:t> Discipline / Nb d’ENSEIGNANTS (&gt; 32 000)</a:t>
            </a:r>
          </a:p>
        </p:txBody>
      </p:sp>
      <p:sp>
        <p:nvSpPr>
          <p:cNvPr id="5" name="ZoneTexte 4"/>
          <p:cNvSpPr txBox="1"/>
          <p:nvPr/>
        </p:nvSpPr>
        <p:spPr>
          <a:xfrm>
            <a:off x="611560" y="2230993"/>
            <a:ext cx="8064896" cy="206210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fr-FR" sz="2400" dirty="0" smtClean="0"/>
              <a:t>3</a:t>
            </a:r>
            <a:r>
              <a:rPr lang="fr-FR" sz="2400" baseline="30000" dirty="0" smtClean="0"/>
              <a:t>ème</a:t>
            </a:r>
            <a:r>
              <a:rPr lang="fr-FR" sz="2400" dirty="0" smtClean="0"/>
              <a:t> Discipline / Nb d’HEURES / élève</a:t>
            </a:r>
          </a:p>
          <a:p>
            <a:pPr algn="ctr" fontAlgn="auto">
              <a:spcBef>
                <a:spcPts val="0"/>
              </a:spcBef>
              <a:spcAft>
                <a:spcPts val="0"/>
              </a:spcAft>
              <a:defRPr/>
            </a:pPr>
            <a:r>
              <a:rPr lang="fr-FR" sz="2400" dirty="0"/>
              <a:t> </a:t>
            </a:r>
            <a:r>
              <a:rPr lang="fr-FR" sz="2800" b="1" dirty="0" smtClean="0"/>
              <a:t>1250 h</a:t>
            </a:r>
            <a:r>
              <a:rPr lang="fr-FR" sz="2400" dirty="0" smtClean="0"/>
              <a:t> </a:t>
            </a:r>
          </a:p>
          <a:p>
            <a:pPr algn="ctr" fontAlgn="auto">
              <a:spcBef>
                <a:spcPts val="0"/>
              </a:spcBef>
              <a:spcAft>
                <a:spcPts val="0"/>
              </a:spcAft>
              <a:defRPr/>
            </a:pPr>
            <a:r>
              <a:rPr lang="fr-FR" sz="2000" dirty="0" smtClean="0"/>
              <a:t>COURS PREPARATOIRE (Cycle 2)  </a:t>
            </a:r>
            <a:r>
              <a:rPr lang="fr-FR" sz="2000" dirty="0" smtClean="0">
                <a:sym typeface="Wingdings" pitchFamily="2" charset="2"/>
              </a:rPr>
              <a:t> CLASSE PREPARATOIRE (Post Bac)</a:t>
            </a:r>
          </a:p>
          <a:p>
            <a:pPr lvl="3">
              <a:defRPr/>
            </a:pPr>
            <a:r>
              <a:rPr lang="fr-FR" sz="2400" dirty="0">
                <a:sym typeface="Wingdings" pitchFamily="2" charset="2"/>
              </a:rPr>
              <a:t>	</a:t>
            </a:r>
            <a:r>
              <a:rPr lang="fr-FR" sz="2800" dirty="0" smtClean="0">
                <a:sym typeface="Wingdings" pitchFamily="2" charset="2"/>
              </a:rPr>
              <a:t>- 550 h dans le 1</a:t>
            </a:r>
            <a:r>
              <a:rPr lang="fr-FR" sz="2800" baseline="30000" dirty="0" smtClean="0">
                <a:sym typeface="Wingdings" pitchFamily="2" charset="2"/>
              </a:rPr>
              <a:t>er</a:t>
            </a:r>
            <a:r>
              <a:rPr lang="fr-FR" sz="2800" dirty="0" smtClean="0">
                <a:sym typeface="Wingdings" pitchFamily="2" charset="2"/>
              </a:rPr>
              <a:t> Degré</a:t>
            </a:r>
          </a:p>
          <a:p>
            <a:pPr lvl="3">
              <a:defRPr/>
            </a:pPr>
            <a:r>
              <a:rPr lang="fr-FR" sz="2800" dirty="0">
                <a:sym typeface="Wingdings" pitchFamily="2" charset="2"/>
              </a:rPr>
              <a:t>	</a:t>
            </a:r>
            <a:r>
              <a:rPr lang="fr-FR" sz="2800" dirty="0" smtClean="0">
                <a:sym typeface="Wingdings" pitchFamily="2" charset="2"/>
              </a:rPr>
              <a:t>- 700 h dans le 2</a:t>
            </a:r>
            <a:r>
              <a:rPr lang="fr-FR" sz="2800" baseline="30000" dirty="0" smtClean="0">
                <a:sym typeface="Wingdings" pitchFamily="2" charset="2"/>
              </a:rPr>
              <a:t>nd</a:t>
            </a:r>
            <a:r>
              <a:rPr lang="fr-FR" sz="2800" dirty="0" smtClean="0">
                <a:sym typeface="Wingdings" pitchFamily="2" charset="2"/>
              </a:rPr>
              <a:t> Degré</a:t>
            </a:r>
            <a:endParaRPr lang="fr-FR" sz="2800" dirty="0"/>
          </a:p>
        </p:txBody>
      </p:sp>
      <p:sp>
        <p:nvSpPr>
          <p:cNvPr id="7" name="Espace réservé du pied de page 6"/>
          <p:cNvSpPr>
            <a:spLocks noGrp="1"/>
          </p:cNvSpPr>
          <p:nvPr>
            <p:ph type="ftr" sz="quarter" idx="11"/>
          </p:nvPr>
        </p:nvSpPr>
        <p:spPr/>
        <p:txBody>
          <a:bodyPr/>
          <a:lstStyle/>
          <a:p>
            <a:r>
              <a:rPr lang="fr-FR" smtClean="0"/>
              <a:t>Programmes EPS 2015</a:t>
            </a:r>
            <a:endParaRPr lang="fr-FR"/>
          </a:p>
        </p:txBody>
      </p:sp>
      <p:pic>
        <p:nvPicPr>
          <p:cNvPr id="8" name="Image 7"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9" name="ZoneTexte 8"/>
          <p:cNvSpPr txBox="1"/>
          <p:nvPr/>
        </p:nvSpPr>
        <p:spPr>
          <a:xfrm>
            <a:off x="611560" y="4509120"/>
            <a:ext cx="8064896" cy="707886"/>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000" b="1" dirty="0" smtClean="0"/>
              <a:t>D’où un niveau d’exigence attendu de l’apport de la discipline </a:t>
            </a:r>
          </a:p>
          <a:p>
            <a:pPr algn="ctr"/>
            <a:r>
              <a:rPr lang="fr-FR" sz="2000" b="1" dirty="0" smtClean="0"/>
              <a:t>à la formation de l’élève</a:t>
            </a:r>
            <a:endParaRPr lang="fr-FR" sz="2000" b="1"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Définition de la COMPETENCE</a:t>
            </a:r>
            <a:endParaRPr lang="fr-FR" dirty="0"/>
          </a:p>
        </p:txBody>
      </p:sp>
      <p:graphicFrame>
        <p:nvGraphicFramePr>
          <p:cNvPr id="12" name="Tableau 11"/>
          <p:cNvGraphicFramePr>
            <a:graphicFrameLocks noGrp="1"/>
          </p:cNvGraphicFramePr>
          <p:nvPr/>
        </p:nvGraphicFramePr>
        <p:xfrm>
          <a:off x="467544" y="1890985"/>
          <a:ext cx="8136904" cy="3914279"/>
        </p:xfrm>
        <a:graphic>
          <a:graphicData uri="http://schemas.openxmlformats.org/drawingml/2006/table">
            <a:tbl>
              <a:tblPr/>
              <a:tblGrid>
                <a:gridCol w="1584176"/>
                <a:gridCol w="6552728"/>
              </a:tblGrid>
              <a:tr h="1079234">
                <a:tc>
                  <a:txBody>
                    <a:bodyPr/>
                    <a:lstStyle/>
                    <a:p>
                      <a:pPr algn="l">
                        <a:spcAft>
                          <a:spcPts val="0"/>
                        </a:spcAft>
                      </a:pPr>
                      <a:r>
                        <a:rPr lang="fr-FR" sz="1800" dirty="0">
                          <a:latin typeface="Arial" pitchFamily="34" charset="0"/>
                          <a:ea typeface="Calibri"/>
                          <a:cs typeface="Arial" pitchFamily="34" charset="0"/>
                        </a:rPr>
                        <a:t>Charte des </a:t>
                      </a:r>
                      <a:r>
                        <a:rPr lang="fr-FR" sz="1800" dirty="0" smtClean="0">
                          <a:latin typeface="Arial" pitchFamily="34" charset="0"/>
                          <a:ea typeface="Calibri"/>
                          <a:cs typeface="Arial" pitchFamily="34" charset="0"/>
                        </a:rPr>
                        <a:t>programmes</a:t>
                      </a:r>
                    </a:p>
                    <a:p>
                      <a:pPr algn="l">
                        <a:spcAft>
                          <a:spcPts val="0"/>
                        </a:spcAft>
                      </a:pPr>
                      <a:r>
                        <a:rPr lang="fr-FR" sz="1600" b="1" dirty="0" smtClean="0">
                          <a:latin typeface="Arial" pitchFamily="34" charset="0"/>
                          <a:ea typeface="Calibri"/>
                          <a:cs typeface="Arial" pitchFamily="34" charset="0"/>
                        </a:rPr>
                        <a:t>Avril 2014</a:t>
                      </a:r>
                      <a:endParaRPr lang="fr-FR" sz="16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800" b="1" dirty="0">
                          <a:latin typeface="Arial" pitchFamily="34" charset="0"/>
                          <a:ea typeface="Calibri"/>
                          <a:cs typeface="Arial" pitchFamily="34" charset="0"/>
                        </a:rPr>
                        <a:t>Par compétences, on entend </a:t>
                      </a:r>
                      <a:r>
                        <a:rPr lang="fr-FR" sz="1800" b="1" dirty="0" smtClean="0">
                          <a:latin typeface="Arial" pitchFamily="34" charset="0"/>
                          <a:ea typeface="Calibri"/>
                          <a:cs typeface="Arial" pitchFamily="34" charset="0"/>
                        </a:rPr>
                        <a:t>ici la capacité à </a:t>
                      </a:r>
                      <a:r>
                        <a:rPr lang="fr-FR" sz="1800" b="1" dirty="0">
                          <a:latin typeface="Arial" pitchFamily="34" charset="0"/>
                          <a:ea typeface="Calibri"/>
                          <a:cs typeface="Arial" pitchFamily="34" charset="0"/>
                        </a:rPr>
                        <a:t>mobiliser des </a:t>
                      </a:r>
                      <a:r>
                        <a:rPr lang="fr-FR" sz="1800" b="1" dirty="0" smtClean="0">
                          <a:latin typeface="Arial" pitchFamily="34" charset="0"/>
                          <a:ea typeface="Calibri"/>
                          <a:cs typeface="Arial" pitchFamily="34" charset="0"/>
                        </a:rPr>
                        <a:t>ressources (savoirs,</a:t>
                      </a:r>
                      <a:r>
                        <a:rPr lang="fr-FR" sz="1800" b="1" baseline="0" dirty="0" smtClean="0">
                          <a:latin typeface="Arial" pitchFamily="34" charset="0"/>
                          <a:ea typeface="Calibri"/>
                          <a:cs typeface="Arial" pitchFamily="34" charset="0"/>
                        </a:rPr>
                        <a:t> mais également savoir-faire ou savoir-être</a:t>
                      </a:r>
                      <a:r>
                        <a:rPr lang="fr-FR" sz="1800" b="1" dirty="0" smtClean="0">
                          <a:latin typeface="Arial" pitchFamily="34" charset="0"/>
                          <a:ea typeface="Calibri"/>
                          <a:cs typeface="Arial" pitchFamily="34" charset="0"/>
                        </a:rPr>
                        <a:t>) </a:t>
                      </a:r>
                      <a:r>
                        <a:rPr lang="fr-FR" sz="1800" b="1" dirty="0">
                          <a:latin typeface="Arial" pitchFamily="34" charset="0"/>
                          <a:ea typeface="Calibri"/>
                          <a:cs typeface="Arial" pitchFamily="34" charset="0"/>
                        </a:rPr>
                        <a:t>devant une tâche ou une situation complexe.</a:t>
                      </a:r>
                      <a:endParaRPr lang="fr-FR" sz="18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8464">
                <a:tc>
                  <a:txBody>
                    <a:bodyPr/>
                    <a:lstStyle/>
                    <a:p>
                      <a:pPr algn="l">
                        <a:spcAft>
                          <a:spcPts val="0"/>
                        </a:spcAft>
                      </a:pPr>
                      <a:r>
                        <a:rPr lang="fr-FR" sz="1800" dirty="0">
                          <a:latin typeface="Arial" pitchFamily="34" charset="0"/>
                          <a:ea typeface="Calibri"/>
                          <a:cs typeface="Arial" pitchFamily="34" charset="0"/>
                        </a:rPr>
                        <a:t>Socle </a:t>
                      </a:r>
                      <a:r>
                        <a:rPr lang="fr-FR" sz="1800" dirty="0" smtClean="0">
                          <a:latin typeface="Arial" pitchFamily="34" charset="0"/>
                          <a:ea typeface="Calibri"/>
                          <a:cs typeface="Arial" pitchFamily="34" charset="0"/>
                        </a:rPr>
                        <a:t>commun</a:t>
                      </a:r>
                    </a:p>
                    <a:p>
                      <a:pPr algn="l">
                        <a:spcAft>
                          <a:spcPts val="0"/>
                        </a:spcAft>
                      </a:pPr>
                      <a:r>
                        <a:rPr lang="fr-FR" sz="1600" b="1" kern="1200" dirty="0" smtClean="0">
                          <a:solidFill>
                            <a:schemeClr val="tx1"/>
                          </a:solidFill>
                          <a:latin typeface="Arial" pitchFamily="34" charset="0"/>
                          <a:ea typeface="+mn-ea"/>
                          <a:cs typeface="Arial" pitchFamily="34" charset="0"/>
                        </a:rPr>
                        <a:t>D-2015-372 du 31-3-2015</a:t>
                      </a:r>
                      <a:endParaRPr lang="fr-FR" sz="16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800" b="1" dirty="0">
                          <a:latin typeface="Arial" pitchFamily="34" charset="0"/>
                          <a:ea typeface="Calibri"/>
                          <a:cs typeface="Arial" pitchFamily="34" charset="0"/>
                        </a:rPr>
                        <a:t>Une compétence</a:t>
                      </a:r>
                      <a:r>
                        <a:rPr lang="fr-FR" sz="1800" dirty="0">
                          <a:latin typeface="Arial" pitchFamily="34" charset="0"/>
                          <a:ea typeface="Calibri"/>
                          <a:cs typeface="Arial" pitchFamily="34" charset="0"/>
                        </a:rPr>
                        <a:t> </a:t>
                      </a:r>
                      <a:r>
                        <a:rPr lang="fr-FR" sz="1800" b="1" dirty="0" smtClean="0">
                          <a:latin typeface="Arial" pitchFamily="34" charset="0"/>
                          <a:ea typeface="Calibri"/>
                          <a:cs typeface="Arial" pitchFamily="34" charset="0"/>
                        </a:rPr>
                        <a:t>est l’aptitude</a:t>
                      </a:r>
                      <a:r>
                        <a:rPr lang="fr-FR" sz="1800" dirty="0" smtClean="0">
                          <a:latin typeface="Arial" pitchFamily="34" charset="0"/>
                          <a:ea typeface="Calibri"/>
                          <a:cs typeface="Arial" pitchFamily="34" charset="0"/>
                        </a:rPr>
                        <a:t> </a:t>
                      </a:r>
                      <a:r>
                        <a:rPr lang="fr-FR" sz="1800" b="1" dirty="0" smtClean="0">
                          <a:latin typeface="Arial" pitchFamily="34" charset="0"/>
                          <a:ea typeface="Calibri"/>
                          <a:cs typeface="Arial" pitchFamily="34" charset="0"/>
                        </a:rPr>
                        <a:t>à </a:t>
                      </a:r>
                      <a:r>
                        <a:rPr lang="fr-FR" sz="1800" b="1" dirty="0">
                          <a:latin typeface="Arial" pitchFamily="34" charset="0"/>
                          <a:ea typeface="Calibri"/>
                          <a:cs typeface="Arial" pitchFamily="34" charset="0"/>
                        </a:rPr>
                        <a:t>mobiliser ses ressources </a:t>
                      </a:r>
                      <a:r>
                        <a:rPr lang="fr-FR" sz="1800" b="1" dirty="0" smtClean="0">
                          <a:latin typeface="Arial" pitchFamily="34" charset="0"/>
                          <a:ea typeface="Calibri"/>
                          <a:cs typeface="Arial" pitchFamily="34" charset="0"/>
                        </a:rPr>
                        <a:t>(connaissances, capacités, attitudes) </a:t>
                      </a:r>
                      <a:r>
                        <a:rPr lang="fr-FR" sz="1800" b="1" dirty="0">
                          <a:latin typeface="Arial" pitchFamily="34" charset="0"/>
                          <a:ea typeface="Calibri"/>
                          <a:cs typeface="Arial" pitchFamily="34" charset="0"/>
                        </a:rPr>
                        <a:t>pour accomplir une tâche ou faire face à une situation complexe ou inédite.</a:t>
                      </a:r>
                      <a:endParaRPr lang="fr-FR" sz="18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8725">
                <a:tc>
                  <a:txBody>
                    <a:bodyPr/>
                    <a:lstStyle/>
                    <a:p>
                      <a:pPr algn="l">
                        <a:spcAft>
                          <a:spcPts val="0"/>
                        </a:spcAft>
                      </a:pPr>
                      <a:r>
                        <a:rPr lang="fr-FR" sz="1800" dirty="0" smtClean="0">
                          <a:latin typeface="Arial" pitchFamily="34" charset="0"/>
                          <a:ea typeface="Calibri"/>
                          <a:cs typeface="Arial" pitchFamily="34" charset="0"/>
                        </a:rPr>
                        <a:t>Programmes</a:t>
                      </a:r>
                    </a:p>
                    <a:p>
                      <a:pPr algn="l">
                        <a:spcAft>
                          <a:spcPts val="0"/>
                        </a:spcAft>
                      </a:pPr>
                      <a:endParaRPr lang="fr-FR" sz="1800" dirty="0" smtClean="0">
                        <a:latin typeface="Arial" pitchFamily="34" charset="0"/>
                        <a:ea typeface="Calibri"/>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latin typeface="Arial" pitchFamily="34" charset="0"/>
                          <a:ea typeface="Calibri"/>
                          <a:cs typeface="Arial" pitchFamily="34" charset="0"/>
                        </a:rPr>
                        <a:t>Cycle 4 </a:t>
                      </a:r>
                    </a:p>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latin typeface="Arial" pitchFamily="34" charset="0"/>
                          <a:ea typeface="Calibri"/>
                          <a:cs typeface="Arial" pitchFamily="34" charset="0"/>
                        </a:rPr>
                        <a:t>Volet 1</a:t>
                      </a:r>
                    </a:p>
                    <a:p>
                      <a:pPr algn="l">
                        <a:spcAft>
                          <a:spcPts val="0"/>
                        </a:spcAft>
                      </a:pPr>
                      <a:r>
                        <a:rPr lang="fr-FR" sz="1600" b="1" dirty="0" smtClean="0">
                          <a:latin typeface="Arial" pitchFamily="34" charset="0"/>
                          <a:ea typeface="Calibri"/>
                          <a:cs typeface="Arial" pitchFamily="34" charset="0"/>
                        </a:rPr>
                        <a:t>Novembre 2015</a:t>
                      </a:r>
                      <a:endParaRPr lang="fr-FR" sz="1600" b="1"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800" b="1" dirty="0" smtClean="0">
                          <a:latin typeface="Arial" pitchFamily="34" charset="0"/>
                          <a:ea typeface="Calibri"/>
                          <a:cs typeface="Arial" pitchFamily="34" charset="0"/>
                        </a:rPr>
                        <a:t>L’élève </a:t>
                      </a:r>
                      <a:r>
                        <a:rPr lang="fr-FR" sz="1800" b="1" dirty="0">
                          <a:latin typeface="Arial" pitchFamily="34" charset="0"/>
                          <a:ea typeface="Calibri"/>
                          <a:cs typeface="Arial" pitchFamily="34" charset="0"/>
                        </a:rPr>
                        <a:t>œuvre à la construction de ses compétences, par la confrontation à des tâches plus complexes où il s’agit de réfléchir davantage aux ressources qu’il mobilise, que ce soit des connaissances, des savoir-faire ou des attitudes.</a:t>
                      </a:r>
                      <a:endParaRPr lang="fr-FR" sz="18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Espace réservé du pied de page 4"/>
          <p:cNvSpPr>
            <a:spLocks noGrp="1"/>
          </p:cNvSpPr>
          <p:nvPr>
            <p:ph type="ftr" sz="quarter" idx="11"/>
          </p:nvPr>
        </p:nvSpPr>
        <p:spPr/>
        <p:txBody>
          <a:bodyPr/>
          <a:lstStyle/>
          <a:p>
            <a:r>
              <a:rPr lang="fr-FR" smtClean="0"/>
              <a:t>Programmes EPS 2015</a:t>
            </a:r>
            <a:endParaRPr lang="fr-FR"/>
          </a:p>
        </p:txBody>
      </p:sp>
      <p:pic>
        <p:nvPicPr>
          <p:cNvPr id="7" name="Image 6"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000" dirty="0" smtClean="0"/>
              <a:t>Définition de la COMPETENCE</a:t>
            </a:r>
            <a:endParaRPr lang="fr-FR" sz="4000" dirty="0"/>
          </a:p>
        </p:txBody>
      </p:sp>
      <p:sp>
        <p:nvSpPr>
          <p:cNvPr id="5" name="ZoneTexte 4"/>
          <p:cNvSpPr txBox="1"/>
          <p:nvPr/>
        </p:nvSpPr>
        <p:spPr>
          <a:xfrm>
            <a:off x="3635896" y="2041684"/>
            <a:ext cx="1429879" cy="523220"/>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fr-FR" sz="2800" dirty="0" smtClean="0"/>
              <a:t>RESUME</a:t>
            </a:r>
            <a:endParaRPr lang="fr-FR" sz="2800" dirty="0"/>
          </a:p>
        </p:txBody>
      </p:sp>
      <p:sp>
        <p:nvSpPr>
          <p:cNvPr id="6" name="ZoneTexte 5"/>
          <p:cNvSpPr txBox="1"/>
          <p:nvPr/>
        </p:nvSpPr>
        <p:spPr>
          <a:xfrm>
            <a:off x="827584" y="3068960"/>
            <a:ext cx="7416824"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fr-FR" sz="2800" dirty="0" smtClean="0"/>
              <a:t>UNE COMPETENCE   </a:t>
            </a:r>
          </a:p>
          <a:p>
            <a:pPr algn="ctr"/>
            <a:r>
              <a:rPr lang="fr-FR" sz="2800" dirty="0" smtClean="0"/>
              <a:t>=</a:t>
            </a:r>
          </a:p>
          <a:p>
            <a:pPr algn="ctr"/>
            <a:r>
              <a:rPr lang="fr-FR" sz="2800" dirty="0" smtClean="0"/>
              <a:t>UNE MOBILISATION DE RESSOURCES</a:t>
            </a:r>
          </a:p>
          <a:p>
            <a:pPr algn="ctr"/>
            <a:r>
              <a:rPr lang="fr-FR" sz="2800" dirty="0" smtClean="0"/>
              <a:t>+</a:t>
            </a:r>
          </a:p>
          <a:p>
            <a:pPr algn="ctr"/>
            <a:r>
              <a:rPr lang="fr-FR" sz="2800" dirty="0" smtClean="0"/>
              <a:t>UNE REALISATION D’UNE TACHE COMPLEXE</a:t>
            </a:r>
            <a:endParaRPr lang="fr-FR" sz="2800" dirty="0"/>
          </a:p>
        </p:txBody>
      </p:sp>
      <p:sp>
        <p:nvSpPr>
          <p:cNvPr id="7" name="Espace réservé du pied de page 6"/>
          <p:cNvSpPr>
            <a:spLocks noGrp="1"/>
          </p:cNvSpPr>
          <p:nvPr>
            <p:ph type="ftr" sz="quarter" idx="11"/>
          </p:nvPr>
        </p:nvSpPr>
        <p:spPr/>
        <p:txBody>
          <a:bodyPr/>
          <a:lstStyle/>
          <a:p>
            <a:r>
              <a:rPr lang="fr-FR" smtClean="0"/>
              <a:t>Programmes EPS 2015</a:t>
            </a:r>
            <a:endParaRPr lang="fr-FR"/>
          </a:p>
        </p:txBody>
      </p:sp>
      <p:pic>
        <p:nvPicPr>
          <p:cNvPr id="9" name="Image 8"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80928"/>
            <a:ext cx="8229600" cy="1143000"/>
          </a:xfrm>
        </p:spPr>
        <p:txBody>
          <a:bodyPr/>
          <a:lstStyle/>
          <a:p>
            <a:r>
              <a:rPr lang="fr-FR" dirty="0" smtClean="0"/>
              <a:t>SYNTHESE</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pic>
        <p:nvPicPr>
          <p:cNvPr id="5" name="Image 4"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562074"/>
          </a:xfrm>
        </p:spPr>
        <p:txBody>
          <a:bodyPr>
            <a:noAutofit/>
          </a:bodyPr>
          <a:lstStyle/>
          <a:p>
            <a:r>
              <a:rPr lang="fr-FR" sz="2800" dirty="0" smtClean="0"/>
              <a:t>UN CHANGEMENT DE PARADIGME DISCIPLINAIRE </a:t>
            </a:r>
            <a:endParaRPr lang="fr-FR" sz="28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381646117"/>
              </p:ext>
            </p:extLst>
          </p:nvPr>
        </p:nvGraphicFramePr>
        <p:xfrm>
          <a:off x="35496" y="764704"/>
          <a:ext cx="9036495" cy="5975446"/>
        </p:xfrm>
        <a:graphic>
          <a:graphicData uri="http://schemas.openxmlformats.org/drawingml/2006/table">
            <a:tbl>
              <a:tblPr firstRow="1" bandRow="1">
                <a:tableStyleId>{5C22544A-7EE6-4342-B048-85BDC9FD1C3A}</a:tableStyleId>
              </a:tblPr>
              <a:tblGrid>
                <a:gridCol w="1820288"/>
                <a:gridCol w="3251437"/>
                <a:gridCol w="3964770"/>
              </a:tblGrid>
              <a:tr h="2927446">
                <a:tc>
                  <a:txBody>
                    <a:bodyPr/>
                    <a:lstStyle/>
                    <a:p>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smtClean="0"/>
                    </a:p>
                    <a:p>
                      <a:pPr algn="ctr"/>
                      <a:r>
                        <a:rPr lang="fr-FR" sz="2000" dirty="0" smtClean="0"/>
                        <a:t>AUJOURD’HUI</a:t>
                      </a:r>
                      <a:endParaRPr lang="fr-FR" sz="2000" dirty="0"/>
                    </a:p>
                  </a:txBody>
                  <a:tcPr/>
                </a:tc>
                <a:tc>
                  <a:txBody>
                    <a:bodyPr/>
                    <a:lstStyle/>
                    <a:p>
                      <a:r>
                        <a:rPr lang="fr-FR" sz="1400" u="sng" dirty="0" smtClean="0"/>
                        <a:t>DU PROGRAMME DISCIPLINAIRE</a:t>
                      </a:r>
                    </a:p>
                    <a:p>
                      <a:endParaRPr lang="fr-FR" sz="1200" dirty="0" smtClean="0"/>
                    </a:p>
                    <a:p>
                      <a:pPr marL="285750" indent="-285750">
                        <a:buFontTx/>
                        <a:buChar char="-"/>
                      </a:pPr>
                      <a:r>
                        <a:rPr lang="fr-FR" sz="1400" b="0" dirty="0" smtClean="0"/>
                        <a:t>Une finalité</a:t>
                      </a:r>
                    </a:p>
                    <a:p>
                      <a:pPr marL="285750" indent="-285750">
                        <a:buFontTx/>
                        <a:buChar char="-"/>
                      </a:pPr>
                      <a:endParaRPr lang="fr-FR" sz="1400" b="0" dirty="0" smtClean="0"/>
                    </a:p>
                    <a:p>
                      <a:pPr marL="285750" indent="-285750">
                        <a:buFontTx/>
                        <a:buChar char="-"/>
                      </a:pPr>
                      <a:r>
                        <a:rPr lang="fr-FR" sz="1400" b="0" dirty="0" smtClean="0"/>
                        <a:t>Trois</a:t>
                      </a:r>
                      <a:r>
                        <a:rPr lang="fr-FR" sz="1400" b="0" baseline="0" dirty="0" smtClean="0"/>
                        <a:t> objectifs</a:t>
                      </a:r>
                    </a:p>
                    <a:p>
                      <a:pPr marL="285750" indent="-285750">
                        <a:buFontTx/>
                        <a:buChar char="-"/>
                      </a:pPr>
                      <a:endParaRPr lang="fr-FR" sz="1400" b="0" dirty="0" smtClean="0"/>
                    </a:p>
                    <a:p>
                      <a:pPr marL="285750" indent="-285750">
                        <a:buFontTx/>
                        <a:buChar char="-"/>
                      </a:pPr>
                      <a:r>
                        <a:rPr lang="fr-FR" sz="1400" b="0" dirty="0" smtClean="0"/>
                        <a:t>Une matrice disciplinaire (4 CP</a:t>
                      </a:r>
                      <a:r>
                        <a:rPr lang="fr-FR" sz="1400" b="0" baseline="0" dirty="0" smtClean="0"/>
                        <a:t> / 3 CMS)</a:t>
                      </a:r>
                    </a:p>
                    <a:p>
                      <a:pPr marL="285750" indent="-285750">
                        <a:buFontTx/>
                        <a:buChar char="-"/>
                      </a:pPr>
                      <a:endParaRPr lang="fr-FR" sz="1400" b="0" baseline="0" dirty="0" smtClean="0"/>
                    </a:p>
                    <a:p>
                      <a:pPr marL="285750" indent="-285750">
                        <a:buFontTx/>
                        <a:buChar char="-"/>
                      </a:pPr>
                      <a:r>
                        <a:rPr lang="fr-FR" sz="1400" b="0" baseline="0" dirty="0" smtClean="0"/>
                        <a:t>Des niveaux de compétences attendus tout au long du cursus du collège au lycée</a:t>
                      </a:r>
                    </a:p>
                    <a:p>
                      <a:pPr marL="0" indent="0">
                        <a:buFontTx/>
                        <a:buNone/>
                      </a:pPr>
                      <a:endParaRPr lang="fr-FR" sz="1200" baseline="0" dirty="0" smtClean="0"/>
                    </a:p>
                  </a:txBody>
                  <a:tcPr/>
                </a:tc>
                <a:tc>
                  <a:txBody>
                    <a:bodyPr/>
                    <a:lstStyle/>
                    <a:p>
                      <a:pPr algn="ctr"/>
                      <a:r>
                        <a:rPr lang="fr-FR" sz="1400" dirty="0" smtClean="0"/>
                        <a:t>          </a:t>
                      </a:r>
                      <a:r>
                        <a:rPr lang="fr-FR" sz="1400" u="sng" dirty="0" smtClean="0"/>
                        <a:t>AU SOCLE COMMUN</a:t>
                      </a:r>
                    </a:p>
                    <a:p>
                      <a:endParaRPr lang="fr-FR" sz="1200" dirty="0" smtClean="0"/>
                    </a:p>
                    <a:p>
                      <a:pPr algn="ctr"/>
                      <a:r>
                        <a:rPr lang="fr-FR" sz="1400" b="1" u="sng" dirty="0" smtClean="0">
                          <a:effectLst/>
                        </a:rPr>
                        <a:t>VALIDE </a:t>
                      </a:r>
                      <a:r>
                        <a:rPr lang="fr-FR" sz="1400" b="1" u="sng" baseline="0" dirty="0" smtClean="0">
                          <a:effectLst/>
                        </a:rPr>
                        <a:t> A LA FIN DE LA SCOLARITE OBLIGATOIRE</a:t>
                      </a:r>
                    </a:p>
                    <a:p>
                      <a:pPr algn="ctr"/>
                      <a:endParaRPr lang="fr-FR" sz="1400" b="0" dirty="0" smtClean="0"/>
                    </a:p>
                    <a:p>
                      <a:pPr marL="285750" indent="-285750">
                        <a:buFontTx/>
                        <a:buChar char="-"/>
                      </a:pPr>
                      <a:r>
                        <a:rPr lang="fr-FR" sz="1400" b="0" dirty="0" smtClean="0"/>
                        <a:t>Maîtrise de la langue française</a:t>
                      </a:r>
                    </a:p>
                    <a:p>
                      <a:pPr marL="285750" indent="-285750">
                        <a:buFontTx/>
                        <a:buChar char="-"/>
                      </a:pPr>
                      <a:r>
                        <a:rPr lang="fr-FR" sz="1400" b="0" dirty="0" smtClean="0"/>
                        <a:t>Pratique</a:t>
                      </a:r>
                      <a:r>
                        <a:rPr lang="fr-FR" sz="1400" b="0" baseline="0" dirty="0" smtClean="0"/>
                        <a:t> d’une langue vivante étrangère</a:t>
                      </a:r>
                    </a:p>
                    <a:p>
                      <a:pPr marL="285750" indent="-285750">
                        <a:buFontTx/>
                        <a:buChar char="-"/>
                      </a:pPr>
                      <a:r>
                        <a:rPr lang="fr-FR" sz="1400" b="0" baseline="0" dirty="0" smtClean="0"/>
                        <a:t>Principaux éléments de mathématiques et la culture scientifique et technologique</a:t>
                      </a:r>
                    </a:p>
                    <a:p>
                      <a:pPr marL="285750" indent="-285750">
                        <a:buFontTx/>
                        <a:buChar char="-"/>
                      </a:pPr>
                      <a:r>
                        <a:rPr lang="fr-FR" sz="1400" b="0" baseline="0" dirty="0" smtClean="0"/>
                        <a:t>Maîtrise des techniques usuelles de l’information et de la communication</a:t>
                      </a:r>
                    </a:p>
                    <a:p>
                      <a:pPr marL="285750" indent="-285750">
                        <a:buFontTx/>
                        <a:buChar char="-"/>
                      </a:pPr>
                      <a:r>
                        <a:rPr lang="fr-FR" sz="1400" b="0" baseline="0" dirty="0" smtClean="0"/>
                        <a:t>Culture humaniste</a:t>
                      </a:r>
                    </a:p>
                    <a:p>
                      <a:pPr marL="285750" indent="-285750">
                        <a:buFontTx/>
                        <a:buChar char="-"/>
                      </a:pPr>
                      <a:r>
                        <a:rPr lang="fr-FR" sz="1400" b="0" baseline="0" dirty="0" smtClean="0"/>
                        <a:t>Compétences sociales et civiques</a:t>
                      </a:r>
                    </a:p>
                    <a:p>
                      <a:pPr marL="285750" indent="-285750">
                        <a:buFontTx/>
                        <a:buChar char="-"/>
                      </a:pPr>
                      <a:r>
                        <a:rPr lang="fr-FR" sz="1400" b="0" dirty="0" smtClean="0"/>
                        <a:t>L’autonomie et l’initiative</a:t>
                      </a:r>
                    </a:p>
                  </a:txBody>
                  <a:tcPr/>
                </a:tc>
              </a:tr>
              <a:tr h="2617840">
                <a:tc>
                  <a:txBody>
                    <a:bodyPr/>
                    <a:lstStyle/>
                    <a:p>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smtClean="0"/>
                    </a:p>
                    <a:p>
                      <a:pPr algn="ctr"/>
                      <a:r>
                        <a:rPr lang="fr-FR" sz="2000" b="1" dirty="0" smtClean="0"/>
                        <a:t>DEMAIN</a:t>
                      </a:r>
                      <a:endParaRPr lang="fr-FR" sz="2000" b="1" dirty="0"/>
                    </a:p>
                  </a:txBody>
                  <a:tcPr/>
                </a:tc>
                <a:tc>
                  <a:txBody>
                    <a:bodyPr/>
                    <a:lstStyle/>
                    <a:p>
                      <a:pPr algn="ctr"/>
                      <a:r>
                        <a:rPr lang="fr-FR" sz="1400" b="1" u="sng" dirty="0" smtClean="0"/>
                        <a:t>DU SOCLE COMMUN</a:t>
                      </a:r>
                    </a:p>
                    <a:p>
                      <a:pPr algn="ctr"/>
                      <a:endParaRPr lang="fr-FR" sz="1400" b="1" u="sng" dirty="0" smtClean="0"/>
                    </a:p>
                    <a:p>
                      <a:pPr algn="ctr"/>
                      <a:r>
                        <a:rPr lang="fr-FR" sz="1400" b="1" u="sng" dirty="0" smtClean="0"/>
                        <a:t>VALIDE</a:t>
                      </a:r>
                      <a:r>
                        <a:rPr lang="fr-FR" sz="1400" b="1" u="sng" baseline="0" dirty="0" smtClean="0"/>
                        <a:t> AU FUR ET A MESURE DE LA SCOLARITE OBLIGATOIRE</a:t>
                      </a:r>
                    </a:p>
                    <a:p>
                      <a:pPr algn="ctr"/>
                      <a:endParaRPr lang="fr-FR" sz="1200" b="1" u="sng" baseline="0" dirty="0" smtClean="0"/>
                    </a:p>
                    <a:p>
                      <a:pPr marL="171450" indent="-171450" algn="l">
                        <a:buFontTx/>
                        <a:buChar char="-"/>
                      </a:pPr>
                      <a:r>
                        <a:rPr lang="fr-FR" sz="1400" b="0" i="0" u="none" strike="noStrike" kern="1200" baseline="0" dirty="0" smtClean="0">
                          <a:solidFill>
                            <a:schemeClr val="dk1"/>
                          </a:solidFill>
                          <a:latin typeface="+mn-lt"/>
                          <a:ea typeface="+mn-ea"/>
                          <a:cs typeface="+mn-cs"/>
                        </a:rPr>
                        <a:t>les langages pour penser et communiquer</a:t>
                      </a:r>
                    </a:p>
                    <a:p>
                      <a:pPr marL="171450" indent="-171450" algn="l">
                        <a:buFontTx/>
                        <a:buChar char="-"/>
                      </a:pPr>
                      <a:r>
                        <a:rPr lang="fr-FR" sz="1400" b="0" i="0" u="none" strike="noStrike" kern="1200" baseline="0" dirty="0" smtClean="0">
                          <a:solidFill>
                            <a:schemeClr val="dk1"/>
                          </a:solidFill>
                          <a:latin typeface="+mn-lt"/>
                          <a:ea typeface="+mn-ea"/>
                          <a:cs typeface="+mn-cs"/>
                        </a:rPr>
                        <a:t>les méthodes et outils pour apprendre</a:t>
                      </a:r>
                    </a:p>
                    <a:p>
                      <a:pPr marL="171450" indent="-171450" algn="l">
                        <a:buFontTx/>
                        <a:buChar char="-"/>
                      </a:pPr>
                      <a:r>
                        <a:rPr lang="fr-FR" sz="1400" b="0" i="0" u="none" strike="noStrike" kern="1200" baseline="0" dirty="0" smtClean="0">
                          <a:solidFill>
                            <a:schemeClr val="dk1"/>
                          </a:solidFill>
                          <a:latin typeface="+mn-lt"/>
                          <a:ea typeface="+mn-ea"/>
                          <a:cs typeface="+mn-cs"/>
                        </a:rPr>
                        <a:t>la formation de la personne et du citoyen</a:t>
                      </a:r>
                    </a:p>
                    <a:p>
                      <a:pPr marL="171450" indent="-171450" algn="l">
                        <a:buFontTx/>
                        <a:buChar char="-"/>
                      </a:pPr>
                      <a:r>
                        <a:rPr lang="fr-FR" sz="1400" b="0" i="0" u="none" strike="noStrike" kern="1200" baseline="0" dirty="0" smtClean="0">
                          <a:solidFill>
                            <a:schemeClr val="dk1"/>
                          </a:solidFill>
                          <a:latin typeface="+mn-lt"/>
                          <a:ea typeface="+mn-ea"/>
                          <a:cs typeface="+mn-cs"/>
                        </a:rPr>
                        <a:t>les systèmes naturels et les systèmes techniques</a:t>
                      </a:r>
                    </a:p>
                    <a:p>
                      <a:pPr marL="171450" indent="-171450" algn="l">
                        <a:buFontTx/>
                        <a:buChar char="-"/>
                      </a:pPr>
                      <a:r>
                        <a:rPr lang="fr-FR" sz="1400" b="0" i="0" u="none" strike="noStrike" kern="1200" baseline="0" dirty="0" smtClean="0">
                          <a:solidFill>
                            <a:schemeClr val="dk1"/>
                          </a:solidFill>
                          <a:latin typeface="+mn-lt"/>
                          <a:ea typeface="+mn-ea"/>
                          <a:cs typeface="+mn-cs"/>
                        </a:rPr>
                        <a:t>les représentations du monde et l'activité humaine</a:t>
                      </a:r>
                      <a:endParaRPr lang="fr-FR" sz="1400" b="0" u="none" dirty="0"/>
                    </a:p>
                  </a:txBody>
                  <a:tcPr/>
                </a:tc>
                <a:tc>
                  <a:txBody>
                    <a:bodyPr/>
                    <a:lstStyle/>
                    <a:p>
                      <a:pPr algn="ctr"/>
                      <a:r>
                        <a:rPr lang="fr-FR" sz="1400" b="1" u="sng" dirty="0" smtClean="0"/>
                        <a:t>AU</a:t>
                      </a:r>
                      <a:r>
                        <a:rPr lang="fr-FR" sz="1400" b="1" u="sng" baseline="0" dirty="0" smtClean="0"/>
                        <a:t> PROGRAMME DISCIPLINAIRE</a:t>
                      </a:r>
                    </a:p>
                    <a:p>
                      <a:pPr algn="ctr"/>
                      <a:endParaRPr lang="fr-FR" sz="1200" b="1" u="sng" baseline="0" dirty="0" smtClean="0"/>
                    </a:p>
                    <a:p>
                      <a:pPr algn="ctr"/>
                      <a:endParaRPr lang="fr-FR" sz="1200" b="1" u="sng" baseline="0" dirty="0" smtClean="0"/>
                    </a:p>
                    <a:p>
                      <a:pPr algn="ctr"/>
                      <a:endParaRPr lang="fr-FR" sz="2000" b="0" u="none" baseline="0" dirty="0" smtClean="0"/>
                    </a:p>
                    <a:p>
                      <a:pPr algn="ctr"/>
                      <a:endParaRPr lang="fr-FR" sz="2000" b="0" u="none" baseline="0" dirty="0" smtClean="0"/>
                    </a:p>
                    <a:p>
                      <a:pPr algn="ctr"/>
                      <a:endParaRPr lang="fr-FR" sz="2000" b="0" u="none" baseline="0" dirty="0" smtClean="0"/>
                    </a:p>
                    <a:p>
                      <a:pPr algn="ctr"/>
                      <a:endParaRPr lang="fr-FR" sz="2000" b="0" u="none" baseline="0" dirty="0" smtClean="0"/>
                    </a:p>
                    <a:p>
                      <a:pPr algn="ctr"/>
                      <a:endParaRPr lang="fr-FR" sz="2000" b="0" u="none" baseline="0" dirty="0" smtClean="0"/>
                    </a:p>
                    <a:p>
                      <a:pPr algn="ctr"/>
                      <a:r>
                        <a:rPr lang="fr-FR" sz="2000" b="0" u="none" baseline="0" dirty="0" smtClean="0"/>
                        <a:t>Une exigence et une éthique professionnelle</a:t>
                      </a:r>
                    </a:p>
                  </a:txBody>
                  <a:tcPr/>
                </a:tc>
              </a:tr>
            </a:tbl>
          </a:graphicData>
        </a:graphic>
      </p:graphicFrame>
      <p:sp>
        <p:nvSpPr>
          <p:cNvPr id="5" name="Flèche droite 4"/>
          <p:cNvSpPr/>
          <p:nvPr/>
        </p:nvSpPr>
        <p:spPr>
          <a:xfrm>
            <a:off x="4427984" y="980728"/>
            <a:ext cx="1152128"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6" name="Flèche droite 5"/>
          <p:cNvSpPr/>
          <p:nvPr/>
        </p:nvSpPr>
        <p:spPr>
          <a:xfrm>
            <a:off x="4455995" y="3933056"/>
            <a:ext cx="1152128" cy="2880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pic>
        <p:nvPicPr>
          <p:cNvPr id="7"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40152" y="4293096"/>
            <a:ext cx="2127451" cy="1561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Image 7" descr="07_2014_corse-2"/>
          <p:cNvPicPr/>
          <p:nvPr/>
        </p:nvPicPr>
        <p:blipFill>
          <a:blip r:embed="rId3" cstate="print"/>
          <a:srcRect/>
          <a:stretch>
            <a:fillRect/>
          </a:stretch>
        </p:blipFill>
        <p:spPr bwMode="auto">
          <a:xfrm>
            <a:off x="0" y="0"/>
            <a:ext cx="483304" cy="505079"/>
          </a:xfrm>
          <a:prstGeom prst="rect">
            <a:avLst/>
          </a:prstGeom>
          <a:noFill/>
          <a:ln w="9525">
            <a:noFill/>
            <a:miter lim="800000"/>
            <a:headEnd/>
            <a:tailEnd/>
          </a:ln>
        </p:spPr>
      </p:pic>
      <p:sp>
        <p:nvSpPr>
          <p:cNvPr id="9" name="Espace réservé du pied de page 8"/>
          <p:cNvSpPr>
            <a:spLocks noGrp="1"/>
          </p:cNvSpPr>
          <p:nvPr>
            <p:ph type="ftr" sz="quarter" idx="11"/>
          </p:nvPr>
        </p:nvSpPr>
        <p:spPr/>
        <p:txBody>
          <a:bodyPr/>
          <a:lstStyle/>
          <a:p>
            <a:r>
              <a:rPr lang="fr-FR" smtClean="0"/>
              <a:t>Programmes EPS 2015</a:t>
            </a:r>
            <a:endParaRPr lang="fr-FR"/>
          </a:p>
        </p:txBody>
      </p:sp>
    </p:spTree>
    <p:extLst>
      <p:ext uri="{BB962C8B-B14F-4D97-AF65-F5344CB8AC3E}">
        <p14:creationId xmlns:p14="http://schemas.microsoft.com/office/powerpoint/2010/main" xmlns="" val="338797385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4" name="Rectangle à coins arrondis 3"/>
          <p:cNvSpPr/>
          <p:nvPr/>
        </p:nvSpPr>
        <p:spPr>
          <a:xfrm>
            <a:off x="85714" y="1340768"/>
            <a:ext cx="8912863" cy="4626970"/>
          </a:xfrm>
          <a:prstGeom prst="roundRect">
            <a:avLst>
              <a:gd name="adj" fmla="val 6426"/>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sz="2000">
              <a:solidFill>
                <a:srgbClr val="0062A8"/>
              </a:solidFill>
            </a:endParaRPr>
          </a:p>
        </p:txBody>
      </p:sp>
      <p:sp>
        <p:nvSpPr>
          <p:cNvPr id="5" name="Titre 1"/>
          <p:cNvSpPr>
            <a:spLocks noGrp="1"/>
          </p:cNvSpPr>
          <p:nvPr>
            <p:ph type="title"/>
          </p:nvPr>
        </p:nvSpPr>
        <p:spPr>
          <a:xfrm>
            <a:off x="206259" y="180685"/>
            <a:ext cx="8229600" cy="706090"/>
          </a:xfrm>
        </p:spPr>
        <p:txBody>
          <a:bodyPr vert="horz" lIns="91440" tIns="45720" rIns="91440" bIns="45720" rtlCol="0" anchor="ctr">
            <a:normAutofit/>
          </a:bodyPr>
          <a:lstStyle/>
          <a:p>
            <a:pPr eaLnBrk="0" fontAlgn="base" hangingPunct="0">
              <a:spcAft>
                <a:spcPct val="0"/>
              </a:spcAft>
            </a:pPr>
            <a:r>
              <a:rPr lang="fr-FR" sz="3200" dirty="0">
                <a:solidFill>
                  <a:srgbClr val="454545"/>
                </a:solidFill>
              </a:rPr>
              <a:t>Un parcours de formation équilibré et progressif</a:t>
            </a:r>
          </a:p>
        </p:txBody>
      </p:sp>
      <p:sp>
        <p:nvSpPr>
          <p:cNvPr id="6" name="Titre 1"/>
          <p:cNvSpPr txBox="1">
            <a:spLocks/>
          </p:cNvSpPr>
          <p:nvPr/>
        </p:nvSpPr>
        <p:spPr>
          <a:xfrm>
            <a:off x="206259" y="886775"/>
            <a:ext cx="7813334" cy="418058"/>
          </a:xfrm>
          <a:prstGeom prst="rect">
            <a:avLst/>
          </a:prstGeom>
        </p:spPr>
        <p:txBody>
          <a:bodyPr/>
          <a:lstStyle>
            <a:lvl1pPr algn="l" rtl="0" eaLnBrk="0" fontAlgn="base" hangingPunct="0">
              <a:spcBef>
                <a:spcPct val="0"/>
              </a:spcBef>
              <a:spcAft>
                <a:spcPct val="0"/>
              </a:spcAft>
              <a:defRPr lang="fr-FR" sz="2800" b="1" kern="1200" dirty="0">
                <a:solidFill>
                  <a:srgbClr val="454545"/>
                </a:solidFill>
                <a:latin typeface="+mj-lt"/>
                <a:ea typeface="+mj-ea"/>
                <a:cs typeface="+mj-cs"/>
              </a:defRPr>
            </a:lvl1pPr>
            <a:lvl2pPr algn="l" rtl="0" eaLnBrk="0" fontAlgn="base" hangingPunct="0">
              <a:spcBef>
                <a:spcPct val="0"/>
              </a:spcBef>
              <a:spcAft>
                <a:spcPct val="0"/>
              </a:spcAft>
              <a:defRPr sz="2800" b="1">
                <a:solidFill>
                  <a:srgbClr val="454545"/>
                </a:solidFill>
                <a:latin typeface="Calibri" pitchFamily="34" charset="0"/>
              </a:defRPr>
            </a:lvl2pPr>
            <a:lvl3pPr algn="l" rtl="0" eaLnBrk="0" fontAlgn="base" hangingPunct="0">
              <a:spcBef>
                <a:spcPct val="0"/>
              </a:spcBef>
              <a:spcAft>
                <a:spcPct val="0"/>
              </a:spcAft>
              <a:defRPr sz="2800" b="1">
                <a:solidFill>
                  <a:srgbClr val="454545"/>
                </a:solidFill>
                <a:latin typeface="Calibri" pitchFamily="34" charset="0"/>
              </a:defRPr>
            </a:lvl3pPr>
            <a:lvl4pPr algn="l" rtl="0" eaLnBrk="0" fontAlgn="base" hangingPunct="0">
              <a:spcBef>
                <a:spcPct val="0"/>
              </a:spcBef>
              <a:spcAft>
                <a:spcPct val="0"/>
              </a:spcAft>
              <a:defRPr sz="2800" b="1">
                <a:solidFill>
                  <a:srgbClr val="454545"/>
                </a:solidFill>
                <a:latin typeface="Calibri" pitchFamily="34" charset="0"/>
              </a:defRPr>
            </a:lvl4pPr>
            <a:lvl5pPr algn="l" rtl="0" eaLnBrk="0" fontAlgn="base" hangingPunct="0">
              <a:spcBef>
                <a:spcPct val="0"/>
              </a:spcBef>
              <a:spcAft>
                <a:spcPct val="0"/>
              </a:spcAft>
              <a:defRPr sz="2800" b="1">
                <a:solidFill>
                  <a:srgbClr val="454545"/>
                </a:solidFill>
                <a:latin typeface="Calibri" pitchFamily="34" charset="0"/>
              </a:defRPr>
            </a:lvl5pPr>
            <a:lvl6pPr marL="457200" algn="l" rtl="0" eaLnBrk="1" fontAlgn="base" hangingPunct="1">
              <a:spcBef>
                <a:spcPct val="0"/>
              </a:spcBef>
              <a:spcAft>
                <a:spcPct val="0"/>
              </a:spcAft>
              <a:defRPr sz="2800" b="1">
                <a:solidFill>
                  <a:srgbClr val="454545"/>
                </a:solidFill>
                <a:latin typeface="Calibri" pitchFamily="34" charset="0"/>
              </a:defRPr>
            </a:lvl6pPr>
            <a:lvl7pPr marL="914400" algn="l" rtl="0" eaLnBrk="1" fontAlgn="base" hangingPunct="1">
              <a:spcBef>
                <a:spcPct val="0"/>
              </a:spcBef>
              <a:spcAft>
                <a:spcPct val="0"/>
              </a:spcAft>
              <a:defRPr sz="2800" b="1">
                <a:solidFill>
                  <a:srgbClr val="454545"/>
                </a:solidFill>
                <a:latin typeface="Calibri" pitchFamily="34" charset="0"/>
              </a:defRPr>
            </a:lvl7pPr>
            <a:lvl8pPr marL="1371600" algn="l" rtl="0" eaLnBrk="1" fontAlgn="base" hangingPunct="1">
              <a:spcBef>
                <a:spcPct val="0"/>
              </a:spcBef>
              <a:spcAft>
                <a:spcPct val="0"/>
              </a:spcAft>
              <a:defRPr sz="2800" b="1">
                <a:solidFill>
                  <a:srgbClr val="454545"/>
                </a:solidFill>
                <a:latin typeface="Calibri" pitchFamily="34" charset="0"/>
              </a:defRPr>
            </a:lvl8pPr>
            <a:lvl9pPr marL="1828800" algn="l" rtl="0" eaLnBrk="1" fontAlgn="base" hangingPunct="1">
              <a:spcBef>
                <a:spcPct val="0"/>
              </a:spcBef>
              <a:spcAft>
                <a:spcPct val="0"/>
              </a:spcAft>
              <a:defRPr sz="2800" b="1">
                <a:solidFill>
                  <a:srgbClr val="454545"/>
                </a:solidFill>
                <a:latin typeface="Calibri" pitchFamily="34" charset="0"/>
              </a:defRPr>
            </a:lvl9pPr>
          </a:lstStyle>
          <a:p>
            <a:r>
              <a:rPr lang="fr-FR" sz="1600" dirty="0" smtClean="0">
                <a:solidFill>
                  <a:srgbClr val="C00000"/>
                </a:solidFill>
              </a:rPr>
              <a:t>Quels éléments à prendre en compte dans les programmes EPS de 2015 ?</a:t>
            </a:r>
            <a:endParaRPr lang="fr-FR" sz="1600" dirty="0">
              <a:solidFill>
                <a:srgbClr val="C00000"/>
              </a:solidFill>
            </a:endParaRPr>
          </a:p>
        </p:txBody>
      </p:sp>
      <p:sp>
        <p:nvSpPr>
          <p:cNvPr id="7" name="Espace réservé du contenu 2"/>
          <p:cNvSpPr txBox="1">
            <a:spLocks/>
          </p:cNvSpPr>
          <p:nvPr/>
        </p:nvSpPr>
        <p:spPr bwMode="auto">
          <a:xfrm>
            <a:off x="5868144" y="1986094"/>
            <a:ext cx="2016224" cy="966382"/>
          </a:xfrm>
          <a:prstGeom prst="roundRect">
            <a:avLst>
              <a:gd name="adj" fmla="val 11533"/>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lnSpc>
                <a:spcPct val="150000"/>
              </a:lnSpc>
              <a:buNone/>
            </a:pPr>
            <a:r>
              <a:rPr lang="fr-FR" dirty="0" smtClean="0">
                <a:solidFill>
                  <a:srgbClr val="0062A8"/>
                </a:solidFill>
              </a:rPr>
              <a:t>CHAMPS</a:t>
            </a:r>
            <a:r>
              <a:rPr lang="fr-FR" dirty="0" smtClean="0">
                <a:solidFill>
                  <a:schemeClr val="bg1"/>
                </a:solidFill>
              </a:rPr>
              <a:t> </a:t>
            </a:r>
            <a:r>
              <a:rPr lang="fr-FR" dirty="0" smtClean="0">
                <a:solidFill>
                  <a:srgbClr val="0062A8"/>
                </a:solidFill>
              </a:rPr>
              <a:t>D’APPRENTISSAGE</a:t>
            </a:r>
          </a:p>
        </p:txBody>
      </p:sp>
      <p:sp>
        <p:nvSpPr>
          <p:cNvPr id="8" name="Espace réservé du contenu 2"/>
          <p:cNvSpPr txBox="1">
            <a:spLocks/>
          </p:cNvSpPr>
          <p:nvPr/>
        </p:nvSpPr>
        <p:spPr bwMode="auto">
          <a:xfrm>
            <a:off x="3577115" y="1586927"/>
            <a:ext cx="1781965" cy="984334"/>
          </a:xfrm>
          <a:prstGeom prst="roundRect">
            <a:avLst>
              <a:gd name="adj" fmla="val 11533"/>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fr-FR"/>
            </a:defPPr>
            <a:lvl1pPr marL="0" lvl="0" indent="0" algn="ctr" eaLnBrk="0" hangingPunct="0">
              <a:spcBef>
                <a:spcPct val="20000"/>
              </a:spcBef>
              <a:buFont typeface="Arial" charset="0"/>
              <a:buNone/>
              <a:defRPr sz="1600" b="1">
                <a:solidFill>
                  <a:schemeClr val="bg1"/>
                </a:solidFill>
              </a:defRPr>
            </a:lvl1pPr>
            <a:lvl2pPr marL="742950" indent="-285750" eaLnBrk="0" hangingPunct="0">
              <a:spcBef>
                <a:spcPct val="20000"/>
              </a:spcBef>
              <a:buFont typeface="Arial" charset="0"/>
              <a:buChar char="–"/>
              <a:defRPr sz="1600">
                <a:solidFill>
                  <a:srgbClr val="454545"/>
                </a:solidFill>
              </a:defRPr>
            </a:lvl2pPr>
            <a:lvl3pPr marL="1143000" indent="-228600" eaLnBrk="0" hangingPunct="0">
              <a:spcBef>
                <a:spcPct val="20000"/>
              </a:spcBef>
              <a:buFont typeface="Arial" charset="0"/>
              <a:buChar char="•"/>
              <a:defRPr sz="1600">
                <a:solidFill>
                  <a:srgbClr val="454545"/>
                </a:solidFill>
                <a:latin typeface="Calibri" pitchFamily="34" charset="0"/>
              </a:defRPr>
            </a:lvl3pPr>
            <a:lvl4pPr marL="1600200" indent="-228600" eaLnBrk="0" hangingPunct="0">
              <a:spcBef>
                <a:spcPct val="20000"/>
              </a:spcBef>
              <a:buFont typeface="Arial" charset="0"/>
              <a:buChar char="–"/>
              <a:defRPr sz="2000">
                <a:solidFill>
                  <a:schemeClr val="tx1"/>
                </a:solidFill>
              </a:defRPr>
            </a:lvl4pPr>
            <a:lvl5pPr marL="2057400" indent="-228600" eaLnBrk="0" hangingPunct="0">
              <a:spcBef>
                <a:spcPct val="20000"/>
              </a:spcBef>
              <a:buFont typeface="Arial" charset="0"/>
              <a:buChar char="»"/>
              <a:defRPr sz="2000">
                <a:solidFill>
                  <a:schemeClr val="tx1"/>
                </a:solidFill>
              </a:defRPr>
            </a:lvl5pPr>
            <a:lvl6pPr marL="2514600" indent="-228600">
              <a:spcBef>
                <a:spcPct val="20000"/>
              </a:spcBef>
              <a:buFont typeface="Arial" pitchFamily="34" charset="0"/>
              <a:buChar char="•"/>
              <a:defRPr sz="2000">
                <a:solidFill>
                  <a:schemeClr val="tx1"/>
                </a:solidFill>
              </a:defRPr>
            </a:lvl6pPr>
            <a:lvl7pPr marL="2971800" indent="-228600">
              <a:spcBef>
                <a:spcPct val="20000"/>
              </a:spcBef>
              <a:buFont typeface="Arial" pitchFamily="34" charset="0"/>
              <a:buChar char="•"/>
              <a:defRPr sz="2000">
                <a:solidFill>
                  <a:schemeClr val="tx1"/>
                </a:solidFill>
              </a:defRPr>
            </a:lvl7pPr>
            <a:lvl8pPr marL="3429000" indent="-228600">
              <a:spcBef>
                <a:spcPct val="20000"/>
              </a:spcBef>
              <a:buFont typeface="Arial" pitchFamily="34" charset="0"/>
              <a:buChar char="•"/>
              <a:defRPr sz="2000">
                <a:solidFill>
                  <a:schemeClr val="tx1"/>
                </a:solidFill>
              </a:defRPr>
            </a:lvl8pPr>
            <a:lvl9pPr marL="3886200" indent="-228600">
              <a:spcBef>
                <a:spcPct val="20000"/>
              </a:spcBef>
              <a:buFont typeface="Arial" pitchFamily="34" charset="0"/>
              <a:buChar char="•"/>
              <a:defRPr sz="2000">
                <a:solidFill>
                  <a:schemeClr val="tx1"/>
                </a:solidFill>
              </a:defRPr>
            </a:lvl9pPr>
          </a:lstStyle>
          <a:p>
            <a:r>
              <a:rPr lang="fr-FR" dirty="0">
                <a:solidFill>
                  <a:srgbClr val="0062A8"/>
                </a:solidFill>
              </a:rPr>
              <a:t>5 COMPETENCES TRAVAILLEES</a:t>
            </a:r>
          </a:p>
        </p:txBody>
      </p:sp>
      <p:pic>
        <p:nvPicPr>
          <p:cNvPr id="9" name="Picture 13" descr="Afficher l'image d'origin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44971" y="2192526"/>
            <a:ext cx="754439" cy="29134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
        <p:nvSpPr>
          <p:cNvPr id="10" name="Espace réservé du contenu 2"/>
          <p:cNvSpPr txBox="1">
            <a:spLocks/>
          </p:cNvSpPr>
          <p:nvPr/>
        </p:nvSpPr>
        <p:spPr bwMode="auto">
          <a:xfrm>
            <a:off x="5868144" y="3533524"/>
            <a:ext cx="2805205" cy="936103"/>
          </a:xfrm>
          <a:prstGeom prst="roundRect">
            <a:avLst>
              <a:gd name="adj" fmla="val 11533"/>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fr-FR" dirty="0" smtClean="0">
                <a:solidFill>
                  <a:srgbClr val="0062A8"/>
                </a:solidFill>
              </a:rPr>
              <a:t>OFFRE DE FORMATION</a:t>
            </a:r>
          </a:p>
          <a:p>
            <a:pPr marL="0" lvl="0" indent="0" algn="ctr">
              <a:buNone/>
            </a:pPr>
            <a:r>
              <a:rPr lang="fr-FR" dirty="0" smtClean="0">
                <a:solidFill>
                  <a:srgbClr val="0062A8"/>
                </a:solidFill>
              </a:rPr>
              <a:t>1 APSA au moins par CHAMP</a:t>
            </a:r>
          </a:p>
          <a:p>
            <a:pPr marL="0" indent="0" algn="ctr">
              <a:buNone/>
            </a:pPr>
            <a:r>
              <a:rPr lang="fr-FR" dirty="0" smtClean="0">
                <a:solidFill>
                  <a:srgbClr val="0062A8"/>
                </a:solidFill>
              </a:rPr>
              <a:t>Dans chaque cycle</a:t>
            </a:r>
            <a:endParaRPr lang="fr-FR" dirty="0">
              <a:solidFill>
                <a:srgbClr val="0062A8"/>
              </a:solidFill>
            </a:endParaRPr>
          </a:p>
          <a:p>
            <a:pPr marL="0" lvl="0" indent="0" algn="ctr">
              <a:buNone/>
            </a:pPr>
            <a:endParaRPr lang="fr-FR" dirty="0" smtClean="0">
              <a:solidFill>
                <a:srgbClr val="0062A8"/>
              </a:solidFill>
            </a:endParaRPr>
          </a:p>
        </p:txBody>
      </p:sp>
      <p:sp>
        <p:nvSpPr>
          <p:cNvPr id="11" name="Espace réservé du contenu 2"/>
          <p:cNvSpPr txBox="1">
            <a:spLocks/>
          </p:cNvSpPr>
          <p:nvPr/>
        </p:nvSpPr>
        <p:spPr bwMode="auto">
          <a:xfrm>
            <a:off x="4269926" y="4853101"/>
            <a:ext cx="2398896" cy="864096"/>
          </a:xfrm>
          <a:prstGeom prst="roundRect">
            <a:avLst>
              <a:gd name="adj" fmla="val 11533"/>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fr-FR" dirty="0" smtClean="0">
                <a:solidFill>
                  <a:srgbClr val="0062A8"/>
                </a:solidFill>
              </a:rPr>
              <a:t>TEMPORALITE DES APPRENTISSAGES : </a:t>
            </a:r>
          </a:p>
          <a:p>
            <a:pPr marL="0" lvl="0" indent="0" algn="ctr">
              <a:buNone/>
            </a:pPr>
            <a:r>
              <a:rPr lang="fr-FR" dirty="0" smtClean="0">
                <a:solidFill>
                  <a:srgbClr val="0062A8"/>
                </a:solidFill>
              </a:rPr>
              <a:t>par cycle et dans le cycle</a:t>
            </a:r>
          </a:p>
        </p:txBody>
      </p:sp>
      <p:sp>
        <p:nvSpPr>
          <p:cNvPr id="12" name="Espace réservé du contenu 2"/>
          <p:cNvSpPr txBox="1">
            <a:spLocks/>
          </p:cNvSpPr>
          <p:nvPr/>
        </p:nvSpPr>
        <p:spPr bwMode="auto">
          <a:xfrm>
            <a:off x="8163143" y="5115904"/>
            <a:ext cx="828558" cy="617377"/>
          </a:xfrm>
          <a:prstGeom prst="cloudCallout">
            <a:avLst>
              <a:gd name="adj1" fmla="val -67113"/>
              <a:gd name="adj2" fmla="val -128610"/>
            </a:avLst>
          </a:prstGeom>
          <a:solidFill>
            <a:schemeClr val="accent4">
              <a:lumMod val="40000"/>
              <a:lumOff val="60000"/>
            </a:schemeClr>
          </a:solidFill>
          <a:ln/>
          <a:extLst/>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fr-FR" dirty="0" smtClean="0">
                <a:solidFill>
                  <a:schemeClr val="accent2">
                    <a:lumMod val="75000"/>
                  </a:schemeClr>
                </a:solidFill>
              </a:rPr>
              <a:t>AS</a:t>
            </a:r>
            <a:endParaRPr lang="fr-FR" dirty="0">
              <a:solidFill>
                <a:schemeClr val="accent2">
                  <a:lumMod val="75000"/>
                </a:schemeClr>
              </a:solidFill>
            </a:endParaRPr>
          </a:p>
          <a:p>
            <a:pPr marL="0" lvl="0" indent="0" algn="ctr">
              <a:buNone/>
            </a:pPr>
            <a:endParaRPr lang="fr-FR" dirty="0" smtClean="0">
              <a:solidFill>
                <a:schemeClr val="accent2">
                  <a:lumMod val="75000"/>
                </a:schemeClr>
              </a:solidFill>
            </a:endParaRPr>
          </a:p>
        </p:txBody>
      </p:sp>
      <p:sp>
        <p:nvSpPr>
          <p:cNvPr id="13" name="Espace réservé du contenu 2"/>
          <p:cNvSpPr txBox="1">
            <a:spLocks/>
          </p:cNvSpPr>
          <p:nvPr/>
        </p:nvSpPr>
        <p:spPr bwMode="auto">
          <a:xfrm>
            <a:off x="206259" y="3328082"/>
            <a:ext cx="3237484" cy="2389115"/>
          </a:xfrm>
          <a:prstGeom prst="roundRect">
            <a:avLst>
              <a:gd name="adj" fmla="val 11533"/>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fr-FR" dirty="0" smtClean="0">
                <a:solidFill>
                  <a:srgbClr val="0062A8"/>
                </a:solidFill>
              </a:rPr>
              <a:t>CONTENUS</a:t>
            </a:r>
          </a:p>
        </p:txBody>
      </p:sp>
      <p:sp>
        <p:nvSpPr>
          <p:cNvPr id="14" name="Espace réservé du contenu 2"/>
          <p:cNvSpPr txBox="1">
            <a:spLocks/>
          </p:cNvSpPr>
          <p:nvPr/>
        </p:nvSpPr>
        <p:spPr bwMode="auto">
          <a:xfrm>
            <a:off x="403473" y="3880770"/>
            <a:ext cx="2843056" cy="641868"/>
          </a:xfrm>
          <a:prstGeom prst="roundRect">
            <a:avLst>
              <a:gd name="adj" fmla="val 11533"/>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fr-FR" dirty="0" smtClean="0">
                <a:solidFill>
                  <a:srgbClr val="0062A8"/>
                </a:solidFill>
              </a:rPr>
              <a:t>Dimensions  motrices, </a:t>
            </a:r>
          </a:p>
          <a:p>
            <a:pPr marL="0" lvl="0" indent="0" algn="ctr">
              <a:buNone/>
            </a:pPr>
            <a:r>
              <a:rPr lang="fr-FR" dirty="0" smtClean="0">
                <a:solidFill>
                  <a:srgbClr val="0062A8"/>
                </a:solidFill>
              </a:rPr>
              <a:t>méthodologiques, sociales</a:t>
            </a:r>
          </a:p>
          <a:p>
            <a:pPr marL="0" lvl="0" indent="0" algn="ctr">
              <a:buNone/>
            </a:pPr>
            <a:r>
              <a:rPr lang="fr-FR" dirty="0" smtClean="0">
                <a:solidFill>
                  <a:srgbClr val="0062A8"/>
                </a:solidFill>
              </a:rPr>
              <a:t> </a:t>
            </a:r>
            <a:endParaRPr lang="fr-FR" dirty="0">
              <a:solidFill>
                <a:srgbClr val="0062A8"/>
              </a:solidFill>
            </a:endParaRPr>
          </a:p>
        </p:txBody>
      </p:sp>
      <p:sp>
        <p:nvSpPr>
          <p:cNvPr id="15" name="Espace réservé du contenu 2"/>
          <p:cNvSpPr txBox="1">
            <a:spLocks/>
          </p:cNvSpPr>
          <p:nvPr/>
        </p:nvSpPr>
        <p:spPr bwMode="auto">
          <a:xfrm>
            <a:off x="251520" y="5877272"/>
            <a:ext cx="8640960" cy="697860"/>
          </a:xfrm>
          <a:prstGeom prst="roundRect">
            <a:avLst>
              <a:gd name="adj" fmla="val 11533"/>
            </a:avLst>
          </a:prstGeom>
          <a:ln/>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dirty="0" smtClean="0">
                <a:solidFill>
                  <a:srgbClr val="C00000"/>
                </a:solidFill>
              </a:rPr>
              <a:t>« PASSER D’UNE PROGRAMMATION D’APSA … A … </a:t>
            </a:r>
          </a:p>
          <a:p>
            <a:pPr marL="0" indent="0" algn="ctr">
              <a:buNone/>
            </a:pPr>
            <a:r>
              <a:rPr lang="fr-FR" dirty="0" smtClean="0">
                <a:solidFill>
                  <a:srgbClr val="C00000"/>
                </a:solidFill>
              </a:rPr>
              <a:t>UNE PROGRAMMATION  COORDONNÉE DE CONTENUS D’ENSEIGNEMENT. »  Th. TRIBALAT 2006</a:t>
            </a:r>
          </a:p>
          <a:p>
            <a:pPr marL="0" indent="0" algn="ctr">
              <a:buNone/>
            </a:pPr>
            <a:endParaRPr lang="fr-FR" dirty="0" smtClean="0">
              <a:solidFill>
                <a:srgbClr val="C00000"/>
              </a:solidFill>
            </a:endParaRPr>
          </a:p>
          <a:p>
            <a:pPr marL="0" indent="0" algn="ctr">
              <a:buNone/>
            </a:pPr>
            <a:endParaRPr lang="fr-FR" dirty="0" smtClean="0">
              <a:solidFill>
                <a:srgbClr val="C00000"/>
              </a:solidFill>
            </a:endParaRPr>
          </a:p>
        </p:txBody>
      </p:sp>
      <p:sp>
        <p:nvSpPr>
          <p:cNvPr id="16" name="Espace réservé du contenu 2"/>
          <p:cNvSpPr txBox="1">
            <a:spLocks/>
          </p:cNvSpPr>
          <p:nvPr/>
        </p:nvSpPr>
        <p:spPr bwMode="auto">
          <a:xfrm>
            <a:off x="426190" y="1932027"/>
            <a:ext cx="2700766" cy="1020449"/>
          </a:xfrm>
          <a:prstGeom prst="roundRect">
            <a:avLst>
              <a:gd name="adj" fmla="val 11533"/>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fr-FR" dirty="0" smtClean="0">
                <a:solidFill>
                  <a:srgbClr val="0062A8"/>
                </a:solidFill>
              </a:rPr>
              <a:t>ATTENDUS DE FIN DE CYCLE </a:t>
            </a:r>
          </a:p>
          <a:p>
            <a:pPr marL="0" lvl="0" indent="0" algn="ctr">
              <a:buNone/>
            </a:pPr>
            <a:r>
              <a:rPr lang="fr-FR" dirty="0" smtClean="0">
                <a:solidFill>
                  <a:srgbClr val="0062A8"/>
                </a:solidFill>
              </a:rPr>
              <a:t>COMPETENCES</a:t>
            </a:r>
          </a:p>
          <a:p>
            <a:pPr marL="0" lvl="0" indent="0" algn="ctr">
              <a:buNone/>
            </a:pPr>
            <a:r>
              <a:rPr lang="fr-FR" dirty="0" smtClean="0">
                <a:solidFill>
                  <a:srgbClr val="0062A8"/>
                </a:solidFill>
              </a:rPr>
              <a:t>(Acquis et Progrès)</a:t>
            </a:r>
          </a:p>
        </p:txBody>
      </p:sp>
      <p:sp>
        <p:nvSpPr>
          <p:cNvPr id="17" name="Espace réservé du contenu 2"/>
          <p:cNvSpPr txBox="1">
            <a:spLocks/>
          </p:cNvSpPr>
          <p:nvPr/>
        </p:nvSpPr>
        <p:spPr bwMode="auto">
          <a:xfrm>
            <a:off x="302492" y="4905197"/>
            <a:ext cx="1522509" cy="612035"/>
          </a:xfrm>
          <a:prstGeom prst="roundRect">
            <a:avLst>
              <a:gd name="adj" fmla="val 11533"/>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fr-FR" sz="1400" dirty="0" smtClean="0">
                <a:solidFill>
                  <a:srgbClr val="0062A8"/>
                </a:solidFill>
              </a:rPr>
              <a:t>Elèves à besoins particuliers</a:t>
            </a:r>
          </a:p>
        </p:txBody>
      </p:sp>
      <p:sp>
        <p:nvSpPr>
          <p:cNvPr id="18" name="Espace réservé du contenu 2"/>
          <p:cNvSpPr txBox="1">
            <a:spLocks/>
          </p:cNvSpPr>
          <p:nvPr/>
        </p:nvSpPr>
        <p:spPr bwMode="auto">
          <a:xfrm>
            <a:off x="1977493" y="4922443"/>
            <a:ext cx="1370371" cy="594789"/>
          </a:xfrm>
          <a:prstGeom prst="roundRect">
            <a:avLst>
              <a:gd name="adj" fmla="val 11533"/>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fr-FR" dirty="0" smtClean="0">
                <a:solidFill>
                  <a:srgbClr val="0062A8"/>
                </a:solidFill>
              </a:rPr>
              <a:t>FILLES ET GARCONS</a:t>
            </a:r>
          </a:p>
        </p:txBody>
      </p:sp>
      <p:sp>
        <p:nvSpPr>
          <p:cNvPr id="19" name="Espace réservé du contenu 2"/>
          <p:cNvSpPr txBox="1">
            <a:spLocks/>
          </p:cNvSpPr>
          <p:nvPr/>
        </p:nvSpPr>
        <p:spPr bwMode="auto">
          <a:xfrm>
            <a:off x="6977392" y="980728"/>
            <a:ext cx="1813952" cy="594521"/>
          </a:xfrm>
          <a:prstGeom prst="roundRect">
            <a:avLst>
              <a:gd name="adj" fmla="val 11533"/>
            </a:avLst>
          </a:prstGeom>
          <a:ln/>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fr-FR" dirty="0" smtClean="0">
                <a:solidFill>
                  <a:srgbClr val="C00000"/>
                </a:solidFill>
              </a:rPr>
              <a:t>DECISIONS D’EQUIPE</a:t>
            </a:r>
          </a:p>
        </p:txBody>
      </p:sp>
      <p:sp>
        <p:nvSpPr>
          <p:cNvPr id="20" name="Espace réservé du contenu 2">
            <a:hlinkClick r:id="" action="ppaction://noaction" highlightClick="1"/>
          </p:cNvPr>
          <p:cNvSpPr txBox="1">
            <a:spLocks/>
          </p:cNvSpPr>
          <p:nvPr/>
        </p:nvSpPr>
        <p:spPr bwMode="auto">
          <a:xfrm>
            <a:off x="79526" y="1196752"/>
            <a:ext cx="1036090" cy="572852"/>
          </a:xfrm>
          <a:prstGeom prst="verticalScroll">
            <a:avLst/>
          </a:prstGeom>
          <a:ln/>
          <a:extLst/>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buNone/>
            </a:pPr>
            <a:r>
              <a:rPr lang="fr-FR" sz="1200" dirty="0" smtClean="0">
                <a:solidFill>
                  <a:schemeClr val="tx1"/>
                </a:solidFill>
              </a:rPr>
              <a:t>Attestation ASSN</a:t>
            </a:r>
            <a:endParaRPr lang="fr-FR" sz="1200" dirty="0">
              <a:solidFill>
                <a:schemeClr val="tx1"/>
              </a:solidFill>
            </a:endParaRPr>
          </a:p>
          <a:p>
            <a:pPr marL="0" lvl="0" indent="0" algn="ctr">
              <a:buNone/>
            </a:pPr>
            <a:endParaRPr lang="fr-FR" sz="1200" dirty="0" smtClean="0">
              <a:solidFill>
                <a:schemeClr val="tx1"/>
              </a:solidFill>
            </a:endParaRPr>
          </a:p>
        </p:txBody>
      </p:sp>
      <p:sp>
        <p:nvSpPr>
          <p:cNvPr id="21" name="Espace réservé du contenu 2"/>
          <p:cNvSpPr txBox="1">
            <a:spLocks/>
          </p:cNvSpPr>
          <p:nvPr/>
        </p:nvSpPr>
        <p:spPr bwMode="auto">
          <a:xfrm>
            <a:off x="3932147" y="3531719"/>
            <a:ext cx="1426933" cy="873622"/>
          </a:xfrm>
          <a:prstGeom prst="roundRect">
            <a:avLst>
              <a:gd name="adj" fmla="val 11533"/>
            </a:avLst>
          </a:prstGeom>
          <a:ln/>
          <a:extLst/>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rgbClr val="5175B2"/>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rgbClr val="454545"/>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rgbClr val="454545"/>
                </a:solidFill>
                <a:latin typeface="Calibri" pitchFamily="34"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lnSpc>
                <a:spcPct val="150000"/>
              </a:lnSpc>
              <a:buNone/>
            </a:pPr>
            <a:r>
              <a:rPr lang="fr-FR" sz="2800" dirty="0" smtClean="0">
                <a:solidFill>
                  <a:schemeClr val="bg1"/>
                </a:solidFill>
              </a:rPr>
              <a:t>ELEVE</a:t>
            </a:r>
            <a:endParaRPr lang="fr-FR" dirty="0" smtClean="0">
              <a:solidFill>
                <a:schemeClr val="bg1"/>
              </a:solidFill>
            </a:endParaRPr>
          </a:p>
        </p:txBody>
      </p:sp>
      <p:sp>
        <p:nvSpPr>
          <p:cNvPr id="24" name="Espace réservé du pied de page 23"/>
          <p:cNvSpPr>
            <a:spLocks noGrp="1"/>
          </p:cNvSpPr>
          <p:nvPr>
            <p:ph type="ftr" sz="quarter" idx="11"/>
          </p:nvPr>
        </p:nvSpPr>
        <p:spPr/>
        <p:txBody>
          <a:bodyPr/>
          <a:lstStyle/>
          <a:p>
            <a:r>
              <a:rPr lang="fr-FR" smtClean="0"/>
              <a:t>Programmes EPS 2015</a:t>
            </a:r>
            <a:endParaRPr lang="fr-FR"/>
          </a:p>
        </p:txBody>
      </p:sp>
    </p:spTree>
    <p:extLst>
      <p:ext uri="{BB962C8B-B14F-4D97-AF65-F5344CB8AC3E}">
        <p14:creationId xmlns:p14="http://schemas.microsoft.com/office/powerpoint/2010/main" xmlns="" val="236351985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07_2014_corse-2"/>
          <p:cNvPicPr/>
          <p:nvPr/>
        </p:nvPicPr>
        <p:blipFill>
          <a:blip r:embed="rId3" cstate="print"/>
          <a:srcRect/>
          <a:stretch>
            <a:fillRect/>
          </a:stretch>
        </p:blipFill>
        <p:spPr bwMode="auto">
          <a:xfrm>
            <a:off x="0" y="0"/>
            <a:ext cx="483304" cy="505079"/>
          </a:xfrm>
          <a:prstGeom prst="rect">
            <a:avLst/>
          </a:prstGeom>
          <a:noFill/>
          <a:ln w="9525">
            <a:noFill/>
            <a:miter lim="800000"/>
            <a:headEnd/>
            <a:tailEnd/>
          </a:ln>
        </p:spPr>
      </p:pic>
      <p:sp>
        <p:nvSpPr>
          <p:cNvPr id="15" name="Rectangle à coins arrondis 14"/>
          <p:cNvSpPr/>
          <p:nvPr/>
        </p:nvSpPr>
        <p:spPr>
          <a:xfrm>
            <a:off x="147979" y="1928999"/>
            <a:ext cx="6156000" cy="400689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4" name="Espace réservé du contenu 2"/>
          <p:cNvSpPr txBox="1">
            <a:spLocks/>
          </p:cNvSpPr>
          <p:nvPr/>
        </p:nvSpPr>
        <p:spPr bwMode="auto">
          <a:xfrm>
            <a:off x="208771" y="3538614"/>
            <a:ext cx="2201897" cy="957955"/>
          </a:xfrm>
          <a:prstGeom prst="rect">
            <a:avLst/>
          </a:prstGeom>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charset="0"/>
              <a:buNone/>
            </a:pPr>
            <a:r>
              <a:rPr lang="fr-FR" sz="1400" dirty="0" smtClean="0">
                <a:solidFill>
                  <a:srgbClr val="0062A8"/>
                </a:solidFill>
              </a:rPr>
              <a:t>5 COMPETENCES TRAVAILLEES</a:t>
            </a:r>
          </a:p>
          <a:p>
            <a:pPr marL="0" indent="0" algn="ctr">
              <a:buFont typeface="Arial" charset="0"/>
              <a:buNone/>
            </a:pPr>
            <a:r>
              <a:rPr lang="fr-FR" sz="1400" dirty="0" smtClean="0">
                <a:solidFill>
                  <a:srgbClr val="0062A8"/>
                </a:solidFill>
              </a:rPr>
              <a:t>En lien avec les  5 domaines du socle</a:t>
            </a:r>
            <a:endParaRPr lang="fr-FR" sz="1400" dirty="0">
              <a:solidFill>
                <a:srgbClr val="0062A8"/>
              </a:solidFill>
            </a:endParaRPr>
          </a:p>
        </p:txBody>
      </p:sp>
      <p:sp>
        <p:nvSpPr>
          <p:cNvPr id="5" name="Espace réservé du contenu 2"/>
          <p:cNvSpPr txBox="1">
            <a:spLocks/>
          </p:cNvSpPr>
          <p:nvPr/>
        </p:nvSpPr>
        <p:spPr bwMode="auto">
          <a:xfrm>
            <a:off x="3995936" y="3647091"/>
            <a:ext cx="2201897" cy="741000"/>
          </a:xfrm>
          <a:prstGeom prst="rect">
            <a:avLst/>
          </a:prstGeom>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fr-FR"/>
            </a:defPPr>
            <a:lvl1pPr marL="0" indent="0" algn="ctr" eaLnBrk="0" hangingPunct="0">
              <a:spcBef>
                <a:spcPct val="20000"/>
              </a:spcBef>
              <a:buFont typeface="Arial" charset="0"/>
              <a:buNone/>
              <a:defRPr sz="1600" b="1">
                <a:solidFill>
                  <a:srgbClr val="0062A8"/>
                </a:solidFill>
              </a:defRPr>
            </a:lvl1pPr>
            <a:lvl2pPr marL="742950" indent="-285750" eaLnBrk="0" hangingPunct="0">
              <a:spcBef>
                <a:spcPct val="20000"/>
              </a:spcBef>
              <a:buFont typeface="Arial" charset="0"/>
              <a:buChar char="–"/>
              <a:defRPr sz="1600"/>
            </a:lvl2pPr>
            <a:lvl3pPr marL="1143000" indent="-228600" eaLnBrk="0" hangingPunct="0">
              <a:spcBef>
                <a:spcPct val="20000"/>
              </a:spcBef>
              <a:buFont typeface="Arial" charset="0"/>
              <a:buChar char="•"/>
              <a:defRPr sz="16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fr-FR" sz="1400" dirty="0"/>
              <a:t>4 CHAMPS D’APPRENTISSAGE</a:t>
            </a:r>
          </a:p>
        </p:txBody>
      </p:sp>
      <p:sp>
        <p:nvSpPr>
          <p:cNvPr id="6" name="Espace réservé du contenu 2"/>
          <p:cNvSpPr txBox="1">
            <a:spLocks/>
          </p:cNvSpPr>
          <p:nvPr/>
        </p:nvSpPr>
        <p:spPr bwMode="auto">
          <a:xfrm>
            <a:off x="2165403" y="5214455"/>
            <a:ext cx="2201897" cy="573827"/>
          </a:xfrm>
          <a:prstGeom prst="rect">
            <a:avLst/>
          </a:prstGeom>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fr-FR"/>
            </a:defPPr>
            <a:lvl1pPr marL="0" indent="0" algn="ctr" eaLnBrk="0" hangingPunct="0">
              <a:spcBef>
                <a:spcPct val="20000"/>
              </a:spcBef>
              <a:buFont typeface="Arial" charset="0"/>
              <a:buNone/>
              <a:defRPr sz="1600" b="1">
                <a:solidFill>
                  <a:srgbClr val="0062A8"/>
                </a:solidFill>
              </a:defRPr>
            </a:lvl1pPr>
            <a:lvl2pPr marL="742950" indent="-285750" eaLnBrk="0" hangingPunct="0">
              <a:spcBef>
                <a:spcPct val="20000"/>
              </a:spcBef>
              <a:buFont typeface="Arial" charset="0"/>
              <a:buChar char="–"/>
              <a:defRPr sz="1600"/>
            </a:lvl2pPr>
            <a:lvl3pPr marL="1143000" indent="-228600" eaLnBrk="0" hangingPunct="0">
              <a:spcBef>
                <a:spcPct val="20000"/>
              </a:spcBef>
              <a:buFont typeface="Arial" charset="0"/>
              <a:buChar char="•"/>
              <a:defRPr sz="16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fr-FR" sz="1400" dirty="0" smtClean="0"/>
              <a:t>ATTENDUS </a:t>
            </a:r>
            <a:r>
              <a:rPr lang="fr-FR" sz="1400" dirty="0"/>
              <a:t>DE FIN DE CYCLE</a:t>
            </a:r>
          </a:p>
        </p:txBody>
      </p:sp>
      <p:sp>
        <p:nvSpPr>
          <p:cNvPr id="7" name="Espace réservé du contenu 2"/>
          <p:cNvSpPr txBox="1">
            <a:spLocks/>
          </p:cNvSpPr>
          <p:nvPr/>
        </p:nvSpPr>
        <p:spPr bwMode="auto">
          <a:xfrm>
            <a:off x="6414523" y="3718520"/>
            <a:ext cx="2664978" cy="669572"/>
          </a:xfrm>
          <a:prstGeom prst="rect">
            <a:avLst/>
          </a:prstGeom>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charset="0"/>
              <a:buNone/>
            </a:pPr>
            <a:r>
              <a:rPr lang="fr-FR" dirty="0" smtClean="0">
                <a:solidFill>
                  <a:srgbClr val="0062A8"/>
                </a:solidFill>
              </a:rPr>
              <a:t>PARCOURS DE FORMATION POUR </a:t>
            </a:r>
            <a:r>
              <a:rPr lang="fr-FR" dirty="0" smtClean="0">
                <a:solidFill>
                  <a:schemeClr val="tx1"/>
                </a:solidFill>
              </a:rPr>
              <a:t>TOUS</a:t>
            </a:r>
            <a:r>
              <a:rPr lang="fr-FR" dirty="0" smtClean="0">
                <a:solidFill>
                  <a:srgbClr val="0062A8"/>
                </a:solidFill>
              </a:rPr>
              <a:t> LES ELEVES</a:t>
            </a:r>
          </a:p>
        </p:txBody>
      </p:sp>
      <p:sp>
        <p:nvSpPr>
          <p:cNvPr id="8" name="Rectangle 7"/>
          <p:cNvSpPr/>
          <p:nvPr/>
        </p:nvSpPr>
        <p:spPr>
          <a:xfrm>
            <a:off x="2910835" y="1043444"/>
            <a:ext cx="5665461" cy="369332"/>
          </a:xfrm>
          <a:prstGeom prst="rect">
            <a:avLst/>
          </a:prstGeom>
        </p:spPr>
        <p:txBody>
          <a:bodyPr wrap="none">
            <a:spAutoFit/>
          </a:bodyPr>
          <a:lstStyle/>
          <a:p>
            <a:pPr algn="ctr"/>
            <a:r>
              <a:rPr lang="fr-FR" b="1" dirty="0" smtClean="0">
                <a:solidFill>
                  <a:srgbClr val="C00000"/>
                </a:solidFill>
              </a:rPr>
              <a:t>Autonomie ; liberté pédagogique ; responsabilité ; enjeux</a:t>
            </a:r>
            <a:endParaRPr lang="fr-FR" b="1" dirty="0">
              <a:solidFill>
                <a:srgbClr val="C00000"/>
              </a:solidFill>
            </a:endParaRPr>
          </a:p>
        </p:txBody>
      </p:sp>
      <p:sp>
        <p:nvSpPr>
          <p:cNvPr id="9" name="Espace réservé du contenu 2"/>
          <p:cNvSpPr txBox="1">
            <a:spLocks/>
          </p:cNvSpPr>
          <p:nvPr/>
        </p:nvSpPr>
        <p:spPr bwMode="auto">
          <a:xfrm>
            <a:off x="6415205" y="2349642"/>
            <a:ext cx="2664296" cy="1324916"/>
          </a:xfrm>
          <a:prstGeom prst="downArrowCallout">
            <a:avLst/>
          </a:prstGeom>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charset="0"/>
              <a:buNone/>
            </a:pPr>
            <a:r>
              <a:rPr lang="fr-FR" dirty="0" smtClean="0">
                <a:solidFill>
                  <a:srgbClr val="0062A8"/>
                </a:solidFill>
              </a:rPr>
              <a:t>PROJET EPS</a:t>
            </a:r>
          </a:p>
          <a:p>
            <a:pPr marL="0" indent="0" algn="ctr">
              <a:buFont typeface="Arial" charset="0"/>
              <a:buNone/>
            </a:pPr>
            <a:r>
              <a:rPr lang="fr-FR" dirty="0" smtClean="0">
                <a:solidFill>
                  <a:srgbClr val="0062A8"/>
                </a:solidFill>
              </a:rPr>
              <a:t>Lieu de cohérence et de mise en œuvre des programmes</a:t>
            </a:r>
          </a:p>
        </p:txBody>
      </p:sp>
      <p:sp>
        <p:nvSpPr>
          <p:cNvPr id="10" name="Espace réservé du contenu 2"/>
          <p:cNvSpPr txBox="1">
            <a:spLocks/>
          </p:cNvSpPr>
          <p:nvPr/>
        </p:nvSpPr>
        <p:spPr bwMode="auto">
          <a:xfrm>
            <a:off x="2125030" y="2667548"/>
            <a:ext cx="2201897" cy="525223"/>
          </a:xfrm>
          <a:prstGeom prst="rect">
            <a:avLst/>
          </a:prstGeom>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fr-FR"/>
            </a:defPPr>
            <a:lvl1pPr marL="0" indent="0" algn="ctr" eaLnBrk="0" hangingPunct="0">
              <a:spcBef>
                <a:spcPct val="20000"/>
              </a:spcBef>
              <a:buFont typeface="Arial" charset="0"/>
              <a:buNone/>
              <a:defRPr sz="1600" b="1">
                <a:solidFill>
                  <a:srgbClr val="0062A8"/>
                </a:solidFill>
              </a:defRPr>
            </a:lvl1pPr>
            <a:lvl2pPr marL="742950" indent="-285750" eaLnBrk="0" hangingPunct="0">
              <a:spcBef>
                <a:spcPct val="20000"/>
              </a:spcBef>
              <a:buFont typeface="Arial" charset="0"/>
              <a:buChar char="–"/>
              <a:defRPr sz="1600"/>
            </a:lvl2pPr>
            <a:lvl3pPr marL="1143000" indent="-228600" eaLnBrk="0" hangingPunct="0">
              <a:spcBef>
                <a:spcPct val="20000"/>
              </a:spcBef>
              <a:buFont typeface="Arial" charset="0"/>
              <a:buChar char="•"/>
              <a:defRPr sz="16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fr-FR" sz="1400" dirty="0"/>
              <a:t>Finalités de l’EPS</a:t>
            </a:r>
          </a:p>
          <a:p>
            <a:r>
              <a:rPr lang="fr-FR" sz="1400" dirty="0"/>
              <a:t>En lien avec le socle</a:t>
            </a:r>
          </a:p>
        </p:txBody>
      </p:sp>
      <p:sp>
        <p:nvSpPr>
          <p:cNvPr id="11" name="Flèche courbée vers la gauche 10"/>
          <p:cNvSpPr/>
          <p:nvPr/>
        </p:nvSpPr>
        <p:spPr>
          <a:xfrm rot="14514134">
            <a:off x="996643" y="2278061"/>
            <a:ext cx="626151" cy="119264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courbée vers la gauche 11"/>
          <p:cNvSpPr/>
          <p:nvPr/>
        </p:nvSpPr>
        <p:spPr>
          <a:xfrm rot="18763015">
            <a:off x="4837000" y="2372577"/>
            <a:ext cx="626151" cy="119264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Flèche courbée vers la gauche 12"/>
          <p:cNvSpPr/>
          <p:nvPr/>
        </p:nvSpPr>
        <p:spPr>
          <a:xfrm rot="1944860">
            <a:off x="4915412" y="4775404"/>
            <a:ext cx="626151" cy="119264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Flèche courbée vers la gauche 13"/>
          <p:cNvSpPr/>
          <p:nvPr/>
        </p:nvSpPr>
        <p:spPr>
          <a:xfrm rot="8812225">
            <a:off x="1045954" y="4777241"/>
            <a:ext cx="626151" cy="119264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Espace réservé du contenu 2"/>
          <p:cNvSpPr txBox="1">
            <a:spLocks/>
          </p:cNvSpPr>
          <p:nvPr/>
        </p:nvSpPr>
        <p:spPr bwMode="auto">
          <a:xfrm>
            <a:off x="1805432" y="1740097"/>
            <a:ext cx="3240360" cy="377803"/>
          </a:xfrm>
          <a:prstGeom prst="rect">
            <a:avLst/>
          </a:prstGeom>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charset="0"/>
              <a:buNone/>
            </a:pPr>
            <a:r>
              <a:rPr lang="fr-FR" dirty="0" smtClean="0">
                <a:solidFill>
                  <a:srgbClr val="C00000"/>
                </a:solidFill>
              </a:rPr>
              <a:t>Non négociable</a:t>
            </a:r>
          </a:p>
        </p:txBody>
      </p:sp>
      <p:sp>
        <p:nvSpPr>
          <p:cNvPr id="17" name="Espace réservé du contenu 2"/>
          <p:cNvSpPr txBox="1">
            <a:spLocks/>
          </p:cNvSpPr>
          <p:nvPr/>
        </p:nvSpPr>
        <p:spPr bwMode="auto">
          <a:xfrm>
            <a:off x="6556166" y="1740097"/>
            <a:ext cx="2304256" cy="377803"/>
          </a:xfrm>
          <a:prstGeom prst="rect">
            <a:avLst/>
          </a:prstGeom>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fr-FR"/>
            </a:defPPr>
            <a:lvl1pPr marL="0" indent="0" algn="ctr" eaLnBrk="0" hangingPunct="0">
              <a:spcBef>
                <a:spcPct val="20000"/>
              </a:spcBef>
              <a:buFont typeface="Arial" charset="0"/>
              <a:buNone/>
              <a:defRPr sz="1600" b="1">
                <a:solidFill>
                  <a:srgbClr val="C00000"/>
                </a:solidFill>
              </a:defRPr>
            </a:lvl1pPr>
            <a:lvl2pPr marL="742950" indent="-285750" eaLnBrk="0" hangingPunct="0">
              <a:spcBef>
                <a:spcPct val="20000"/>
              </a:spcBef>
              <a:buFont typeface="Arial" charset="0"/>
              <a:buChar char="–"/>
              <a:defRPr sz="1600"/>
            </a:lvl2pPr>
            <a:lvl3pPr marL="1143000" indent="-228600" eaLnBrk="0" hangingPunct="0">
              <a:spcBef>
                <a:spcPct val="20000"/>
              </a:spcBef>
              <a:buFont typeface="Arial" charset="0"/>
              <a:buChar char="•"/>
              <a:defRPr sz="16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fr-FR" dirty="0"/>
              <a:t>Zones d’adaptation</a:t>
            </a:r>
          </a:p>
        </p:txBody>
      </p:sp>
      <p:sp>
        <p:nvSpPr>
          <p:cNvPr id="18" name="Espace réservé du contenu 2"/>
          <p:cNvSpPr txBox="1">
            <a:spLocks/>
          </p:cNvSpPr>
          <p:nvPr/>
        </p:nvSpPr>
        <p:spPr bwMode="auto">
          <a:xfrm>
            <a:off x="6432353" y="4700494"/>
            <a:ext cx="2664296" cy="482689"/>
          </a:xfrm>
          <a:prstGeom prst="rect">
            <a:avLst/>
          </a:prstGeom>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charset="0"/>
              <a:buNone/>
            </a:pPr>
            <a:r>
              <a:rPr lang="fr-FR" dirty="0" smtClean="0">
                <a:solidFill>
                  <a:srgbClr val="0062A8"/>
                </a:solidFill>
              </a:rPr>
              <a:t>PROJETS DE CLASSE</a:t>
            </a:r>
          </a:p>
        </p:txBody>
      </p:sp>
      <p:sp>
        <p:nvSpPr>
          <p:cNvPr id="19" name="Espace réservé du contenu 2"/>
          <p:cNvSpPr txBox="1">
            <a:spLocks/>
          </p:cNvSpPr>
          <p:nvPr/>
        </p:nvSpPr>
        <p:spPr bwMode="auto">
          <a:xfrm>
            <a:off x="6300192" y="5517233"/>
            <a:ext cx="2771800" cy="288031"/>
          </a:xfrm>
          <a:prstGeom prst="wedgeRoundRectCallout">
            <a:avLst>
              <a:gd name="adj1" fmla="val -32129"/>
              <a:gd name="adj2" fmla="val -96992"/>
              <a:gd name="adj3" fmla="val 16667"/>
            </a:avLst>
          </a:prstGeom>
          <a:solidFill>
            <a:srgbClr val="FFCC00"/>
          </a:solidFill>
          <a:ln w="19050">
            <a:solidFill>
              <a:srgbClr val="454545"/>
            </a:solidFill>
          </a:ln>
          <a:extLst/>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charset="0"/>
              <a:buNone/>
            </a:pPr>
            <a:r>
              <a:rPr lang="fr-FR" sz="1400" dirty="0" smtClean="0">
                <a:solidFill>
                  <a:srgbClr val="454545"/>
                </a:solidFill>
              </a:rPr>
              <a:t>LES ACQUIS ET RICHESSES DE L’EPS</a:t>
            </a:r>
          </a:p>
        </p:txBody>
      </p:sp>
      <p:pic>
        <p:nvPicPr>
          <p:cNvPr id="20" name="Picture 13" descr="Afficher l'image d'origin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1437" y="1644002"/>
            <a:ext cx="1531149" cy="7768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xmlns="">
                <a:solidFill>
                  <a:srgbClr val="FFFFFF"/>
                </a:solidFill>
              </a14:hiddenFill>
            </a:ext>
          </a:extLst>
        </p:spPr>
      </p:pic>
      <p:sp>
        <p:nvSpPr>
          <p:cNvPr id="21" name="Espace réservé du contenu 2"/>
          <p:cNvSpPr txBox="1">
            <a:spLocks/>
          </p:cNvSpPr>
          <p:nvPr/>
        </p:nvSpPr>
        <p:spPr bwMode="auto">
          <a:xfrm>
            <a:off x="194309" y="6230498"/>
            <a:ext cx="6003524" cy="366854"/>
          </a:xfrm>
          <a:prstGeom prst="rect">
            <a:avLst/>
          </a:prstGeom>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charset="0"/>
              <a:buNone/>
            </a:pPr>
            <a:r>
              <a:rPr lang="fr-FR" dirty="0" smtClean="0">
                <a:solidFill>
                  <a:srgbClr val="C00000"/>
                </a:solidFill>
              </a:rPr>
              <a:t>FABRIQUE DE LA FORMATION</a:t>
            </a:r>
          </a:p>
        </p:txBody>
      </p:sp>
      <p:sp>
        <p:nvSpPr>
          <p:cNvPr id="22" name="Espace réservé du contenu 2"/>
          <p:cNvSpPr txBox="1">
            <a:spLocks/>
          </p:cNvSpPr>
          <p:nvPr/>
        </p:nvSpPr>
        <p:spPr bwMode="auto">
          <a:xfrm>
            <a:off x="6371518" y="6237313"/>
            <a:ext cx="2664978" cy="360040"/>
          </a:xfrm>
          <a:prstGeom prst="rect">
            <a:avLst/>
          </a:prstGeom>
          <a:extLst/>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lang="fr-FR" sz="1600" b="1" kern="1200" dirty="0">
                <a:solidFill>
                  <a:schemeClr val="lt1"/>
                </a:solidFill>
                <a:latin typeface="+mn-lt"/>
                <a:ea typeface="+mn-ea"/>
                <a:cs typeface="+mn-cs"/>
              </a:defRPr>
            </a:lvl1pPr>
            <a:lvl2pPr marL="742950" indent="-285750" algn="l" rtl="0" eaLnBrk="0" fontAlgn="base" hangingPunct="0">
              <a:spcBef>
                <a:spcPct val="20000"/>
              </a:spcBef>
              <a:spcAft>
                <a:spcPct val="0"/>
              </a:spcAft>
              <a:buFont typeface="Arial" charset="0"/>
              <a:buChar char="–"/>
              <a:defRPr lang="fr-FR" sz="1600" kern="1200" dirty="0">
                <a:solidFill>
                  <a:schemeClr val="lt1"/>
                </a:solidFill>
                <a:latin typeface="+mn-lt"/>
                <a:ea typeface="+mn-ea"/>
                <a:cs typeface="+mn-cs"/>
              </a:defRPr>
            </a:lvl2pPr>
            <a:lvl3pPr marL="1143000" indent="-228600" algn="l" rtl="0" eaLnBrk="0" fontAlgn="base" hangingPunct="0">
              <a:spcBef>
                <a:spcPct val="20000"/>
              </a:spcBef>
              <a:spcAft>
                <a:spcPct val="0"/>
              </a:spcAft>
              <a:buFont typeface="Arial" charset="0"/>
              <a:buChar char="•"/>
              <a:defRPr lang="fr-FR" sz="1600" kern="1200" dirty="0">
                <a:solidFill>
                  <a:schemeClr val="lt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l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Arial" charset="0"/>
              <a:buNone/>
            </a:pPr>
            <a:r>
              <a:rPr lang="fr-FR" dirty="0" smtClean="0">
                <a:solidFill>
                  <a:srgbClr val="C00000"/>
                </a:solidFill>
              </a:rPr>
              <a:t>ENJEUX DE LA FORMATION</a:t>
            </a:r>
          </a:p>
        </p:txBody>
      </p:sp>
      <p:sp>
        <p:nvSpPr>
          <p:cNvPr id="23" name="Espace réservé du contenu 2"/>
          <p:cNvSpPr txBox="1">
            <a:spLocks/>
          </p:cNvSpPr>
          <p:nvPr/>
        </p:nvSpPr>
        <p:spPr bwMode="auto">
          <a:xfrm>
            <a:off x="54877" y="5501149"/>
            <a:ext cx="641586" cy="592147"/>
          </a:xfrm>
          <a:prstGeom prst="rect">
            <a:avLst/>
          </a:prstGeom>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defPPr>
              <a:defRPr lang="fr-FR"/>
            </a:defPPr>
            <a:lvl1pPr marL="0" indent="0" algn="ctr" eaLnBrk="0" hangingPunct="0">
              <a:spcBef>
                <a:spcPct val="20000"/>
              </a:spcBef>
              <a:buFont typeface="Arial" charset="0"/>
              <a:buNone/>
              <a:defRPr sz="1600" b="1">
                <a:solidFill>
                  <a:srgbClr val="0062A8"/>
                </a:solidFill>
              </a:defRPr>
            </a:lvl1pPr>
            <a:lvl2pPr marL="742950" indent="-285750" eaLnBrk="0" hangingPunct="0">
              <a:spcBef>
                <a:spcPct val="20000"/>
              </a:spcBef>
              <a:buFont typeface="Arial" charset="0"/>
              <a:buChar char="–"/>
              <a:defRPr sz="1600"/>
            </a:lvl2pPr>
            <a:lvl3pPr marL="1143000" indent="-228600" eaLnBrk="0" hangingPunct="0">
              <a:spcBef>
                <a:spcPct val="20000"/>
              </a:spcBef>
              <a:buFont typeface="Arial" charset="0"/>
              <a:buChar char="•"/>
              <a:defRPr sz="1600"/>
            </a:lvl3pPr>
            <a:lvl4pPr marL="1600200" indent="-228600" eaLnBrk="0" hangingPunct="0">
              <a:spcBef>
                <a:spcPct val="20000"/>
              </a:spcBef>
              <a:buFont typeface="Arial" charset="0"/>
              <a:buChar char="–"/>
              <a:defRPr sz="2000"/>
            </a:lvl4pPr>
            <a:lvl5pPr marL="2057400" indent="-228600" eaLnBrk="0" hangingPunct="0">
              <a:spcBef>
                <a:spcPct val="20000"/>
              </a:spcBef>
              <a:buFont typeface="Arial"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fr-FR" sz="1400" dirty="0" smtClean="0"/>
              <a:t>EPI</a:t>
            </a:r>
          </a:p>
          <a:p>
            <a:r>
              <a:rPr lang="fr-FR" sz="1400" dirty="0" smtClean="0"/>
              <a:t>AP</a:t>
            </a:r>
            <a:endParaRPr lang="fr-FR" sz="1400" dirty="0"/>
          </a:p>
        </p:txBody>
      </p:sp>
      <p:sp>
        <p:nvSpPr>
          <p:cNvPr id="26" name="Espace réservé du pied de page 25"/>
          <p:cNvSpPr>
            <a:spLocks noGrp="1"/>
          </p:cNvSpPr>
          <p:nvPr>
            <p:ph type="ftr" sz="quarter" idx="11"/>
          </p:nvPr>
        </p:nvSpPr>
        <p:spPr/>
        <p:txBody>
          <a:bodyPr/>
          <a:lstStyle/>
          <a:p>
            <a:r>
              <a:rPr lang="fr-FR" smtClean="0"/>
              <a:t>Programmes EPS 2015</a:t>
            </a:r>
            <a:endParaRPr lang="fr-FR"/>
          </a:p>
        </p:txBody>
      </p:sp>
      <p:sp>
        <p:nvSpPr>
          <p:cNvPr id="2" name="Rectangle 1"/>
          <p:cNvSpPr/>
          <p:nvPr/>
        </p:nvSpPr>
        <p:spPr>
          <a:xfrm>
            <a:off x="179512" y="260648"/>
            <a:ext cx="877903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hangingPunct="0"/>
            <a:r>
              <a:rPr lang="fr-FR" sz="2800" dirty="0">
                <a:solidFill>
                  <a:srgbClr val="454545"/>
                </a:solidFill>
                <a:latin typeface="+mj-lt"/>
                <a:ea typeface="+mj-ea"/>
                <a:cs typeface="+mj-cs"/>
              </a:rPr>
              <a:t>Un programme qui laisse une plus grande « liberté » de conception aux </a:t>
            </a:r>
            <a:r>
              <a:rPr lang="fr-FR" sz="2800" dirty="0" smtClean="0">
                <a:solidFill>
                  <a:srgbClr val="454545"/>
                </a:solidFill>
                <a:latin typeface="+mj-lt"/>
                <a:ea typeface="+mj-ea"/>
                <a:cs typeface="+mj-cs"/>
              </a:rPr>
              <a:t>équipes</a:t>
            </a:r>
            <a:endParaRPr lang="fr-FR" sz="2800" dirty="0">
              <a:solidFill>
                <a:srgbClr val="454545"/>
              </a:solidFill>
              <a:latin typeface="+mj-lt"/>
              <a:ea typeface="+mj-ea"/>
              <a:cs typeface="+mj-cs"/>
            </a:endParaRPr>
          </a:p>
        </p:txBody>
      </p:sp>
    </p:spTree>
    <p:extLst>
      <p:ext uri="{BB962C8B-B14F-4D97-AF65-F5344CB8AC3E}">
        <p14:creationId xmlns:p14="http://schemas.microsoft.com/office/powerpoint/2010/main" xmlns="" val="356854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in)">
                                      <p:cBhvr>
                                        <p:cTn id="7" dur="500"/>
                                        <p:tgtEl>
                                          <p:spTgt spid="2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ox(in)">
                                      <p:cBhvr>
                                        <p:cTn id="13" dur="500"/>
                                        <p:tgtEl>
                                          <p:spTgt spid="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500"/>
                                        <p:tgtEl>
                                          <p:spTgt spid="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ox(in)">
                                      <p:cBhvr>
                                        <p:cTn id="25" dur="500"/>
                                        <p:tgtEl>
                                          <p:spTgt spid="12"/>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ox(in)">
                                      <p:cBhvr>
                                        <p:cTn id="34" dur="500"/>
                                        <p:tgtEl>
                                          <p:spTgt spid="23"/>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ox(in)">
                                      <p:cBhvr>
                                        <p:cTn id="39" dur="500"/>
                                        <p:tgtEl>
                                          <p:spTgt spid="9"/>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box(in)">
                                      <p:cBhvr>
                                        <p:cTn id="45" dur="500"/>
                                        <p:tgtEl>
                                          <p:spTgt spid="18"/>
                                        </p:tgtEl>
                                      </p:cBhvr>
                                    </p:animEffect>
                                  </p:childTnLst>
                                </p:cTn>
                              </p:par>
                              <p:par>
                                <p:cTn id="46" presetID="4" presetClass="entr" presetSubtype="1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ox(in)">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5"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checkerboard(down)">
                                      <p:cBhvr>
                                        <p:cTn id="53" dur="1000"/>
                                        <p:tgtEl>
                                          <p:spTgt spid="21"/>
                                        </p:tgtEl>
                                      </p:cBhvr>
                                    </p:animEffect>
                                  </p:childTnLst>
                                </p:cTn>
                              </p:par>
                              <p:par>
                                <p:cTn id="54" presetID="5" presetClass="entr" presetSubtype="5"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checkerboard(down)">
                                      <p:cBhvr>
                                        <p:cTn id="5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8" grpId="0" animBg="1"/>
      <p:bldP spid="19" grpId="0" animBg="1"/>
      <p:bldP spid="21" grpId="0" animBg="1"/>
      <p:bldP spid="22" grpId="0" animBg="1"/>
      <p:bldP spid="2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idx="4294967295"/>
          </p:nvPr>
        </p:nvSpPr>
        <p:spPr/>
        <p:txBody>
          <a:bodyPr>
            <a:normAutofit/>
          </a:bodyPr>
          <a:lstStyle/>
          <a:p>
            <a:r>
              <a:rPr lang="fr-FR" sz="4000" dirty="0" smtClean="0">
                <a:latin typeface="Calibri" pitchFamily="34" charset="0"/>
                <a:cs typeface="Calibri" pitchFamily="34" charset="0"/>
              </a:rPr>
              <a:t>Les textes et les ressources</a:t>
            </a:r>
          </a:p>
        </p:txBody>
      </p:sp>
      <p:sp>
        <p:nvSpPr>
          <p:cNvPr id="5" name="Espace réservé du pied de page 4"/>
          <p:cNvSpPr>
            <a:spLocks noGrp="1"/>
          </p:cNvSpPr>
          <p:nvPr>
            <p:ph type="ftr" sz="quarter" idx="11"/>
          </p:nvPr>
        </p:nvSpPr>
        <p:spPr/>
        <p:txBody>
          <a:bodyPr/>
          <a:lstStyle/>
          <a:p>
            <a:r>
              <a:rPr lang="fr-FR" smtClean="0"/>
              <a:t>Programmes EPS 2015</a:t>
            </a:r>
            <a:endParaRPr lang="fr-FR"/>
          </a:p>
        </p:txBody>
      </p:sp>
      <p:sp>
        <p:nvSpPr>
          <p:cNvPr id="7" name="Rectangle 6"/>
          <p:cNvSpPr/>
          <p:nvPr/>
        </p:nvSpPr>
        <p:spPr>
          <a:xfrm>
            <a:off x="251520" y="1700808"/>
            <a:ext cx="4248472"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buNone/>
            </a:pPr>
            <a:r>
              <a:rPr lang="fr-FR" sz="2000" b="1" dirty="0" smtClean="0">
                <a:latin typeface="Calibri" pitchFamily="34" charset="0"/>
                <a:cs typeface="Calibri" pitchFamily="34" charset="0"/>
              </a:rPr>
              <a:t>Nouveaux programmes EPS </a:t>
            </a:r>
          </a:p>
          <a:p>
            <a:pPr algn="ctr">
              <a:buNone/>
            </a:pPr>
            <a:r>
              <a:rPr lang="fr-FR" dirty="0" smtClean="0">
                <a:latin typeface="Calibri" pitchFamily="34" charset="0"/>
                <a:cs typeface="Calibri" pitchFamily="34" charset="0"/>
              </a:rPr>
              <a:t>Arrêté 9/11/2015</a:t>
            </a:r>
            <a:endParaRPr lang="fr-FR" sz="2400" dirty="0" smtClean="0">
              <a:latin typeface="Calibri" pitchFamily="34" charset="0"/>
              <a:cs typeface="Calibri" pitchFamily="34" charset="0"/>
            </a:endParaRPr>
          </a:p>
        </p:txBody>
      </p:sp>
      <p:sp>
        <p:nvSpPr>
          <p:cNvPr id="8" name="Rectangle 7"/>
          <p:cNvSpPr/>
          <p:nvPr/>
        </p:nvSpPr>
        <p:spPr>
          <a:xfrm>
            <a:off x="1763688" y="3140968"/>
            <a:ext cx="4176464"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buNone/>
            </a:pPr>
            <a:r>
              <a:rPr lang="fr-FR" sz="2000" b="1" dirty="0" smtClean="0">
                <a:latin typeface="Calibri" pitchFamily="34" charset="0"/>
                <a:cs typeface="Calibri" pitchFamily="34" charset="0"/>
              </a:rPr>
              <a:t>Textes sur l’évaluation</a:t>
            </a:r>
            <a:r>
              <a:rPr lang="fr-FR" sz="2000" dirty="0" smtClean="0">
                <a:latin typeface="Calibri" pitchFamily="34" charset="0"/>
                <a:cs typeface="Calibri" pitchFamily="34" charset="0"/>
              </a:rPr>
              <a:t> </a:t>
            </a:r>
          </a:p>
          <a:p>
            <a:pPr algn="ctr">
              <a:buNone/>
            </a:pPr>
            <a:r>
              <a:rPr lang="fr-FR" dirty="0" smtClean="0">
                <a:latin typeface="Calibri" pitchFamily="34" charset="0"/>
                <a:cs typeface="Calibri" pitchFamily="34" charset="0"/>
              </a:rPr>
              <a:t>Décret et Arrêtés 31/12/2015</a:t>
            </a:r>
          </a:p>
        </p:txBody>
      </p:sp>
      <p:sp>
        <p:nvSpPr>
          <p:cNvPr id="9" name="Rectangle 8"/>
          <p:cNvSpPr/>
          <p:nvPr/>
        </p:nvSpPr>
        <p:spPr>
          <a:xfrm>
            <a:off x="3707904" y="4581128"/>
            <a:ext cx="4248472" cy="914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buNone/>
            </a:pPr>
            <a:r>
              <a:rPr lang="fr-FR" sz="2000" b="1" dirty="0" smtClean="0">
                <a:latin typeface="Calibri" pitchFamily="34" charset="0"/>
                <a:cs typeface="Calibri" pitchFamily="34" charset="0"/>
              </a:rPr>
              <a:t>Ressources pour accompagner les nouveaux programmes</a:t>
            </a:r>
            <a:r>
              <a:rPr lang="fr-FR" sz="2000" dirty="0" smtClean="0">
                <a:latin typeface="Calibri" pitchFamily="34" charset="0"/>
                <a:cs typeface="Calibri" pitchFamily="34" charset="0"/>
              </a:rPr>
              <a:t> </a:t>
            </a:r>
            <a:endParaRPr lang="fr-FR" dirty="0" smtClean="0">
              <a:latin typeface="Calibri" pitchFamily="34" charset="0"/>
              <a:cs typeface="Calibri" pitchFamily="34" charset="0"/>
            </a:endParaRPr>
          </a:p>
          <a:p>
            <a:pPr algn="ctr">
              <a:buNone/>
            </a:pPr>
            <a:r>
              <a:rPr lang="fr-FR" dirty="0" smtClean="0">
                <a:latin typeface="Calibri" pitchFamily="34" charset="0"/>
                <a:cs typeface="Calibri" pitchFamily="34" charset="0"/>
              </a:rPr>
              <a:t>Mise en ligne prévue mars/avril sur </a:t>
            </a:r>
            <a:r>
              <a:rPr lang="fr-FR" dirty="0" err="1" smtClean="0">
                <a:latin typeface="Calibri" pitchFamily="34" charset="0"/>
                <a:cs typeface="Calibri" pitchFamily="34" charset="0"/>
              </a:rPr>
              <a:t>Eduscol</a:t>
            </a:r>
            <a:endParaRPr lang="fr-FR" sz="2000" dirty="0" smtClean="0">
              <a:latin typeface="Calibri" pitchFamily="34" charset="0"/>
              <a:cs typeface="Calibri" pitchFamily="34" charset="0"/>
            </a:endParaRPr>
          </a:p>
        </p:txBody>
      </p:sp>
      <p:pic>
        <p:nvPicPr>
          <p:cNvPr id="10" name="Image 9"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8229600" cy="1143000"/>
          </a:xfrm>
        </p:spPr>
        <p:txBody>
          <a:bodyPr/>
          <a:lstStyle/>
          <a:p>
            <a:r>
              <a:rPr lang="fr-FR" dirty="0" smtClean="0"/>
              <a:t>RESSOURCES EDUSCOL</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sp>
        <p:nvSpPr>
          <p:cNvPr id="4" name="ZoneTexte 3"/>
          <p:cNvSpPr txBox="1"/>
          <p:nvPr/>
        </p:nvSpPr>
        <p:spPr>
          <a:xfrm>
            <a:off x="395536" y="692696"/>
            <a:ext cx="6624736" cy="3631763"/>
          </a:xfrm>
          <a:prstGeom prst="rect">
            <a:avLst/>
          </a:prstGeom>
          <a:ln w="38100"/>
        </p:spPr>
        <p:style>
          <a:lnRef idx="2">
            <a:schemeClr val="accent3"/>
          </a:lnRef>
          <a:fillRef idx="1">
            <a:schemeClr val="lt1"/>
          </a:fillRef>
          <a:effectRef idx="0">
            <a:schemeClr val="accent3"/>
          </a:effectRef>
          <a:fontRef idx="minor">
            <a:schemeClr val="dk1"/>
          </a:fontRef>
        </p:style>
        <p:txBody>
          <a:bodyPr wrap="square" rtlCol="0">
            <a:spAutoFit/>
          </a:bodyPr>
          <a:lstStyle/>
          <a:p>
            <a:r>
              <a:rPr lang="fr-FR" dirty="0" smtClean="0"/>
              <a:t>Les ressources </a:t>
            </a:r>
            <a:r>
              <a:rPr lang="fr-FR" dirty="0" err="1" smtClean="0"/>
              <a:t>éduscol</a:t>
            </a:r>
            <a:r>
              <a:rPr lang="fr-FR" dirty="0" smtClean="0"/>
              <a:t> </a:t>
            </a:r>
            <a:r>
              <a:rPr lang="fr-FR" sz="2000" b="1" dirty="0" smtClean="0"/>
              <a:t>proposent des pistes </a:t>
            </a:r>
            <a:r>
              <a:rPr lang="fr-FR" dirty="0" smtClean="0"/>
              <a:t>aux professeurs pour :</a:t>
            </a:r>
          </a:p>
          <a:p>
            <a:r>
              <a:rPr lang="fr-FR" dirty="0" smtClean="0"/>
              <a:t>- s'approprier </a:t>
            </a:r>
            <a:r>
              <a:rPr lang="fr-FR" sz="2000" u="sng" dirty="0" smtClean="0">
                <a:solidFill>
                  <a:srgbClr val="002060"/>
                </a:solidFill>
                <a:effectLst>
                  <a:outerShdw blurRad="38100" dist="38100" dir="2700000" algn="tl">
                    <a:srgbClr val="000000">
                      <a:alpha val="43137"/>
                    </a:srgbClr>
                  </a:outerShdw>
                </a:effectLst>
              </a:rPr>
              <a:t>l'esprit et les intentions </a:t>
            </a:r>
            <a:r>
              <a:rPr lang="fr-FR" dirty="0" smtClean="0"/>
              <a:t>des nouveaux programmes, en repérer les continuités et les nouveautés,</a:t>
            </a:r>
          </a:p>
          <a:p>
            <a:r>
              <a:rPr lang="fr-FR" dirty="0" smtClean="0"/>
              <a:t>- définir des </a:t>
            </a:r>
            <a:r>
              <a:rPr lang="fr-FR" sz="2000" dirty="0" smtClean="0">
                <a:solidFill>
                  <a:srgbClr val="002060"/>
                </a:solidFill>
                <a:effectLst>
                  <a:outerShdw blurRad="38100" dist="38100" dir="2700000" algn="tl">
                    <a:srgbClr val="000000">
                      <a:alpha val="43137"/>
                    </a:srgbClr>
                  </a:outerShdw>
                </a:effectLst>
              </a:rPr>
              <a:t>programmations et des progressions </a:t>
            </a:r>
            <a:r>
              <a:rPr lang="fr-FR" dirty="0" smtClean="0"/>
              <a:t>pédagogiques, </a:t>
            </a:r>
          </a:p>
          <a:p>
            <a:r>
              <a:rPr lang="fr-FR" dirty="0" smtClean="0"/>
              <a:t>- identifier les </a:t>
            </a:r>
            <a:r>
              <a:rPr lang="fr-FR" sz="2000" dirty="0" smtClean="0">
                <a:solidFill>
                  <a:srgbClr val="002060"/>
                </a:solidFill>
                <a:effectLst>
                  <a:outerShdw blurRad="38100" dist="38100" dir="2700000" algn="tl">
                    <a:srgbClr val="000000">
                      <a:alpha val="43137"/>
                    </a:srgbClr>
                  </a:outerShdw>
                </a:effectLst>
              </a:rPr>
              <a:t>objectifs d'apprentissage, les stratégies d'étayage, les modalités d'entraînement et d'évaluation</a:t>
            </a:r>
            <a:r>
              <a:rPr lang="fr-FR" dirty="0" smtClean="0"/>
              <a:t>, en prenant en compte la diversité des élèves,</a:t>
            </a:r>
          </a:p>
          <a:p>
            <a:r>
              <a:rPr lang="fr-FR" dirty="0" smtClean="0"/>
              <a:t>- accompagner la </a:t>
            </a:r>
            <a:r>
              <a:rPr lang="fr-FR" sz="2000" dirty="0" smtClean="0">
                <a:solidFill>
                  <a:srgbClr val="002060"/>
                </a:solidFill>
                <a:effectLst>
                  <a:outerShdw blurRad="38100" dist="38100" dir="2700000" algn="tl">
                    <a:srgbClr val="000000">
                      <a:alpha val="43137"/>
                    </a:srgbClr>
                  </a:outerShdw>
                </a:effectLst>
              </a:rPr>
              <a:t>construction, la mise en œuvre et l'animation </a:t>
            </a:r>
            <a:r>
              <a:rPr lang="fr-FR" dirty="0" smtClean="0"/>
              <a:t>des situations d'enseignement, </a:t>
            </a:r>
          </a:p>
          <a:p>
            <a:r>
              <a:rPr lang="fr-FR" dirty="0" smtClean="0"/>
              <a:t>- approfondir leur </a:t>
            </a:r>
            <a:r>
              <a:rPr lang="fr-FR" sz="2000" u="sng" dirty="0" smtClean="0">
                <a:solidFill>
                  <a:srgbClr val="002060"/>
                </a:solidFill>
                <a:effectLst>
                  <a:outerShdw blurRad="38100" dist="38100" dir="2700000" algn="tl">
                    <a:srgbClr val="000000">
                      <a:alpha val="43137"/>
                    </a:srgbClr>
                  </a:outerShdw>
                </a:effectLst>
              </a:rPr>
              <a:t>connaissance des contenus</a:t>
            </a:r>
            <a:r>
              <a:rPr lang="fr-FR" sz="2000" dirty="0" smtClean="0">
                <a:solidFill>
                  <a:srgbClr val="002060"/>
                </a:solidFill>
                <a:effectLst>
                  <a:outerShdw blurRad="38100" dist="38100" dir="2700000" algn="tl">
                    <a:srgbClr val="000000">
                      <a:alpha val="43137"/>
                    </a:srgbClr>
                  </a:outerShdw>
                </a:effectLst>
              </a:rPr>
              <a:t> </a:t>
            </a:r>
            <a:r>
              <a:rPr lang="fr-FR" dirty="0" smtClean="0"/>
              <a:t>d'enseignement.</a:t>
            </a:r>
          </a:p>
          <a:p>
            <a:endParaRPr lang="fr-FR" b="1" dirty="0" smtClean="0"/>
          </a:p>
        </p:txBody>
      </p:sp>
      <p:sp>
        <p:nvSpPr>
          <p:cNvPr id="5" name="ZoneTexte 4"/>
          <p:cNvSpPr txBox="1"/>
          <p:nvPr/>
        </p:nvSpPr>
        <p:spPr>
          <a:xfrm>
            <a:off x="7380312" y="1331476"/>
            <a:ext cx="1440160" cy="369332"/>
          </a:xfrm>
          <a:prstGeom prst="rect">
            <a:avLst/>
          </a:prstGeom>
          <a:solidFill>
            <a:srgbClr val="FFFF00"/>
          </a:solidFill>
        </p:spPr>
        <p:txBody>
          <a:bodyPr wrap="square" rtlCol="0">
            <a:spAutoFit/>
          </a:bodyPr>
          <a:lstStyle/>
          <a:p>
            <a:r>
              <a:rPr lang="fr-FR" dirty="0" smtClean="0"/>
              <a:t>POURQUOI</a:t>
            </a:r>
            <a:endParaRPr lang="fr-FR" dirty="0"/>
          </a:p>
        </p:txBody>
      </p:sp>
      <p:sp>
        <p:nvSpPr>
          <p:cNvPr id="7" name="ZoneTexte 6"/>
          <p:cNvSpPr txBox="1"/>
          <p:nvPr/>
        </p:nvSpPr>
        <p:spPr>
          <a:xfrm>
            <a:off x="7380312" y="2699628"/>
            <a:ext cx="1440160" cy="369332"/>
          </a:xfrm>
          <a:prstGeom prst="rect">
            <a:avLst/>
          </a:prstGeom>
          <a:solidFill>
            <a:srgbClr val="FFFF00"/>
          </a:solidFill>
        </p:spPr>
        <p:txBody>
          <a:bodyPr wrap="square" rtlCol="0">
            <a:spAutoFit/>
          </a:bodyPr>
          <a:lstStyle/>
          <a:p>
            <a:r>
              <a:rPr lang="fr-FR" dirty="0" smtClean="0"/>
              <a:t>COMMENT</a:t>
            </a:r>
            <a:endParaRPr lang="fr-FR" dirty="0"/>
          </a:p>
        </p:txBody>
      </p:sp>
      <p:sp>
        <p:nvSpPr>
          <p:cNvPr id="8" name="ZoneTexte 7"/>
          <p:cNvSpPr txBox="1"/>
          <p:nvPr/>
        </p:nvSpPr>
        <p:spPr>
          <a:xfrm>
            <a:off x="7380312" y="3635732"/>
            <a:ext cx="1440160" cy="369332"/>
          </a:xfrm>
          <a:prstGeom prst="rect">
            <a:avLst/>
          </a:prstGeom>
          <a:solidFill>
            <a:srgbClr val="FFFF00"/>
          </a:solidFill>
        </p:spPr>
        <p:txBody>
          <a:bodyPr wrap="square" rtlCol="0">
            <a:spAutoFit/>
          </a:bodyPr>
          <a:lstStyle/>
          <a:p>
            <a:r>
              <a:rPr lang="fr-FR" dirty="0" smtClean="0"/>
              <a:t>QUOI</a:t>
            </a:r>
            <a:endParaRPr lang="fr-FR" dirty="0"/>
          </a:p>
        </p:txBody>
      </p:sp>
      <p:sp>
        <p:nvSpPr>
          <p:cNvPr id="9" name="Accolade fermante 8"/>
          <p:cNvSpPr/>
          <p:nvPr/>
        </p:nvSpPr>
        <p:spPr>
          <a:xfrm>
            <a:off x="6876256" y="1988840"/>
            <a:ext cx="360040" cy="1584176"/>
          </a:xfrm>
          <a:prstGeom prst="rightBrace">
            <a:avLst/>
          </a:prstGeom>
          <a:solidFill>
            <a:srgbClr val="FFFF00"/>
          </a:solidFill>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p:cNvSpPr txBox="1"/>
          <p:nvPr/>
        </p:nvSpPr>
        <p:spPr>
          <a:xfrm>
            <a:off x="323528" y="4653136"/>
            <a:ext cx="8568952" cy="1261884"/>
          </a:xfrm>
          <a:prstGeom prst="rect">
            <a:avLst/>
          </a:prstGeom>
          <a:noFill/>
        </p:spPr>
        <p:txBody>
          <a:bodyPr wrap="square" rtlCol="0">
            <a:spAutoFit/>
          </a:bodyPr>
          <a:lstStyle/>
          <a:p>
            <a:r>
              <a:rPr lang="fr-FR" b="1" dirty="0" smtClean="0"/>
              <a:t>Ces ressources constituent </a:t>
            </a:r>
            <a:r>
              <a:rPr lang="fr-FR" sz="2000" b="1" dirty="0" smtClean="0"/>
              <a:t>une aide </a:t>
            </a:r>
            <a:r>
              <a:rPr lang="fr-FR" b="1" dirty="0" smtClean="0"/>
              <a:t>pour la mise en œuvre des nouveaux programmes, dans le respect de </a:t>
            </a:r>
            <a:r>
              <a:rPr lang="fr-FR" sz="2000" b="1" u="sng" dirty="0" smtClean="0">
                <a:solidFill>
                  <a:srgbClr val="002060"/>
                </a:solidFill>
                <a:effectLst>
                  <a:outerShdw blurRad="38100" dist="38100" dir="2700000" algn="tl">
                    <a:srgbClr val="000000">
                      <a:alpha val="43137"/>
                    </a:srgbClr>
                  </a:outerShdw>
                </a:effectLst>
              </a:rPr>
              <a:t>la liberté pédagogique </a:t>
            </a:r>
            <a:r>
              <a:rPr lang="fr-FR" b="1" dirty="0" smtClean="0"/>
              <a:t>des enseignants.</a:t>
            </a:r>
            <a:r>
              <a:rPr lang="fr-FR" dirty="0" smtClean="0"/>
              <a:t> </a:t>
            </a:r>
          </a:p>
          <a:p>
            <a:r>
              <a:rPr lang="fr-FR" dirty="0" smtClean="0"/>
              <a:t>En ce sens, elles n'ont aucune valeur prescriptive et ne se substituent pas aux </a:t>
            </a:r>
            <a:r>
              <a:rPr lang="fr-FR" u="sng" dirty="0" smtClean="0"/>
              <a:t>scénarios</a:t>
            </a:r>
            <a:r>
              <a:rPr lang="fr-FR" dirty="0" smtClean="0"/>
              <a:t> pédagogiques librement conçus et mis en œuvre par les équipes pédagogiques.</a:t>
            </a:r>
          </a:p>
        </p:txBody>
      </p:sp>
      <p:cxnSp>
        <p:nvCxnSpPr>
          <p:cNvPr id="12" name="Connecteur droit avec flèche 11"/>
          <p:cNvCxnSpPr/>
          <p:nvPr/>
        </p:nvCxnSpPr>
        <p:spPr>
          <a:xfrm flipV="1">
            <a:off x="3131840" y="3068960"/>
            <a:ext cx="4536504" cy="2016224"/>
          </a:xfrm>
          <a:prstGeom prst="straightConnector1">
            <a:avLst/>
          </a:prstGeom>
          <a:ln w="28575">
            <a:solidFill>
              <a:srgbClr val="0070C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3275856" y="5301208"/>
            <a:ext cx="4608512" cy="0"/>
          </a:xfrm>
          <a:prstGeom prst="straightConnector1">
            <a:avLst/>
          </a:prstGeom>
          <a:ln w="28575">
            <a:solidFill>
              <a:srgbClr val="0070C0"/>
            </a:solidFill>
            <a:prstDash val="dashDot"/>
            <a:tailEnd type="arrow"/>
          </a:ln>
        </p:spPr>
        <p:style>
          <a:lnRef idx="1">
            <a:schemeClr val="accent1"/>
          </a:lnRef>
          <a:fillRef idx="0">
            <a:schemeClr val="accent1"/>
          </a:fillRef>
          <a:effectRef idx="0">
            <a:schemeClr val="accent1"/>
          </a:effectRef>
          <a:fontRef idx="minor">
            <a:schemeClr val="tx1"/>
          </a:fontRef>
        </p:style>
      </p:cxnSp>
      <p:pic>
        <p:nvPicPr>
          <p:cNvPr id="16" name="Image 15"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heckerboard(across)">
                                      <p:cBhvr>
                                        <p:cTn id="10" dur="500"/>
                                        <p:tgtEl>
                                          <p:spTgt spid="4">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heckerboard(across)">
                                      <p:cBhvr>
                                        <p:cTn id="13" dur="500"/>
                                        <p:tgtEl>
                                          <p:spTgt spid="4">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heckerboard(across)">
                                      <p:cBhvr>
                                        <p:cTn id="16" dur="500"/>
                                        <p:tgtEl>
                                          <p:spTgt spid="4">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checkerboard(across)">
                                      <p:cBhvr>
                                        <p:cTn id="19" dur="500"/>
                                        <p:tgtEl>
                                          <p:spTgt spid="4">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checkerboard(across)">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1+#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1+#ppt_w/2"/>
                                          </p:val>
                                        </p:tav>
                                        <p:tav tm="100000">
                                          <p:val>
                                            <p:strVal val="#ppt_x"/>
                                          </p:val>
                                        </p:tav>
                                      </p:tavLst>
                                    </p:anim>
                                    <p:anim calcmode="lin" valueType="num">
                                      <p:cBhvr additive="base">
                                        <p:cTn id="36" dur="500" fill="hold"/>
                                        <p:tgtEl>
                                          <p:spTgt spid="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1+#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 presetClass="entr" presetSubtype="5" fill="hold"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checkerboard(down)">
                                      <p:cBhvr>
                                        <p:cTn id="45" dur="500"/>
                                        <p:tgtEl>
                                          <p:spTgt spid="10">
                                            <p:txEl>
                                              <p:pRg st="0" end="0"/>
                                            </p:txEl>
                                          </p:spTgt>
                                        </p:tgtEl>
                                      </p:cBhvr>
                                    </p:animEffect>
                                  </p:childTnLst>
                                </p:cTn>
                              </p:par>
                            </p:childTnLst>
                          </p:cTn>
                        </p:par>
                        <p:par>
                          <p:cTn id="46" fill="hold">
                            <p:stCondLst>
                              <p:cond delay="500"/>
                            </p:stCondLst>
                            <p:childTnLst>
                              <p:par>
                                <p:cTn id="47" presetID="4" presetClass="entr" presetSubtype="16" fill="hold" nodeType="afterEffect">
                                  <p:stCondLst>
                                    <p:cond delay="200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box(in)">
                                      <p:cBhvr>
                                        <p:cTn id="49" dur="1000"/>
                                        <p:tgtEl>
                                          <p:spTgt spid="1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1000" fill="hold"/>
                                        <p:tgtEl>
                                          <p:spTgt spid="14"/>
                                        </p:tgtEl>
                                        <p:attrNameLst>
                                          <p:attrName>ppt_w</p:attrName>
                                        </p:attrNameLst>
                                      </p:cBhvr>
                                      <p:tavLst>
                                        <p:tav tm="0">
                                          <p:val>
                                            <p:fltVal val="0"/>
                                          </p:val>
                                        </p:tav>
                                        <p:tav tm="100000">
                                          <p:val>
                                            <p:strVal val="#ppt_w"/>
                                          </p:val>
                                        </p:tav>
                                      </p:tavLst>
                                    </p:anim>
                                    <p:anim calcmode="lin" valueType="num">
                                      <p:cBhvr>
                                        <p:cTn id="55" dur="1000" fill="hold"/>
                                        <p:tgtEl>
                                          <p:spTgt spid="14"/>
                                        </p:tgtEl>
                                        <p:attrNameLst>
                                          <p:attrName>ppt_h</p:attrName>
                                        </p:attrNameLst>
                                      </p:cBhvr>
                                      <p:tavLst>
                                        <p:tav tm="0">
                                          <p:val>
                                            <p:fltVal val="0"/>
                                          </p:val>
                                        </p:tav>
                                        <p:tav tm="100000">
                                          <p:val>
                                            <p:strVal val="#ppt_h"/>
                                          </p:val>
                                        </p:tav>
                                      </p:tavLst>
                                    </p:anim>
                                    <p:animEffect transition="in" filter="fade">
                                      <p:cBhvr>
                                        <p:cTn id="56" dur="1000"/>
                                        <p:tgtEl>
                                          <p:spTgt spid="14"/>
                                        </p:tgtEl>
                                      </p:cBhvr>
                                    </p:animEffect>
                                  </p:childTnLst>
                                </p:cTn>
                              </p:par>
                              <p:par>
                                <p:cTn id="57" presetID="53"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1000" fill="hold"/>
                                        <p:tgtEl>
                                          <p:spTgt spid="12"/>
                                        </p:tgtEl>
                                        <p:attrNameLst>
                                          <p:attrName>ppt_w</p:attrName>
                                        </p:attrNameLst>
                                      </p:cBhvr>
                                      <p:tavLst>
                                        <p:tav tm="0">
                                          <p:val>
                                            <p:fltVal val="0"/>
                                          </p:val>
                                        </p:tav>
                                        <p:tav tm="100000">
                                          <p:val>
                                            <p:strVal val="#ppt_w"/>
                                          </p:val>
                                        </p:tav>
                                      </p:tavLst>
                                    </p:anim>
                                    <p:anim calcmode="lin" valueType="num">
                                      <p:cBhvr>
                                        <p:cTn id="60" dur="1000" fill="hold"/>
                                        <p:tgtEl>
                                          <p:spTgt spid="12"/>
                                        </p:tgtEl>
                                        <p:attrNameLst>
                                          <p:attrName>ppt_h</p:attrName>
                                        </p:attrNameLst>
                                      </p:cBhvr>
                                      <p:tavLst>
                                        <p:tav tm="0">
                                          <p:val>
                                            <p:fltVal val="0"/>
                                          </p:val>
                                        </p:tav>
                                        <p:tav tm="100000">
                                          <p:val>
                                            <p:strVal val="#ppt_h"/>
                                          </p:val>
                                        </p:tav>
                                      </p:tavLst>
                                    </p:anim>
                                    <p:animEffect transition="in" filter="fade">
                                      <p:cBhvr>
                                        <p:cTn id="6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43408"/>
            <a:ext cx="8229600" cy="1143000"/>
          </a:xfrm>
        </p:spPr>
        <p:txBody>
          <a:bodyPr/>
          <a:lstStyle/>
          <a:p>
            <a:r>
              <a:rPr lang="fr-FR" dirty="0" smtClean="0"/>
              <a:t>RESSOURCES EDUSCOL</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sp>
        <p:nvSpPr>
          <p:cNvPr id="4" name="ZoneTexte 3"/>
          <p:cNvSpPr txBox="1"/>
          <p:nvPr/>
        </p:nvSpPr>
        <p:spPr>
          <a:xfrm>
            <a:off x="395536" y="692696"/>
            <a:ext cx="8496944" cy="5755422"/>
          </a:xfrm>
          <a:prstGeom prst="rect">
            <a:avLst/>
          </a:prstGeom>
          <a:ln w="38100"/>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2000" b="1" u="sng" dirty="0" smtClean="0">
                <a:solidFill>
                  <a:srgbClr val="FF0000"/>
                </a:solidFill>
              </a:rPr>
              <a:t>15 AVRIL 2016</a:t>
            </a:r>
          </a:p>
          <a:p>
            <a:endParaRPr lang="fr-FR" dirty="0" smtClean="0"/>
          </a:p>
          <a:p>
            <a:r>
              <a:rPr lang="fr-FR" dirty="0" smtClean="0"/>
              <a:t>Ressources pour le </a:t>
            </a:r>
            <a:r>
              <a:rPr lang="fr-FR" sz="2000" b="1" dirty="0" smtClean="0">
                <a:hlinkClick r:id="rId2" action="ppaction://hlinkfile"/>
              </a:rPr>
              <a:t>CYCLE 4</a:t>
            </a:r>
            <a:endParaRPr lang="fr-FR" b="1" dirty="0" smtClean="0"/>
          </a:p>
          <a:p>
            <a:pPr>
              <a:buFont typeface="Symbol"/>
              <a:buChar char="Þ"/>
            </a:pPr>
            <a:r>
              <a:rPr lang="fr-FR" dirty="0" smtClean="0"/>
              <a:t> </a:t>
            </a:r>
            <a:r>
              <a:rPr lang="fr-FR" sz="2000" dirty="0" smtClean="0"/>
              <a:t>CHAMP D’APPRENTISSAGE n°1 </a:t>
            </a:r>
            <a:endParaRPr lang="fr-FR" dirty="0" smtClean="0"/>
          </a:p>
          <a:p>
            <a:pPr>
              <a:buFont typeface="Symbol"/>
              <a:buChar char="Þ"/>
            </a:pPr>
            <a:r>
              <a:rPr lang="fr-FR" dirty="0" smtClean="0"/>
              <a:t> Produire une performance optimale, mesurable à une échéance donné</a:t>
            </a:r>
          </a:p>
          <a:p>
            <a:endParaRPr lang="fr-FR" dirty="0" smtClean="0"/>
          </a:p>
          <a:p>
            <a:pPr algn="ctr"/>
            <a:r>
              <a:rPr lang="fr-FR" sz="2000" dirty="0" smtClean="0"/>
              <a:t>5 parties</a:t>
            </a:r>
          </a:p>
          <a:p>
            <a:r>
              <a:rPr lang="fr-FR" b="1" dirty="0" smtClean="0"/>
              <a:t>1 partie commune </a:t>
            </a:r>
          </a:p>
          <a:p>
            <a:r>
              <a:rPr lang="fr-FR" dirty="0" smtClean="0"/>
              <a:t>- Principes de construction des ressources par CHAMP D’APPRENTISSAGE</a:t>
            </a:r>
          </a:p>
          <a:p>
            <a:endParaRPr lang="fr-FR" dirty="0" smtClean="0"/>
          </a:p>
          <a:p>
            <a:r>
              <a:rPr lang="fr-FR" b="1" dirty="0" smtClean="0"/>
              <a:t>4 parties opérationnelles</a:t>
            </a:r>
            <a:r>
              <a:rPr lang="fr-FR" dirty="0" smtClean="0"/>
              <a:t> / CA 1</a:t>
            </a:r>
          </a:p>
          <a:p>
            <a:pPr>
              <a:buFontTx/>
              <a:buChar char="-"/>
            </a:pPr>
            <a:r>
              <a:rPr lang="fr-FR" dirty="0" smtClean="0"/>
              <a:t> Les enjeux d’apprentissage du CA1</a:t>
            </a:r>
          </a:p>
          <a:p>
            <a:pPr>
              <a:buFontTx/>
              <a:buChar char="-"/>
            </a:pPr>
            <a:r>
              <a:rPr lang="fr-FR" dirty="0" smtClean="0"/>
              <a:t> Les attendus de fin de cycle du CA1</a:t>
            </a:r>
          </a:p>
          <a:p>
            <a:pPr>
              <a:buFontTx/>
              <a:buChar char="-"/>
            </a:pPr>
            <a:r>
              <a:rPr lang="fr-FR" dirty="0" smtClean="0"/>
              <a:t> Aide méthodologique pour la construction d’une séquence d’apprentissage dans le CA1</a:t>
            </a:r>
          </a:p>
          <a:p>
            <a:pPr>
              <a:buFontTx/>
              <a:buChar char="-"/>
            </a:pPr>
            <a:r>
              <a:rPr lang="fr-FR" dirty="0" smtClean="0"/>
              <a:t> Illustrations </a:t>
            </a:r>
          </a:p>
          <a:p>
            <a:pPr lvl="1">
              <a:buFontTx/>
              <a:buChar char="-"/>
            </a:pPr>
            <a:r>
              <a:rPr lang="fr-FR" dirty="0" smtClean="0"/>
              <a:t> Demi-fond</a:t>
            </a:r>
          </a:p>
          <a:p>
            <a:pPr lvl="1">
              <a:buFontTx/>
              <a:buChar char="-"/>
            </a:pPr>
            <a:r>
              <a:rPr lang="fr-FR" dirty="0" smtClean="0"/>
              <a:t> Haies</a:t>
            </a:r>
          </a:p>
          <a:p>
            <a:pPr lvl="1">
              <a:buFontTx/>
              <a:buChar char="-"/>
            </a:pPr>
            <a:r>
              <a:rPr lang="fr-FR" dirty="0" smtClean="0"/>
              <a:t> Relai</a:t>
            </a:r>
          </a:p>
          <a:p>
            <a:pPr lvl="1">
              <a:buFontTx/>
              <a:buChar char="-"/>
            </a:pPr>
            <a:r>
              <a:rPr lang="fr-FR" dirty="0" smtClean="0"/>
              <a:t> Triathlon athlétique</a:t>
            </a:r>
          </a:p>
          <a:p>
            <a:pPr lvl="1">
              <a:buFontTx/>
              <a:buChar char="-"/>
            </a:pPr>
            <a:r>
              <a:rPr lang="fr-FR" dirty="0" smtClean="0"/>
              <a:t> Natation</a:t>
            </a:r>
            <a:r>
              <a:rPr lang="fr-FR" b="1" dirty="0" smtClean="0"/>
              <a:t> </a:t>
            </a:r>
          </a:p>
        </p:txBody>
      </p:sp>
      <p:pic>
        <p:nvPicPr>
          <p:cNvPr id="16" name="Image 15" descr="07_2014_corse-2"/>
          <p:cNvPicPr/>
          <p:nvPr/>
        </p:nvPicPr>
        <p:blipFill>
          <a:blip r:embed="rId3"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500"/>
                                        <p:tgtEl>
                                          <p:spTgt spid="4">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checkerboard(across)">
                                      <p:cBhvr>
                                        <p:cTn id="10" dur="500"/>
                                        <p:tgtEl>
                                          <p:spTgt spid="4">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checkerboard(across)">
                                      <p:cBhvr>
                                        <p:cTn id="13" dur="500"/>
                                        <p:tgtEl>
                                          <p:spTgt spid="4">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checkerboard(across)">
                                      <p:cBhvr>
                                        <p:cTn id="16" dur="500"/>
                                        <p:tgtEl>
                                          <p:spTgt spid="4">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checkerboard(across)">
                                      <p:cBhvr>
                                        <p:cTn id="19" dur="500"/>
                                        <p:tgtEl>
                                          <p:spTgt spid="4">
                                            <p:txEl>
                                              <p:pRg st="6" end="6"/>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checkerboard(across)">
                                      <p:cBhvr>
                                        <p:cTn id="22" dur="500"/>
                                        <p:tgtEl>
                                          <p:spTgt spid="4">
                                            <p:txEl>
                                              <p:pRg st="7" end="7"/>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checkerboard(across)">
                                      <p:cBhvr>
                                        <p:cTn id="25" dur="500"/>
                                        <p:tgtEl>
                                          <p:spTgt spid="4">
                                            <p:txEl>
                                              <p:pRg st="8" end="8"/>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28" dur="500"/>
                                        <p:tgtEl>
                                          <p:spTgt spid="4">
                                            <p:txEl>
                                              <p:pRg st="10" end="10"/>
                                            </p:txEl>
                                          </p:spTgt>
                                        </p:tgtEl>
                                      </p:cBhvr>
                                    </p:animEffect>
                                  </p:childTnLst>
                                </p:cTn>
                              </p:par>
                              <p:par>
                                <p:cTn id="29" presetID="5" presetClass="entr" presetSubtype="1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animEffect transition="in" filter="checkerboard(across)">
                                      <p:cBhvr>
                                        <p:cTn id="31" dur="500"/>
                                        <p:tgtEl>
                                          <p:spTgt spid="4">
                                            <p:txEl>
                                              <p:pRg st="11" end="11"/>
                                            </p:txEl>
                                          </p:spTgt>
                                        </p:tgtEl>
                                      </p:cBhvr>
                                    </p:animEffect>
                                  </p:childTnLst>
                                </p:cTn>
                              </p:par>
                              <p:par>
                                <p:cTn id="32" presetID="5" presetClass="entr" presetSubtype="10" fill="hold" nodeType="withEffect">
                                  <p:stCondLst>
                                    <p:cond delay="0"/>
                                  </p:stCondLst>
                                  <p:childTnLst>
                                    <p:set>
                                      <p:cBhvr>
                                        <p:cTn id="33"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34" dur="500"/>
                                        <p:tgtEl>
                                          <p:spTgt spid="4">
                                            <p:txEl>
                                              <p:pRg st="12" end="12"/>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animEffect transition="in" filter="checkerboard(across)">
                                      <p:cBhvr>
                                        <p:cTn id="37" dur="500"/>
                                        <p:tgtEl>
                                          <p:spTgt spid="4">
                                            <p:txEl>
                                              <p:pRg st="13" end="13"/>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4">
                                            <p:txEl>
                                              <p:pRg st="14" end="14"/>
                                            </p:txEl>
                                          </p:spTgt>
                                        </p:tgtEl>
                                        <p:attrNameLst>
                                          <p:attrName>style.visibility</p:attrName>
                                        </p:attrNameLst>
                                      </p:cBhvr>
                                      <p:to>
                                        <p:strVal val="visible"/>
                                      </p:to>
                                    </p:set>
                                    <p:animEffect transition="in" filter="checkerboard(across)">
                                      <p:cBhvr>
                                        <p:cTn id="40" dur="500"/>
                                        <p:tgtEl>
                                          <p:spTgt spid="4">
                                            <p:txEl>
                                              <p:pRg st="14" end="14"/>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4">
                                            <p:txEl>
                                              <p:pRg st="15" end="15"/>
                                            </p:txEl>
                                          </p:spTgt>
                                        </p:tgtEl>
                                        <p:attrNameLst>
                                          <p:attrName>style.visibility</p:attrName>
                                        </p:attrNameLst>
                                      </p:cBhvr>
                                      <p:to>
                                        <p:strVal val="visible"/>
                                      </p:to>
                                    </p:set>
                                    <p:animEffect transition="in" filter="checkerboard(across)">
                                      <p:cBhvr>
                                        <p:cTn id="43" dur="500"/>
                                        <p:tgtEl>
                                          <p:spTgt spid="4">
                                            <p:txEl>
                                              <p:pRg st="15" end="15"/>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4">
                                            <p:txEl>
                                              <p:pRg st="16" end="16"/>
                                            </p:txEl>
                                          </p:spTgt>
                                        </p:tgtEl>
                                        <p:attrNameLst>
                                          <p:attrName>style.visibility</p:attrName>
                                        </p:attrNameLst>
                                      </p:cBhvr>
                                      <p:to>
                                        <p:strVal val="visible"/>
                                      </p:to>
                                    </p:set>
                                    <p:animEffect transition="in" filter="checkerboard(across)">
                                      <p:cBhvr>
                                        <p:cTn id="46" dur="500"/>
                                        <p:tgtEl>
                                          <p:spTgt spid="4">
                                            <p:txEl>
                                              <p:pRg st="16" end="16"/>
                                            </p:txEl>
                                          </p:spTgt>
                                        </p:tgtEl>
                                      </p:cBhvr>
                                    </p:animEffect>
                                  </p:childTnLst>
                                </p:cTn>
                              </p:par>
                              <p:par>
                                <p:cTn id="47" presetID="5" presetClass="entr" presetSubtype="10" fill="hold" nodeType="withEffect">
                                  <p:stCondLst>
                                    <p:cond delay="0"/>
                                  </p:stCondLst>
                                  <p:childTnLst>
                                    <p:set>
                                      <p:cBhvr>
                                        <p:cTn id="48" dur="1" fill="hold">
                                          <p:stCondLst>
                                            <p:cond delay="0"/>
                                          </p:stCondLst>
                                        </p:cTn>
                                        <p:tgtEl>
                                          <p:spTgt spid="4">
                                            <p:txEl>
                                              <p:pRg st="17" end="17"/>
                                            </p:txEl>
                                          </p:spTgt>
                                        </p:tgtEl>
                                        <p:attrNameLst>
                                          <p:attrName>style.visibility</p:attrName>
                                        </p:attrNameLst>
                                      </p:cBhvr>
                                      <p:to>
                                        <p:strVal val="visible"/>
                                      </p:to>
                                    </p:set>
                                    <p:animEffect transition="in" filter="checkerboard(across)">
                                      <p:cBhvr>
                                        <p:cTn id="49" dur="500"/>
                                        <p:tgtEl>
                                          <p:spTgt spid="4">
                                            <p:txEl>
                                              <p:pRg st="17" end="17"/>
                                            </p:txEl>
                                          </p:spTgt>
                                        </p:tgtEl>
                                      </p:cBhvr>
                                    </p:animEffect>
                                  </p:childTnLst>
                                </p:cTn>
                              </p:par>
                              <p:par>
                                <p:cTn id="50" presetID="5" presetClass="entr" presetSubtype="10" fill="hold" nodeType="withEffect">
                                  <p:stCondLst>
                                    <p:cond delay="0"/>
                                  </p:stCondLst>
                                  <p:childTnLst>
                                    <p:set>
                                      <p:cBhvr>
                                        <p:cTn id="51" dur="1" fill="hold">
                                          <p:stCondLst>
                                            <p:cond delay="0"/>
                                          </p:stCondLst>
                                        </p:cTn>
                                        <p:tgtEl>
                                          <p:spTgt spid="4">
                                            <p:txEl>
                                              <p:pRg st="18" end="18"/>
                                            </p:txEl>
                                          </p:spTgt>
                                        </p:tgtEl>
                                        <p:attrNameLst>
                                          <p:attrName>style.visibility</p:attrName>
                                        </p:attrNameLst>
                                      </p:cBhvr>
                                      <p:to>
                                        <p:strVal val="visible"/>
                                      </p:to>
                                    </p:set>
                                    <p:animEffect transition="in" filter="checkerboard(across)">
                                      <p:cBhvr>
                                        <p:cTn id="52" dur="500"/>
                                        <p:tgtEl>
                                          <p:spTgt spid="4">
                                            <p:txEl>
                                              <p:pRg st="18" end="18"/>
                                            </p:txEl>
                                          </p:spTgt>
                                        </p:tgtEl>
                                      </p:cBhvr>
                                    </p:animEffect>
                                  </p:childTnLst>
                                </p:cTn>
                              </p:par>
                              <p:par>
                                <p:cTn id="53" presetID="5" presetClass="entr" presetSubtype="10" fill="hold" nodeType="withEffect">
                                  <p:stCondLst>
                                    <p:cond delay="0"/>
                                  </p:stCondLst>
                                  <p:childTnLst>
                                    <p:set>
                                      <p:cBhvr>
                                        <p:cTn id="54" dur="1" fill="hold">
                                          <p:stCondLst>
                                            <p:cond delay="0"/>
                                          </p:stCondLst>
                                        </p:cTn>
                                        <p:tgtEl>
                                          <p:spTgt spid="4">
                                            <p:txEl>
                                              <p:pRg st="19" end="19"/>
                                            </p:txEl>
                                          </p:spTgt>
                                        </p:tgtEl>
                                        <p:attrNameLst>
                                          <p:attrName>style.visibility</p:attrName>
                                        </p:attrNameLst>
                                      </p:cBhvr>
                                      <p:to>
                                        <p:strVal val="visible"/>
                                      </p:to>
                                    </p:set>
                                    <p:animEffect transition="in" filter="checkerboard(across)">
                                      <p:cBhvr>
                                        <p:cTn id="55" dur="500"/>
                                        <p:tgtEl>
                                          <p:spTgt spid="4">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502024"/>
            <a:ext cx="8229600" cy="1143000"/>
          </a:xfrm>
        </p:spPr>
        <p:txBody>
          <a:bodyPr>
            <a:normAutofit fontScale="90000"/>
          </a:bodyPr>
          <a:lstStyle/>
          <a:p>
            <a:r>
              <a:rPr lang="fr-FR" dirty="0" smtClean="0"/>
              <a:t>Quelques observations et…</a:t>
            </a:r>
            <a:br>
              <a:rPr lang="fr-FR" dirty="0" smtClean="0"/>
            </a:br>
            <a:r>
              <a:rPr lang="fr-FR" dirty="0" smtClean="0"/>
              <a:t>pistes de réflexion</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pic>
        <p:nvPicPr>
          <p:cNvPr id="4" name="Image 3"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pic>
        <p:nvPicPr>
          <p:cNvPr id="5" name="Image 4" descr="TT.jpg"/>
          <p:cNvPicPr>
            <a:picLocks noChangeAspect="1"/>
          </p:cNvPicPr>
          <p:nvPr/>
        </p:nvPicPr>
        <p:blipFill>
          <a:blip r:embed="rId3" cstate="print"/>
          <a:stretch>
            <a:fillRect/>
          </a:stretch>
        </p:blipFill>
        <p:spPr>
          <a:xfrm>
            <a:off x="251520" y="692696"/>
            <a:ext cx="2619375" cy="1743075"/>
          </a:xfrm>
          <a:prstGeom prst="rect">
            <a:avLst/>
          </a:prstGeom>
        </p:spPr>
      </p:pic>
      <p:pic>
        <p:nvPicPr>
          <p:cNvPr id="6" name="Image 5" descr="Escalade.jpg"/>
          <p:cNvPicPr>
            <a:picLocks noChangeAspect="1"/>
          </p:cNvPicPr>
          <p:nvPr/>
        </p:nvPicPr>
        <p:blipFill>
          <a:blip r:embed="rId4" cstate="print"/>
          <a:stretch>
            <a:fillRect/>
          </a:stretch>
        </p:blipFill>
        <p:spPr>
          <a:xfrm>
            <a:off x="3275856" y="260648"/>
            <a:ext cx="2628900" cy="1733550"/>
          </a:xfrm>
          <a:prstGeom prst="rect">
            <a:avLst/>
          </a:prstGeom>
        </p:spPr>
      </p:pic>
      <p:pic>
        <p:nvPicPr>
          <p:cNvPr id="7" name="Image 6" descr="Espaliers.jpg"/>
          <p:cNvPicPr>
            <a:picLocks noChangeAspect="1"/>
          </p:cNvPicPr>
          <p:nvPr/>
        </p:nvPicPr>
        <p:blipFill>
          <a:blip r:embed="rId5" cstate="print"/>
          <a:stretch>
            <a:fillRect/>
          </a:stretch>
        </p:blipFill>
        <p:spPr>
          <a:xfrm>
            <a:off x="6300192" y="476672"/>
            <a:ext cx="2627784" cy="1985517"/>
          </a:xfrm>
          <a:prstGeom prst="rect">
            <a:avLst/>
          </a:prstGeom>
        </p:spPr>
      </p:pic>
      <p:pic>
        <p:nvPicPr>
          <p:cNvPr id="8" name="Image 7" descr="Evaluation.jpg"/>
          <p:cNvPicPr>
            <a:picLocks noChangeAspect="1"/>
          </p:cNvPicPr>
          <p:nvPr/>
        </p:nvPicPr>
        <p:blipFill>
          <a:blip r:embed="rId6" cstate="print"/>
          <a:stretch>
            <a:fillRect/>
          </a:stretch>
        </p:blipFill>
        <p:spPr>
          <a:xfrm>
            <a:off x="6012160" y="3795543"/>
            <a:ext cx="2664296" cy="2114521"/>
          </a:xfrm>
          <a:prstGeom prst="rect">
            <a:avLst/>
          </a:prstGeom>
        </p:spPr>
      </p:pic>
      <p:pic>
        <p:nvPicPr>
          <p:cNvPr id="9" name="Image 8" descr="SpCo.jpg"/>
          <p:cNvPicPr>
            <a:picLocks noChangeAspect="1"/>
          </p:cNvPicPr>
          <p:nvPr/>
        </p:nvPicPr>
        <p:blipFill>
          <a:blip r:embed="rId7" cstate="print"/>
          <a:stretch>
            <a:fillRect/>
          </a:stretch>
        </p:blipFill>
        <p:spPr>
          <a:xfrm>
            <a:off x="199568" y="3933056"/>
            <a:ext cx="3037072" cy="2232248"/>
          </a:xfrm>
          <a:prstGeom prst="rect">
            <a:avLst/>
          </a:prstGeo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3600" dirty="0" smtClean="0"/>
              <a:t>L’EPS dans les textes « Programmes »</a:t>
            </a:r>
            <a:endParaRPr lang="fr-FR" sz="3600" dirty="0"/>
          </a:p>
        </p:txBody>
      </p:sp>
      <p:sp>
        <p:nvSpPr>
          <p:cNvPr id="4" name="ZoneTexte 3"/>
          <p:cNvSpPr txBox="1"/>
          <p:nvPr/>
        </p:nvSpPr>
        <p:spPr>
          <a:xfrm>
            <a:off x="827584" y="2546901"/>
            <a:ext cx="7488832" cy="181588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auto">
              <a:spcBef>
                <a:spcPts val="0"/>
              </a:spcBef>
              <a:spcAft>
                <a:spcPts val="0"/>
              </a:spcAft>
              <a:defRPr/>
            </a:pPr>
            <a:r>
              <a:rPr lang="fr-FR" sz="2800" dirty="0" smtClean="0"/>
              <a:t>Depuis 2008 : inscription </a:t>
            </a:r>
            <a:r>
              <a:rPr lang="fr-FR" sz="2800" dirty="0"/>
              <a:t>dans </a:t>
            </a:r>
            <a:r>
              <a:rPr lang="fr-FR" sz="2800" dirty="0" smtClean="0"/>
              <a:t>un continuum </a:t>
            </a:r>
          </a:p>
          <a:p>
            <a:pPr algn="ctr" fontAlgn="auto">
              <a:spcBef>
                <a:spcPts val="0"/>
              </a:spcBef>
              <a:spcAft>
                <a:spcPts val="0"/>
              </a:spcAft>
              <a:defRPr/>
            </a:pPr>
            <a:r>
              <a:rPr lang="fr-FR" sz="2800" dirty="0" smtClean="0"/>
              <a:t>ECOLE </a:t>
            </a:r>
            <a:r>
              <a:rPr lang="fr-FR" sz="2800" dirty="0"/>
              <a:t>– COLLEGE – </a:t>
            </a:r>
            <a:r>
              <a:rPr lang="fr-FR" sz="2800" dirty="0" smtClean="0"/>
              <a:t>LYCEE</a:t>
            </a:r>
          </a:p>
          <a:p>
            <a:pPr algn="ctr" fontAlgn="auto">
              <a:spcBef>
                <a:spcPts val="0"/>
              </a:spcBef>
              <a:spcAft>
                <a:spcPts val="0"/>
              </a:spcAft>
              <a:defRPr/>
            </a:pPr>
            <a:r>
              <a:rPr lang="fr-FR" sz="2800" dirty="0" smtClean="0"/>
              <a:t>Et</a:t>
            </a:r>
          </a:p>
          <a:p>
            <a:pPr algn="ctr" fontAlgn="auto">
              <a:spcBef>
                <a:spcPts val="0"/>
              </a:spcBef>
              <a:spcAft>
                <a:spcPts val="0"/>
              </a:spcAft>
              <a:defRPr/>
            </a:pPr>
            <a:r>
              <a:rPr lang="fr-FR" sz="2800" dirty="0" smtClean="0"/>
              <a:t>L’idée d’une « Matrice disciplinaire » </a:t>
            </a:r>
            <a:endParaRPr lang="fr-FR" sz="2800" dirty="0"/>
          </a:p>
        </p:txBody>
      </p:sp>
      <p:sp>
        <p:nvSpPr>
          <p:cNvPr id="6" name="Espace réservé du pied de page 5"/>
          <p:cNvSpPr>
            <a:spLocks noGrp="1"/>
          </p:cNvSpPr>
          <p:nvPr>
            <p:ph type="ftr" sz="quarter" idx="11"/>
          </p:nvPr>
        </p:nvSpPr>
        <p:spPr/>
        <p:txBody>
          <a:bodyPr/>
          <a:lstStyle/>
          <a:p>
            <a:r>
              <a:rPr lang="fr-FR" smtClean="0"/>
              <a:t>Programmes EPS 2015</a:t>
            </a:r>
            <a:endParaRPr lang="fr-FR"/>
          </a:p>
        </p:txBody>
      </p:sp>
      <p:pic>
        <p:nvPicPr>
          <p:cNvPr id="7" name="Image 6"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600" dirty="0" smtClean="0"/>
              <a:t>Du cycle d’APSA observé… à la… </a:t>
            </a:r>
            <a:br>
              <a:rPr lang="fr-FR" sz="3600" dirty="0" smtClean="0"/>
            </a:br>
            <a:r>
              <a:rPr lang="fr-FR" sz="3600" dirty="0" smtClean="0"/>
              <a:t>séquence d’apprentissage en EPS … à venir</a:t>
            </a:r>
            <a:endParaRPr lang="fr-FR" sz="3600"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pic>
        <p:nvPicPr>
          <p:cNvPr id="4" name="Image 3"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5" name="Rectangle 4"/>
          <p:cNvSpPr/>
          <p:nvPr/>
        </p:nvSpPr>
        <p:spPr>
          <a:xfrm>
            <a:off x="323528" y="2204864"/>
            <a:ext cx="9144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err="1" smtClean="0"/>
              <a:t>Ev.Diag</a:t>
            </a:r>
            <a:endParaRPr lang="fr-FR" dirty="0"/>
          </a:p>
        </p:txBody>
      </p:sp>
      <p:sp>
        <p:nvSpPr>
          <p:cNvPr id="6" name="Rectangle 5"/>
          <p:cNvSpPr/>
          <p:nvPr/>
        </p:nvSpPr>
        <p:spPr>
          <a:xfrm>
            <a:off x="1353344" y="2204864"/>
            <a:ext cx="9144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Fin ED</a:t>
            </a:r>
            <a:endParaRPr lang="fr-FR" dirty="0"/>
          </a:p>
        </p:txBody>
      </p:sp>
      <p:sp>
        <p:nvSpPr>
          <p:cNvPr id="7" name="Rectangle 6"/>
          <p:cNvSpPr/>
          <p:nvPr/>
        </p:nvSpPr>
        <p:spPr>
          <a:xfrm>
            <a:off x="2361456" y="2204864"/>
            <a:ext cx="9144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SA</a:t>
            </a:r>
            <a:endParaRPr lang="fr-FR" dirty="0"/>
          </a:p>
        </p:txBody>
      </p:sp>
      <p:sp>
        <p:nvSpPr>
          <p:cNvPr id="8" name="Rectangle 7"/>
          <p:cNvSpPr/>
          <p:nvPr/>
        </p:nvSpPr>
        <p:spPr>
          <a:xfrm>
            <a:off x="3347864" y="2204864"/>
            <a:ext cx="9144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SA</a:t>
            </a:r>
            <a:endParaRPr lang="fr-FR" dirty="0"/>
          </a:p>
        </p:txBody>
      </p:sp>
      <p:sp>
        <p:nvSpPr>
          <p:cNvPr id="9" name="Rectangle 8"/>
          <p:cNvSpPr/>
          <p:nvPr/>
        </p:nvSpPr>
        <p:spPr>
          <a:xfrm>
            <a:off x="4377680" y="2204864"/>
            <a:ext cx="9144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err="1" smtClean="0"/>
              <a:t>Ev.For</a:t>
            </a:r>
            <a:endParaRPr lang="fr-FR" dirty="0"/>
          </a:p>
        </p:txBody>
      </p:sp>
      <p:sp>
        <p:nvSpPr>
          <p:cNvPr id="10" name="Rectangle 9"/>
          <p:cNvSpPr/>
          <p:nvPr/>
        </p:nvSpPr>
        <p:spPr>
          <a:xfrm>
            <a:off x="5364088" y="2204864"/>
            <a:ext cx="9144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SA</a:t>
            </a:r>
            <a:endParaRPr lang="fr-FR" dirty="0"/>
          </a:p>
        </p:txBody>
      </p:sp>
      <p:sp>
        <p:nvSpPr>
          <p:cNvPr id="11" name="Rectangle 10"/>
          <p:cNvSpPr/>
          <p:nvPr/>
        </p:nvSpPr>
        <p:spPr>
          <a:xfrm>
            <a:off x="6444208" y="2204864"/>
            <a:ext cx="9144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Prép.ES</a:t>
            </a:r>
            <a:endParaRPr lang="fr-FR" dirty="0"/>
          </a:p>
        </p:txBody>
      </p:sp>
      <p:sp>
        <p:nvSpPr>
          <p:cNvPr id="12" name="Rectangle 11"/>
          <p:cNvSpPr/>
          <p:nvPr/>
        </p:nvSpPr>
        <p:spPr>
          <a:xfrm>
            <a:off x="7474024" y="2204864"/>
            <a:ext cx="9144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err="1" smtClean="0"/>
              <a:t>Ev.Som</a:t>
            </a:r>
            <a:endParaRPr lang="fr-FR" dirty="0"/>
          </a:p>
        </p:txBody>
      </p:sp>
      <p:sp>
        <p:nvSpPr>
          <p:cNvPr id="14" name="ZoneTexte 13"/>
          <p:cNvSpPr txBox="1"/>
          <p:nvPr/>
        </p:nvSpPr>
        <p:spPr>
          <a:xfrm>
            <a:off x="467544" y="1916832"/>
            <a:ext cx="673518" cy="369332"/>
          </a:xfrm>
          <a:prstGeom prst="rect">
            <a:avLst/>
          </a:prstGeom>
          <a:noFill/>
        </p:spPr>
        <p:txBody>
          <a:bodyPr wrap="none" rtlCol="0">
            <a:spAutoFit/>
          </a:bodyPr>
          <a:lstStyle/>
          <a:p>
            <a:r>
              <a:rPr lang="fr-FR" dirty="0" smtClean="0"/>
              <a:t>APSA</a:t>
            </a:r>
            <a:endParaRPr lang="fr-FR" dirty="0"/>
          </a:p>
        </p:txBody>
      </p:sp>
      <p:sp>
        <p:nvSpPr>
          <p:cNvPr id="15" name="ZoneTexte 14"/>
          <p:cNvSpPr txBox="1"/>
          <p:nvPr/>
        </p:nvSpPr>
        <p:spPr>
          <a:xfrm>
            <a:off x="7642898" y="1916832"/>
            <a:ext cx="673518" cy="369332"/>
          </a:xfrm>
          <a:prstGeom prst="rect">
            <a:avLst/>
          </a:prstGeom>
          <a:noFill/>
        </p:spPr>
        <p:txBody>
          <a:bodyPr wrap="none" rtlCol="0">
            <a:spAutoFit/>
          </a:bodyPr>
          <a:lstStyle/>
          <a:p>
            <a:r>
              <a:rPr lang="fr-FR" dirty="0" smtClean="0"/>
              <a:t>APSA</a:t>
            </a:r>
            <a:endParaRPr lang="fr-FR" dirty="0"/>
          </a:p>
        </p:txBody>
      </p:sp>
      <p:sp>
        <p:nvSpPr>
          <p:cNvPr id="16" name="Rectangle 15"/>
          <p:cNvSpPr/>
          <p:nvPr/>
        </p:nvSpPr>
        <p:spPr>
          <a:xfrm>
            <a:off x="251520" y="4221088"/>
            <a:ext cx="986408"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Entrée</a:t>
            </a:r>
            <a:endParaRPr lang="fr-FR" dirty="0"/>
          </a:p>
        </p:txBody>
      </p:sp>
      <p:sp>
        <p:nvSpPr>
          <p:cNvPr id="17" name="Rectangle 16"/>
          <p:cNvSpPr/>
          <p:nvPr/>
        </p:nvSpPr>
        <p:spPr>
          <a:xfrm>
            <a:off x="1353344" y="4221088"/>
            <a:ext cx="9144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err="1" smtClean="0"/>
              <a:t>Comp</a:t>
            </a:r>
            <a:endParaRPr lang="fr-FR" dirty="0" smtClean="0"/>
          </a:p>
          <a:p>
            <a:pPr algn="ctr"/>
            <a:r>
              <a:rPr lang="fr-FR" dirty="0" smtClean="0"/>
              <a:t>Visées</a:t>
            </a:r>
            <a:endParaRPr lang="fr-FR" dirty="0"/>
          </a:p>
        </p:txBody>
      </p:sp>
      <p:sp>
        <p:nvSpPr>
          <p:cNvPr id="18" name="Rectangle 17"/>
          <p:cNvSpPr/>
          <p:nvPr/>
        </p:nvSpPr>
        <p:spPr>
          <a:xfrm>
            <a:off x="2361456" y="4221088"/>
            <a:ext cx="9144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SAR</a:t>
            </a:r>
            <a:endParaRPr lang="fr-FR" dirty="0"/>
          </a:p>
        </p:txBody>
      </p:sp>
      <p:sp>
        <p:nvSpPr>
          <p:cNvPr id="19" name="Rectangle 18"/>
          <p:cNvSpPr/>
          <p:nvPr/>
        </p:nvSpPr>
        <p:spPr>
          <a:xfrm>
            <a:off x="3347864" y="4221088"/>
            <a:ext cx="9144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SAR</a:t>
            </a:r>
            <a:endParaRPr lang="fr-FR" dirty="0"/>
          </a:p>
        </p:txBody>
      </p:sp>
      <p:sp>
        <p:nvSpPr>
          <p:cNvPr id="20" name="Rectangle 19"/>
          <p:cNvSpPr/>
          <p:nvPr/>
        </p:nvSpPr>
        <p:spPr>
          <a:xfrm>
            <a:off x="4377680" y="4221088"/>
            <a:ext cx="9144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SAR</a:t>
            </a:r>
            <a:endParaRPr lang="fr-FR" dirty="0"/>
          </a:p>
        </p:txBody>
      </p:sp>
      <p:sp>
        <p:nvSpPr>
          <p:cNvPr id="21" name="Rectangle 20"/>
          <p:cNvSpPr/>
          <p:nvPr/>
        </p:nvSpPr>
        <p:spPr>
          <a:xfrm>
            <a:off x="5364088" y="4221088"/>
            <a:ext cx="9144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SAR</a:t>
            </a:r>
            <a:endParaRPr lang="fr-FR" dirty="0"/>
          </a:p>
        </p:txBody>
      </p:sp>
      <p:sp>
        <p:nvSpPr>
          <p:cNvPr id="22" name="Rectangle 21"/>
          <p:cNvSpPr/>
          <p:nvPr/>
        </p:nvSpPr>
        <p:spPr>
          <a:xfrm>
            <a:off x="6444208" y="4221088"/>
            <a:ext cx="9144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SAR</a:t>
            </a:r>
            <a:endParaRPr lang="fr-FR" dirty="0"/>
          </a:p>
        </p:txBody>
      </p:sp>
      <p:sp>
        <p:nvSpPr>
          <p:cNvPr id="23" name="Rectangle 22"/>
          <p:cNvSpPr/>
          <p:nvPr/>
        </p:nvSpPr>
        <p:spPr>
          <a:xfrm>
            <a:off x="7474024" y="4221088"/>
            <a:ext cx="127444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Sortie</a:t>
            </a:r>
          </a:p>
          <a:p>
            <a:pPr algn="ctr"/>
            <a:r>
              <a:rPr lang="fr-FR" dirty="0" smtClean="0"/>
              <a:t>Transition</a:t>
            </a:r>
            <a:endParaRPr lang="fr-FR" dirty="0"/>
          </a:p>
        </p:txBody>
      </p:sp>
      <p:sp>
        <p:nvSpPr>
          <p:cNvPr id="24" name="ZoneTexte 23"/>
          <p:cNvSpPr txBox="1"/>
          <p:nvPr/>
        </p:nvSpPr>
        <p:spPr>
          <a:xfrm>
            <a:off x="251520" y="4797152"/>
            <a:ext cx="90120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Besoins</a:t>
            </a:r>
            <a:endParaRPr lang="fr-FR" dirty="0"/>
          </a:p>
        </p:txBody>
      </p:sp>
      <p:sp>
        <p:nvSpPr>
          <p:cNvPr id="25" name="ZoneTexte 24"/>
          <p:cNvSpPr txBox="1"/>
          <p:nvPr/>
        </p:nvSpPr>
        <p:spPr>
          <a:xfrm>
            <a:off x="179512" y="5075892"/>
            <a:ext cx="122398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Ressources</a:t>
            </a:r>
            <a:endParaRPr lang="fr-FR" dirty="0"/>
          </a:p>
        </p:txBody>
      </p:sp>
      <p:sp>
        <p:nvSpPr>
          <p:cNvPr id="26" name="ZoneTexte 25"/>
          <p:cNvSpPr txBox="1"/>
          <p:nvPr/>
        </p:nvSpPr>
        <p:spPr>
          <a:xfrm>
            <a:off x="467544" y="3861048"/>
            <a:ext cx="3168352" cy="369332"/>
          </a:xfrm>
          <a:prstGeom prst="rect">
            <a:avLst/>
          </a:prstGeom>
          <a:noFill/>
        </p:spPr>
        <p:txBody>
          <a:bodyPr wrap="square" rtlCol="0">
            <a:spAutoFit/>
          </a:bodyPr>
          <a:lstStyle/>
          <a:p>
            <a:r>
              <a:rPr lang="fr-FR" dirty="0" smtClean="0"/>
              <a:t>Forme de pratique scolaire</a:t>
            </a:r>
            <a:endParaRPr lang="fr-FR" dirty="0"/>
          </a:p>
        </p:txBody>
      </p:sp>
      <p:cxnSp>
        <p:nvCxnSpPr>
          <p:cNvPr id="28" name="Connecteur droit avec flèche 27"/>
          <p:cNvCxnSpPr/>
          <p:nvPr/>
        </p:nvCxnSpPr>
        <p:spPr>
          <a:xfrm>
            <a:off x="1187624" y="2060848"/>
            <a:ext cx="64087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3203848" y="4077072"/>
            <a:ext cx="460851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2339752" y="4797152"/>
            <a:ext cx="6408712" cy="646331"/>
          </a:xfrm>
          <a:prstGeom prst="rect">
            <a:avLst/>
          </a:prstGeom>
          <a:noFill/>
        </p:spPr>
        <p:txBody>
          <a:bodyPr wrap="square" rtlCol="0">
            <a:spAutoFit/>
          </a:bodyPr>
          <a:lstStyle/>
          <a:p>
            <a:r>
              <a:rPr lang="fr-FR" dirty="0" smtClean="0"/>
              <a:t>Evaluation positive de la maîtrise des compétences visées</a:t>
            </a:r>
          </a:p>
          <a:p>
            <a:pPr algn="ctr"/>
            <a:r>
              <a:rPr lang="fr-FR" dirty="0" smtClean="0"/>
              <a:t>MI – MF – MS – TBM </a:t>
            </a:r>
            <a:endParaRPr lang="fr-FR" dirty="0"/>
          </a:p>
        </p:txBody>
      </p:sp>
      <p:sp>
        <p:nvSpPr>
          <p:cNvPr id="33" name="ZoneTexte 32"/>
          <p:cNvSpPr txBox="1"/>
          <p:nvPr/>
        </p:nvSpPr>
        <p:spPr>
          <a:xfrm>
            <a:off x="7956376" y="5085184"/>
            <a:ext cx="90120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Besoins</a:t>
            </a:r>
            <a:endParaRPr lang="fr-FR" dirty="0"/>
          </a:p>
        </p:txBody>
      </p:sp>
      <p:sp>
        <p:nvSpPr>
          <p:cNvPr id="34" name="ZoneTexte 33"/>
          <p:cNvSpPr txBox="1"/>
          <p:nvPr/>
        </p:nvSpPr>
        <p:spPr>
          <a:xfrm>
            <a:off x="7884368" y="4797152"/>
            <a:ext cx="122398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Ressources</a:t>
            </a:r>
            <a:endParaRPr lang="fr-FR" dirty="0"/>
          </a:p>
        </p:txBody>
      </p:sp>
      <p:sp>
        <p:nvSpPr>
          <p:cNvPr id="35" name="Flèche vers le bas 34"/>
          <p:cNvSpPr/>
          <p:nvPr/>
        </p:nvSpPr>
        <p:spPr>
          <a:xfrm>
            <a:off x="2627784" y="2852936"/>
            <a:ext cx="4392488" cy="978408"/>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ppt_x"/>
                                          </p:val>
                                        </p:tav>
                                        <p:tav tm="100000">
                                          <p:val>
                                            <p:strVal val="#ppt_x"/>
                                          </p:val>
                                        </p:tav>
                                      </p:tavLst>
                                    </p:anim>
                                    <p:anim calcmode="lin" valueType="num">
                                      <p:cBhvr additive="base">
                                        <p:cTn id="60" dur="500" fill="hold"/>
                                        <p:tgtEl>
                                          <p:spTgt spid="3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additive="base">
                                        <p:cTn id="67" dur="500" fill="hold"/>
                                        <p:tgtEl>
                                          <p:spTgt spid="34"/>
                                        </p:tgtEl>
                                        <p:attrNameLst>
                                          <p:attrName>ppt_x</p:attrName>
                                        </p:attrNameLst>
                                      </p:cBhvr>
                                      <p:tavLst>
                                        <p:tav tm="0">
                                          <p:val>
                                            <p:strVal val="#ppt_x"/>
                                          </p:val>
                                        </p:tav>
                                        <p:tav tm="100000">
                                          <p:val>
                                            <p:strVal val="#ppt_x"/>
                                          </p:val>
                                        </p:tav>
                                      </p:tavLst>
                                    </p:anim>
                                    <p:anim calcmode="lin" valueType="num">
                                      <p:cBhvr additive="base">
                                        <p:cTn id="6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p:bldP spid="31" grpId="0"/>
      <p:bldP spid="33" grpId="0" animBg="1"/>
      <p:bldP spid="34" grpId="0" animBg="1"/>
      <p:bldP spid="3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ZoneTexte 56"/>
          <p:cNvSpPr txBox="1"/>
          <p:nvPr/>
        </p:nvSpPr>
        <p:spPr>
          <a:xfrm>
            <a:off x="0" y="5373216"/>
            <a:ext cx="7164288" cy="646331"/>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dirty="0" smtClean="0"/>
              <a:t>TEMPORALITE POSSIBLE POUR </a:t>
            </a:r>
          </a:p>
          <a:p>
            <a:pPr algn="ctr"/>
            <a:r>
              <a:rPr lang="fr-FR" dirty="0" smtClean="0"/>
              <a:t>L’EVALUATION DES COMPETENCES DU S4C</a:t>
            </a:r>
            <a:endParaRPr lang="fr-FR" dirty="0"/>
          </a:p>
        </p:txBody>
      </p:sp>
      <p:sp>
        <p:nvSpPr>
          <p:cNvPr id="58" name="ZoneTexte 57"/>
          <p:cNvSpPr txBox="1"/>
          <p:nvPr/>
        </p:nvSpPr>
        <p:spPr>
          <a:xfrm>
            <a:off x="7164288" y="5373216"/>
            <a:ext cx="1656184"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VALIDATION S4C</a:t>
            </a:r>
            <a:endParaRPr lang="fr-FR" dirty="0"/>
          </a:p>
        </p:txBody>
      </p:sp>
      <p:sp>
        <p:nvSpPr>
          <p:cNvPr id="49" name="Rectangle 48"/>
          <p:cNvSpPr/>
          <p:nvPr/>
        </p:nvSpPr>
        <p:spPr>
          <a:xfrm>
            <a:off x="7668408" y="3933056"/>
            <a:ext cx="5760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r"/>
            <a:r>
              <a:rPr lang="fr-FR" sz="1600" dirty="0" smtClean="0"/>
              <a:t>CA</a:t>
            </a:r>
          </a:p>
          <a:p>
            <a:pPr algn="r"/>
            <a:r>
              <a:rPr lang="fr-FR" sz="1600" dirty="0" smtClean="0"/>
              <a:t>1</a:t>
            </a:r>
            <a:endParaRPr lang="fr-FR" sz="1600" dirty="0"/>
          </a:p>
        </p:txBody>
      </p:sp>
      <p:sp>
        <p:nvSpPr>
          <p:cNvPr id="48" name="Rectangle 47"/>
          <p:cNvSpPr/>
          <p:nvPr/>
        </p:nvSpPr>
        <p:spPr>
          <a:xfrm>
            <a:off x="1331704" y="3933056"/>
            <a:ext cx="5760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1600" dirty="0" smtClean="0"/>
              <a:t>CA</a:t>
            </a:r>
          </a:p>
          <a:p>
            <a:r>
              <a:rPr lang="fr-FR" sz="1600" dirty="0" smtClean="0"/>
              <a:t>1</a:t>
            </a:r>
            <a:endParaRPr lang="fr-FR" sz="1600" dirty="0"/>
          </a:p>
        </p:txBody>
      </p:sp>
      <p:sp>
        <p:nvSpPr>
          <p:cNvPr id="2" name="Titre 1"/>
          <p:cNvSpPr>
            <a:spLocks noGrp="1"/>
          </p:cNvSpPr>
          <p:nvPr>
            <p:ph type="title"/>
          </p:nvPr>
        </p:nvSpPr>
        <p:spPr/>
        <p:txBody>
          <a:bodyPr>
            <a:noAutofit/>
          </a:bodyPr>
          <a:lstStyle/>
          <a:p>
            <a:r>
              <a:rPr lang="fr-FR" sz="3200" dirty="0" smtClean="0"/>
              <a:t>Parcours de formation / logique </a:t>
            </a:r>
            <a:r>
              <a:rPr lang="fr-FR" sz="3200" dirty="0" err="1" smtClean="0"/>
              <a:t>curriculaire</a:t>
            </a:r>
            <a:r>
              <a:rPr lang="fr-FR" sz="3200" dirty="0" smtClean="0"/>
              <a:t/>
            </a:r>
            <a:br>
              <a:rPr lang="fr-FR" sz="3200" dirty="0" smtClean="0"/>
            </a:br>
            <a:r>
              <a:rPr lang="fr-FR" sz="3200" dirty="0" smtClean="0"/>
              <a:t>4 Champs d’Apprentissage / S4C</a:t>
            </a:r>
            <a:endParaRPr lang="fr-FR" sz="3200"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pic>
        <p:nvPicPr>
          <p:cNvPr id="4" name="Image 3"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8" name="Rectangle 7"/>
          <p:cNvSpPr/>
          <p:nvPr/>
        </p:nvSpPr>
        <p:spPr>
          <a:xfrm>
            <a:off x="1331640" y="1772816"/>
            <a:ext cx="2232248"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5°</a:t>
            </a:r>
            <a:endParaRPr lang="fr-FR" dirty="0"/>
          </a:p>
        </p:txBody>
      </p:sp>
      <p:sp>
        <p:nvSpPr>
          <p:cNvPr id="11" name="Rectangle 10"/>
          <p:cNvSpPr/>
          <p:nvPr/>
        </p:nvSpPr>
        <p:spPr>
          <a:xfrm>
            <a:off x="3707904" y="1772816"/>
            <a:ext cx="2232248"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4°</a:t>
            </a:r>
            <a:endParaRPr lang="fr-FR" dirty="0"/>
          </a:p>
        </p:txBody>
      </p:sp>
      <p:sp>
        <p:nvSpPr>
          <p:cNvPr id="12" name="Rectangle 11"/>
          <p:cNvSpPr/>
          <p:nvPr/>
        </p:nvSpPr>
        <p:spPr>
          <a:xfrm>
            <a:off x="6012160" y="1772816"/>
            <a:ext cx="216024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smtClean="0"/>
              <a:t>3°</a:t>
            </a:r>
            <a:endParaRPr lang="fr-FR" dirty="0"/>
          </a:p>
        </p:txBody>
      </p:sp>
      <p:sp>
        <p:nvSpPr>
          <p:cNvPr id="16" name="Rectangle 15"/>
          <p:cNvSpPr/>
          <p:nvPr/>
        </p:nvSpPr>
        <p:spPr>
          <a:xfrm>
            <a:off x="2771864" y="3933056"/>
            <a:ext cx="5760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t>CA </a:t>
            </a:r>
          </a:p>
          <a:p>
            <a:pPr algn="ctr"/>
            <a:r>
              <a:rPr lang="fr-FR" sz="1600" dirty="0" smtClean="0"/>
              <a:t>1</a:t>
            </a:r>
            <a:endParaRPr lang="fr-FR" sz="1600" dirty="0"/>
          </a:p>
        </p:txBody>
      </p:sp>
      <p:sp>
        <p:nvSpPr>
          <p:cNvPr id="17" name="Rectangle 16"/>
          <p:cNvSpPr/>
          <p:nvPr/>
        </p:nvSpPr>
        <p:spPr>
          <a:xfrm>
            <a:off x="3923928" y="3933056"/>
            <a:ext cx="5760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t>CA </a:t>
            </a:r>
          </a:p>
          <a:p>
            <a:pPr algn="ctr"/>
            <a:r>
              <a:rPr lang="fr-FR" sz="1600" dirty="0" smtClean="0"/>
              <a:t>2</a:t>
            </a:r>
            <a:endParaRPr lang="fr-FR" sz="1600" dirty="0"/>
          </a:p>
        </p:txBody>
      </p:sp>
      <p:sp>
        <p:nvSpPr>
          <p:cNvPr id="18" name="Rectangle 17"/>
          <p:cNvSpPr/>
          <p:nvPr/>
        </p:nvSpPr>
        <p:spPr>
          <a:xfrm>
            <a:off x="3347864" y="3933056"/>
            <a:ext cx="576000" cy="50405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t>CA </a:t>
            </a:r>
          </a:p>
          <a:p>
            <a:pPr algn="ctr"/>
            <a:r>
              <a:rPr lang="fr-FR" sz="1600" dirty="0" smtClean="0"/>
              <a:t>3</a:t>
            </a:r>
            <a:endParaRPr lang="fr-FR" sz="1600" dirty="0"/>
          </a:p>
        </p:txBody>
      </p:sp>
      <p:sp>
        <p:nvSpPr>
          <p:cNvPr id="19" name="Rectangle 18"/>
          <p:cNvSpPr/>
          <p:nvPr/>
        </p:nvSpPr>
        <p:spPr>
          <a:xfrm>
            <a:off x="4500056" y="3933056"/>
            <a:ext cx="5760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t>CA </a:t>
            </a:r>
          </a:p>
          <a:p>
            <a:pPr algn="ctr"/>
            <a:r>
              <a:rPr lang="fr-FR" sz="1600" dirty="0" smtClean="0"/>
              <a:t>4</a:t>
            </a:r>
            <a:endParaRPr lang="fr-FR" sz="1600" dirty="0"/>
          </a:p>
        </p:txBody>
      </p:sp>
      <p:sp>
        <p:nvSpPr>
          <p:cNvPr id="25" name="ZoneTexte 24"/>
          <p:cNvSpPr txBox="1"/>
          <p:nvPr/>
        </p:nvSpPr>
        <p:spPr>
          <a:xfrm>
            <a:off x="1331896" y="3501008"/>
            <a:ext cx="1152000" cy="3600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SEM 1</a:t>
            </a:r>
            <a:endParaRPr lang="fr-FR" dirty="0"/>
          </a:p>
        </p:txBody>
      </p:sp>
      <p:sp>
        <p:nvSpPr>
          <p:cNvPr id="35" name="Flèche vers le bas 34"/>
          <p:cNvSpPr/>
          <p:nvPr/>
        </p:nvSpPr>
        <p:spPr>
          <a:xfrm>
            <a:off x="2627784" y="2348880"/>
            <a:ext cx="4392488" cy="978408"/>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32" name="ZoneTexte 31"/>
          <p:cNvSpPr txBox="1"/>
          <p:nvPr/>
        </p:nvSpPr>
        <p:spPr>
          <a:xfrm>
            <a:off x="8388424" y="632882"/>
            <a:ext cx="648072" cy="584775"/>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fr-FR" sz="1600" dirty="0" smtClean="0">
                <a:solidFill>
                  <a:schemeClr val="tx1"/>
                </a:solidFill>
              </a:rPr>
              <a:t>Cycle 4</a:t>
            </a:r>
            <a:endParaRPr lang="fr-FR" sz="1600" dirty="0">
              <a:solidFill>
                <a:schemeClr val="tx1"/>
              </a:solidFill>
            </a:endParaRPr>
          </a:p>
        </p:txBody>
      </p:sp>
      <p:sp>
        <p:nvSpPr>
          <p:cNvPr id="36" name="ZoneTexte 35"/>
          <p:cNvSpPr txBox="1"/>
          <p:nvPr/>
        </p:nvSpPr>
        <p:spPr>
          <a:xfrm>
            <a:off x="2483896" y="3501008"/>
            <a:ext cx="1152000" cy="3600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SEM 2</a:t>
            </a:r>
            <a:endParaRPr lang="fr-FR" dirty="0"/>
          </a:p>
        </p:txBody>
      </p:sp>
      <p:sp>
        <p:nvSpPr>
          <p:cNvPr id="37" name="ZoneTexte 36"/>
          <p:cNvSpPr txBox="1"/>
          <p:nvPr/>
        </p:nvSpPr>
        <p:spPr>
          <a:xfrm>
            <a:off x="3636024" y="3501008"/>
            <a:ext cx="1152000" cy="3600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SEM 3</a:t>
            </a:r>
            <a:endParaRPr lang="fr-FR" dirty="0"/>
          </a:p>
        </p:txBody>
      </p:sp>
      <p:sp>
        <p:nvSpPr>
          <p:cNvPr id="38" name="ZoneTexte 37"/>
          <p:cNvSpPr txBox="1"/>
          <p:nvPr/>
        </p:nvSpPr>
        <p:spPr>
          <a:xfrm>
            <a:off x="4788024" y="3501008"/>
            <a:ext cx="1152000" cy="3600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SEM 4</a:t>
            </a:r>
            <a:endParaRPr lang="fr-FR" dirty="0"/>
          </a:p>
        </p:txBody>
      </p:sp>
      <p:sp>
        <p:nvSpPr>
          <p:cNvPr id="39" name="ZoneTexte 38"/>
          <p:cNvSpPr txBox="1"/>
          <p:nvPr/>
        </p:nvSpPr>
        <p:spPr>
          <a:xfrm>
            <a:off x="5940152" y="3501008"/>
            <a:ext cx="1152000" cy="3600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SEM 5</a:t>
            </a:r>
            <a:endParaRPr lang="fr-FR" dirty="0"/>
          </a:p>
        </p:txBody>
      </p:sp>
      <p:sp>
        <p:nvSpPr>
          <p:cNvPr id="40" name="ZoneTexte 39"/>
          <p:cNvSpPr txBox="1"/>
          <p:nvPr/>
        </p:nvSpPr>
        <p:spPr>
          <a:xfrm>
            <a:off x="7092280" y="3501008"/>
            <a:ext cx="1152000" cy="36000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dirty="0" smtClean="0"/>
              <a:t>SEM 6</a:t>
            </a:r>
            <a:endParaRPr lang="fr-FR" dirty="0"/>
          </a:p>
        </p:txBody>
      </p:sp>
      <p:sp>
        <p:nvSpPr>
          <p:cNvPr id="41" name="Rectangle 40"/>
          <p:cNvSpPr/>
          <p:nvPr/>
        </p:nvSpPr>
        <p:spPr>
          <a:xfrm>
            <a:off x="5076120" y="3933056"/>
            <a:ext cx="5760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t>CA </a:t>
            </a:r>
          </a:p>
          <a:p>
            <a:pPr algn="ctr"/>
            <a:r>
              <a:rPr lang="fr-FR" sz="1600" dirty="0" smtClean="0"/>
              <a:t>1</a:t>
            </a:r>
            <a:endParaRPr lang="fr-FR" sz="1600" dirty="0"/>
          </a:p>
        </p:txBody>
      </p:sp>
      <p:sp>
        <p:nvSpPr>
          <p:cNvPr id="42" name="Rectangle 41"/>
          <p:cNvSpPr/>
          <p:nvPr/>
        </p:nvSpPr>
        <p:spPr>
          <a:xfrm>
            <a:off x="5652120" y="3933056"/>
            <a:ext cx="576000" cy="50405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t>CA </a:t>
            </a:r>
          </a:p>
          <a:p>
            <a:pPr algn="ctr"/>
            <a:r>
              <a:rPr lang="fr-FR" sz="1600" dirty="0" smtClean="0"/>
              <a:t>2</a:t>
            </a:r>
            <a:endParaRPr lang="fr-FR" sz="1600" dirty="0"/>
          </a:p>
        </p:txBody>
      </p:sp>
      <p:sp>
        <p:nvSpPr>
          <p:cNvPr id="43" name="Rectangle 42"/>
          <p:cNvSpPr/>
          <p:nvPr/>
        </p:nvSpPr>
        <p:spPr>
          <a:xfrm>
            <a:off x="6228184" y="3933056"/>
            <a:ext cx="5760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t>CA </a:t>
            </a:r>
          </a:p>
          <a:p>
            <a:pPr algn="ctr"/>
            <a:r>
              <a:rPr lang="fr-FR" sz="1600" dirty="0" smtClean="0"/>
              <a:t>3</a:t>
            </a:r>
            <a:endParaRPr lang="fr-FR" sz="1600" dirty="0"/>
          </a:p>
        </p:txBody>
      </p:sp>
      <p:sp>
        <p:nvSpPr>
          <p:cNvPr id="44" name="Rectangle 43"/>
          <p:cNvSpPr/>
          <p:nvPr/>
        </p:nvSpPr>
        <p:spPr>
          <a:xfrm>
            <a:off x="2195800" y="3933056"/>
            <a:ext cx="5760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t>CA </a:t>
            </a:r>
          </a:p>
          <a:p>
            <a:pPr algn="ctr"/>
            <a:r>
              <a:rPr lang="fr-FR" sz="1600" dirty="0" smtClean="0"/>
              <a:t>4</a:t>
            </a:r>
            <a:endParaRPr lang="fr-FR" sz="1600" dirty="0"/>
          </a:p>
        </p:txBody>
      </p:sp>
      <p:sp>
        <p:nvSpPr>
          <p:cNvPr id="45" name="Rectangle 44"/>
          <p:cNvSpPr/>
          <p:nvPr/>
        </p:nvSpPr>
        <p:spPr>
          <a:xfrm>
            <a:off x="6804248" y="3933056"/>
            <a:ext cx="576000"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t>CA </a:t>
            </a:r>
          </a:p>
          <a:p>
            <a:pPr algn="ctr"/>
            <a:r>
              <a:rPr lang="fr-FR" sz="1600" dirty="0" smtClean="0"/>
              <a:t>4</a:t>
            </a:r>
            <a:endParaRPr lang="fr-FR" sz="1600" dirty="0"/>
          </a:p>
        </p:txBody>
      </p:sp>
      <p:sp>
        <p:nvSpPr>
          <p:cNvPr id="46" name="Rectangle 45"/>
          <p:cNvSpPr/>
          <p:nvPr/>
        </p:nvSpPr>
        <p:spPr>
          <a:xfrm>
            <a:off x="1763688" y="3933056"/>
            <a:ext cx="432048"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t>CA 3</a:t>
            </a:r>
            <a:endParaRPr lang="fr-FR" sz="1600" dirty="0"/>
          </a:p>
        </p:txBody>
      </p:sp>
      <p:sp>
        <p:nvSpPr>
          <p:cNvPr id="47" name="Rectangle 46"/>
          <p:cNvSpPr/>
          <p:nvPr/>
        </p:nvSpPr>
        <p:spPr>
          <a:xfrm>
            <a:off x="7380312" y="3933056"/>
            <a:ext cx="504056"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600" dirty="0" smtClean="0"/>
              <a:t>CA 2</a:t>
            </a:r>
            <a:endParaRPr lang="fr-FR" sz="1600" dirty="0"/>
          </a:p>
        </p:txBody>
      </p:sp>
      <p:sp>
        <p:nvSpPr>
          <p:cNvPr id="50" name="ZoneTexte 49"/>
          <p:cNvSpPr txBox="1"/>
          <p:nvPr/>
        </p:nvSpPr>
        <p:spPr>
          <a:xfrm>
            <a:off x="1331640" y="4653136"/>
            <a:ext cx="6912768" cy="646331"/>
          </a:xfrm>
          <a:prstGeom prst="rect">
            <a:avLst/>
          </a:prstGeom>
          <a:noFill/>
        </p:spPr>
        <p:txBody>
          <a:bodyPr wrap="square" rtlCol="0">
            <a:spAutoFit/>
          </a:bodyPr>
          <a:lstStyle/>
          <a:p>
            <a:pPr algn="ctr"/>
            <a:r>
              <a:rPr lang="fr-FR" dirty="0" smtClean="0"/>
              <a:t>Cf. Diagnostic Besoins et Ressources / S4C</a:t>
            </a:r>
          </a:p>
          <a:p>
            <a:pPr algn="ctr"/>
            <a:r>
              <a:rPr lang="fr-FR" dirty="0" smtClean="0"/>
              <a:t>Priorités en termes de  COMPETENCES VISEES / Cycle 4</a:t>
            </a:r>
          </a:p>
        </p:txBody>
      </p:sp>
      <p:sp>
        <p:nvSpPr>
          <p:cNvPr id="51" name="ZoneTexte 50"/>
          <p:cNvSpPr txBox="1"/>
          <p:nvPr/>
        </p:nvSpPr>
        <p:spPr>
          <a:xfrm>
            <a:off x="4355976" y="2708920"/>
            <a:ext cx="995081" cy="369332"/>
          </a:xfrm>
          <a:prstGeom prst="rect">
            <a:avLst/>
          </a:prstGeom>
          <a:noFill/>
        </p:spPr>
        <p:txBody>
          <a:bodyPr wrap="none" rtlCol="0">
            <a:spAutoFit/>
          </a:bodyPr>
          <a:lstStyle/>
          <a:p>
            <a:r>
              <a:rPr lang="fr-FR" b="1" u="sng" dirty="0" smtClean="0"/>
              <a:t>Exemple</a:t>
            </a:r>
            <a:endParaRPr lang="fr-FR" b="1" u="sng" dirty="0"/>
          </a:p>
        </p:txBody>
      </p:sp>
      <p:cxnSp>
        <p:nvCxnSpPr>
          <p:cNvPr id="33" name="Connecteur droit avec flèche 32"/>
          <p:cNvCxnSpPr/>
          <p:nvPr/>
        </p:nvCxnSpPr>
        <p:spPr>
          <a:xfrm>
            <a:off x="2483768" y="3861048"/>
            <a:ext cx="0" cy="1656184"/>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3635896" y="3861048"/>
            <a:ext cx="0" cy="1656184"/>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2" name="Connecteur droit avec flèche 51"/>
          <p:cNvCxnSpPr/>
          <p:nvPr/>
        </p:nvCxnSpPr>
        <p:spPr>
          <a:xfrm>
            <a:off x="4788024" y="3861048"/>
            <a:ext cx="0" cy="1656184"/>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3" name="Connecteur droit avec flèche 52"/>
          <p:cNvCxnSpPr/>
          <p:nvPr/>
        </p:nvCxnSpPr>
        <p:spPr>
          <a:xfrm>
            <a:off x="5940152" y="3861048"/>
            <a:ext cx="0" cy="1656184"/>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4" name="Connecteur droit avec flèche 53"/>
          <p:cNvCxnSpPr/>
          <p:nvPr/>
        </p:nvCxnSpPr>
        <p:spPr>
          <a:xfrm>
            <a:off x="7092280" y="3861048"/>
            <a:ext cx="0" cy="1656184"/>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5" name="Connecteur droit avec flèche 54"/>
          <p:cNvCxnSpPr/>
          <p:nvPr/>
        </p:nvCxnSpPr>
        <p:spPr>
          <a:xfrm>
            <a:off x="8244408" y="3861048"/>
            <a:ext cx="0" cy="165618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avec flèche 55"/>
          <p:cNvCxnSpPr/>
          <p:nvPr/>
        </p:nvCxnSpPr>
        <p:spPr>
          <a:xfrm>
            <a:off x="1331640" y="3861048"/>
            <a:ext cx="0" cy="1656184"/>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fill="hold"/>
                                        <p:tgtEl>
                                          <p:spTgt spid="25"/>
                                        </p:tgtEl>
                                        <p:attrNameLst>
                                          <p:attrName>ppt_x</p:attrName>
                                        </p:attrNameLst>
                                      </p:cBhvr>
                                      <p:tavLst>
                                        <p:tav tm="0">
                                          <p:val>
                                            <p:strVal val="#ppt_x"/>
                                          </p:val>
                                        </p:tav>
                                        <p:tav tm="100000">
                                          <p:val>
                                            <p:strVal val="#ppt_x"/>
                                          </p:val>
                                        </p:tav>
                                      </p:tavLst>
                                    </p:anim>
                                    <p:anim calcmode="lin" valueType="num">
                                      <p:cBhvr additive="base">
                                        <p:cTn id="16" dur="5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500" fill="hold"/>
                                        <p:tgtEl>
                                          <p:spTgt spid="37"/>
                                        </p:tgtEl>
                                        <p:attrNameLst>
                                          <p:attrName>ppt_x</p:attrName>
                                        </p:attrNameLst>
                                      </p:cBhvr>
                                      <p:tavLst>
                                        <p:tav tm="0">
                                          <p:val>
                                            <p:strVal val="#ppt_x"/>
                                          </p:val>
                                        </p:tav>
                                        <p:tav tm="100000">
                                          <p:val>
                                            <p:strVal val="#ppt_x"/>
                                          </p:val>
                                        </p:tav>
                                      </p:tavLst>
                                    </p:anim>
                                    <p:anim calcmode="lin" valueType="num">
                                      <p:cBhvr additive="base">
                                        <p:cTn id="36" dur="50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ppt_x"/>
                                          </p:val>
                                        </p:tav>
                                        <p:tav tm="100000">
                                          <p:val>
                                            <p:strVal val="#ppt_x"/>
                                          </p:val>
                                        </p:tav>
                                      </p:tavLst>
                                    </p:anim>
                                    <p:anim calcmode="lin" valueType="num">
                                      <p:cBhvr additive="base">
                                        <p:cTn id="40" dur="5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500" fill="hold"/>
                                        <p:tgtEl>
                                          <p:spTgt spid="39"/>
                                        </p:tgtEl>
                                        <p:attrNameLst>
                                          <p:attrName>ppt_x</p:attrName>
                                        </p:attrNameLst>
                                      </p:cBhvr>
                                      <p:tavLst>
                                        <p:tav tm="0">
                                          <p:val>
                                            <p:strVal val="#ppt_x"/>
                                          </p:val>
                                        </p:tav>
                                        <p:tav tm="100000">
                                          <p:val>
                                            <p:strVal val="#ppt_x"/>
                                          </p:val>
                                        </p:tav>
                                      </p:tavLst>
                                    </p:anim>
                                    <p:anim calcmode="lin" valueType="num">
                                      <p:cBhvr additive="base">
                                        <p:cTn id="44" dur="5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ppt_x"/>
                                          </p:val>
                                        </p:tav>
                                        <p:tav tm="100000">
                                          <p:val>
                                            <p:strVal val="#ppt_x"/>
                                          </p:val>
                                        </p:tav>
                                      </p:tavLst>
                                    </p:anim>
                                    <p:anim calcmode="lin" valueType="num">
                                      <p:cBhvr additive="base">
                                        <p:cTn id="48" dur="500" fill="hold"/>
                                        <p:tgtEl>
                                          <p:spTgt spid="4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additive="base">
                                        <p:cTn id="51" dur="500" fill="hold"/>
                                        <p:tgtEl>
                                          <p:spTgt spid="41"/>
                                        </p:tgtEl>
                                        <p:attrNameLst>
                                          <p:attrName>ppt_x</p:attrName>
                                        </p:attrNameLst>
                                      </p:cBhvr>
                                      <p:tavLst>
                                        <p:tav tm="0">
                                          <p:val>
                                            <p:strVal val="#ppt_x"/>
                                          </p:val>
                                        </p:tav>
                                        <p:tav tm="100000">
                                          <p:val>
                                            <p:strVal val="#ppt_x"/>
                                          </p:val>
                                        </p:tav>
                                      </p:tavLst>
                                    </p:anim>
                                    <p:anim calcmode="lin" valueType="num">
                                      <p:cBhvr additive="base">
                                        <p:cTn id="52" dur="500" fill="hold"/>
                                        <p:tgtEl>
                                          <p:spTgt spid="4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additive="base">
                                        <p:cTn id="55" dur="500" fill="hold"/>
                                        <p:tgtEl>
                                          <p:spTgt spid="42"/>
                                        </p:tgtEl>
                                        <p:attrNameLst>
                                          <p:attrName>ppt_x</p:attrName>
                                        </p:attrNameLst>
                                      </p:cBhvr>
                                      <p:tavLst>
                                        <p:tav tm="0">
                                          <p:val>
                                            <p:strVal val="#ppt_x"/>
                                          </p:val>
                                        </p:tav>
                                        <p:tav tm="100000">
                                          <p:val>
                                            <p:strVal val="#ppt_x"/>
                                          </p:val>
                                        </p:tav>
                                      </p:tavLst>
                                    </p:anim>
                                    <p:anim calcmode="lin" valueType="num">
                                      <p:cBhvr additive="base">
                                        <p:cTn id="56" dur="500" fill="hold"/>
                                        <p:tgtEl>
                                          <p:spTgt spid="4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additive="base">
                                        <p:cTn id="59" dur="500" fill="hold"/>
                                        <p:tgtEl>
                                          <p:spTgt spid="43"/>
                                        </p:tgtEl>
                                        <p:attrNameLst>
                                          <p:attrName>ppt_x</p:attrName>
                                        </p:attrNameLst>
                                      </p:cBhvr>
                                      <p:tavLst>
                                        <p:tav tm="0">
                                          <p:val>
                                            <p:strVal val="#ppt_x"/>
                                          </p:val>
                                        </p:tav>
                                        <p:tav tm="100000">
                                          <p:val>
                                            <p:strVal val="#ppt_x"/>
                                          </p:val>
                                        </p:tav>
                                      </p:tavLst>
                                    </p:anim>
                                    <p:anim calcmode="lin" valueType="num">
                                      <p:cBhvr additive="base">
                                        <p:cTn id="60" dur="500" fill="hold"/>
                                        <p:tgtEl>
                                          <p:spTgt spid="4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additive="base">
                                        <p:cTn id="63" dur="500" fill="hold"/>
                                        <p:tgtEl>
                                          <p:spTgt spid="44"/>
                                        </p:tgtEl>
                                        <p:attrNameLst>
                                          <p:attrName>ppt_x</p:attrName>
                                        </p:attrNameLst>
                                      </p:cBhvr>
                                      <p:tavLst>
                                        <p:tav tm="0">
                                          <p:val>
                                            <p:strVal val="#ppt_x"/>
                                          </p:val>
                                        </p:tav>
                                        <p:tav tm="100000">
                                          <p:val>
                                            <p:strVal val="#ppt_x"/>
                                          </p:val>
                                        </p:tav>
                                      </p:tavLst>
                                    </p:anim>
                                    <p:anim calcmode="lin" valueType="num">
                                      <p:cBhvr additive="base">
                                        <p:cTn id="64" dur="500" fill="hold"/>
                                        <p:tgtEl>
                                          <p:spTgt spid="4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 calcmode="lin" valueType="num">
                                      <p:cBhvr additive="base">
                                        <p:cTn id="67" dur="500" fill="hold"/>
                                        <p:tgtEl>
                                          <p:spTgt spid="45"/>
                                        </p:tgtEl>
                                        <p:attrNameLst>
                                          <p:attrName>ppt_x</p:attrName>
                                        </p:attrNameLst>
                                      </p:cBhvr>
                                      <p:tavLst>
                                        <p:tav tm="0">
                                          <p:val>
                                            <p:strVal val="#ppt_x"/>
                                          </p:val>
                                        </p:tav>
                                        <p:tav tm="100000">
                                          <p:val>
                                            <p:strVal val="#ppt_x"/>
                                          </p:val>
                                        </p:tav>
                                      </p:tavLst>
                                    </p:anim>
                                    <p:anim calcmode="lin" valueType="num">
                                      <p:cBhvr additive="base">
                                        <p:cTn id="68" dur="500" fill="hold"/>
                                        <p:tgtEl>
                                          <p:spTgt spid="4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anim calcmode="lin" valueType="num">
                                      <p:cBhvr additive="base">
                                        <p:cTn id="71" dur="500" fill="hold"/>
                                        <p:tgtEl>
                                          <p:spTgt spid="46"/>
                                        </p:tgtEl>
                                        <p:attrNameLst>
                                          <p:attrName>ppt_x</p:attrName>
                                        </p:attrNameLst>
                                      </p:cBhvr>
                                      <p:tavLst>
                                        <p:tav tm="0">
                                          <p:val>
                                            <p:strVal val="#ppt_x"/>
                                          </p:val>
                                        </p:tav>
                                        <p:tav tm="100000">
                                          <p:val>
                                            <p:strVal val="#ppt_x"/>
                                          </p:val>
                                        </p:tav>
                                      </p:tavLst>
                                    </p:anim>
                                    <p:anim calcmode="lin" valueType="num">
                                      <p:cBhvr additive="base">
                                        <p:cTn id="72" dur="500" fill="hold"/>
                                        <p:tgtEl>
                                          <p:spTgt spid="4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additive="base">
                                        <p:cTn id="75" dur="500" fill="hold"/>
                                        <p:tgtEl>
                                          <p:spTgt spid="47"/>
                                        </p:tgtEl>
                                        <p:attrNameLst>
                                          <p:attrName>ppt_x</p:attrName>
                                        </p:attrNameLst>
                                      </p:cBhvr>
                                      <p:tavLst>
                                        <p:tav tm="0">
                                          <p:val>
                                            <p:strVal val="#ppt_x"/>
                                          </p:val>
                                        </p:tav>
                                        <p:tav tm="100000">
                                          <p:val>
                                            <p:strVal val="#ppt_x"/>
                                          </p:val>
                                        </p:tav>
                                      </p:tavLst>
                                    </p:anim>
                                    <p:anim calcmode="lin" valueType="num">
                                      <p:cBhvr additive="base">
                                        <p:cTn id="76" dur="500" fill="hold"/>
                                        <p:tgtEl>
                                          <p:spTgt spid="4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ppt_x"/>
                                          </p:val>
                                        </p:tav>
                                        <p:tav tm="100000">
                                          <p:val>
                                            <p:strVal val="#ppt_x"/>
                                          </p:val>
                                        </p:tav>
                                      </p:tavLst>
                                    </p:anim>
                                    <p:anim calcmode="lin" valueType="num">
                                      <p:cBhvr additive="base">
                                        <p:cTn id="80" dur="500" fill="hold"/>
                                        <p:tgtEl>
                                          <p:spTgt spid="4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anim calcmode="lin" valueType="num">
                                      <p:cBhvr additive="base">
                                        <p:cTn id="83" dur="500" fill="hold"/>
                                        <p:tgtEl>
                                          <p:spTgt spid="49"/>
                                        </p:tgtEl>
                                        <p:attrNameLst>
                                          <p:attrName>ppt_x</p:attrName>
                                        </p:attrNameLst>
                                      </p:cBhvr>
                                      <p:tavLst>
                                        <p:tav tm="0">
                                          <p:val>
                                            <p:strVal val="#ppt_x"/>
                                          </p:val>
                                        </p:tav>
                                        <p:tav tm="100000">
                                          <p:val>
                                            <p:strVal val="#ppt_x"/>
                                          </p:val>
                                        </p:tav>
                                      </p:tavLst>
                                    </p:anim>
                                    <p:anim calcmode="lin" valueType="num">
                                      <p:cBhvr additive="base">
                                        <p:cTn id="84" dur="500" fill="hold"/>
                                        <p:tgtEl>
                                          <p:spTgt spid="49"/>
                                        </p:tgtEl>
                                        <p:attrNameLst>
                                          <p:attrName>ppt_y</p:attrName>
                                        </p:attrNameLst>
                                      </p:cBhvr>
                                      <p:tavLst>
                                        <p:tav tm="0">
                                          <p:val>
                                            <p:strVal val="1+#ppt_h/2"/>
                                          </p:val>
                                        </p:tav>
                                        <p:tav tm="100000">
                                          <p:val>
                                            <p:strVal val="#ppt_y"/>
                                          </p:val>
                                        </p:tav>
                                      </p:tavLst>
                                    </p:anim>
                                  </p:childTnLst>
                                </p:cTn>
                              </p:par>
                              <p:par>
                                <p:cTn id="85" presetID="5" presetClass="entr" presetSubtype="10"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checkerboard(across)">
                                      <p:cBhvr>
                                        <p:cTn id="87" dur="500"/>
                                        <p:tgtEl>
                                          <p:spTgt spid="51"/>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checkerboard(across)">
                                      <p:cBhvr>
                                        <p:cTn id="90" dur="500"/>
                                        <p:tgtEl>
                                          <p:spTgt spid="50"/>
                                        </p:tgtEl>
                                      </p:cBhvr>
                                    </p:animEffect>
                                  </p:childTnLst>
                                </p:cTn>
                              </p:par>
                            </p:childTnLst>
                          </p:cTn>
                        </p:par>
                      </p:childTnLst>
                    </p:cTn>
                  </p:par>
                  <p:par>
                    <p:cTn id="91" fill="hold">
                      <p:stCondLst>
                        <p:cond delay="indefinite"/>
                      </p:stCondLst>
                      <p:childTnLst>
                        <p:par>
                          <p:cTn id="92" fill="hold">
                            <p:stCondLst>
                              <p:cond delay="0"/>
                            </p:stCondLst>
                            <p:childTnLst>
                              <p:par>
                                <p:cTn id="93" presetID="3" presetClass="entr" presetSubtype="10" fill="hold" nodeType="click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blinds(horizontal)">
                                      <p:cBhvr>
                                        <p:cTn id="95" dur="500"/>
                                        <p:tgtEl>
                                          <p:spTgt spid="56"/>
                                        </p:tgtEl>
                                      </p:cBhvr>
                                    </p:animEffect>
                                  </p:childTnLst>
                                </p:cTn>
                              </p:par>
                              <p:par>
                                <p:cTn id="96" presetID="3" presetClass="entr" presetSubtype="10" fill="hold"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blinds(horizontal)">
                                      <p:cBhvr>
                                        <p:cTn id="98" dur="500"/>
                                        <p:tgtEl>
                                          <p:spTgt spid="33"/>
                                        </p:tgtEl>
                                      </p:cBhvr>
                                    </p:animEffect>
                                  </p:childTnLst>
                                </p:cTn>
                              </p:par>
                              <p:par>
                                <p:cTn id="99" presetID="3" presetClass="entr" presetSubtype="10" fill="hold" nodeType="with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blinds(horizontal)">
                                      <p:cBhvr>
                                        <p:cTn id="101" dur="500"/>
                                        <p:tgtEl>
                                          <p:spTgt spid="34"/>
                                        </p:tgtEl>
                                      </p:cBhvr>
                                    </p:animEffect>
                                  </p:childTnLst>
                                </p:cTn>
                              </p:par>
                              <p:par>
                                <p:cTn id="102" presetID="3" presetClass="entr" presetSubtype="10" fill="hold"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blinds(horizontal)">
                                      <p:cBhvr>
                                        <p:cTn id="104" dur="500"/>
                                        <p:tgtEl>
                                          <p:spTgt spid="52"/>
                                        </p:tgtEl>
                                      </p:cBhvr>
                                    </p:animEffect>
                                  </p:childTnLst>
                                </p:cTn>
                              </p:par>
                              <p:par>
                                <p:cTn id="105" presetID="3" presetClass="entr" presetSubtype="10" fill="hold" nodeType="with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blinds(horizontal)">
                                      <p:cBhvr>
                                        <p:cTn id="107" dur="500"/>
                                        <p:tgtEl>
                                          <p:spTgt spid="53"/>
                                        </p:tgtEl>
                                      </p:cBhvr>
                                    </p:animEffect>
                                  </p:childTnLst>
                                </p:cTn>
                              </p:par>
                              <p:par>
                                <p:cTn id="108" presetID="3" presetClass="entr" presetSubtype="10" fill="hold"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blinds(horizontal)">
                                      <p:cBhvr>
                                        <p:cTn id="110" dur="500"/>
                                        <p:tgtEl>
                                          <p:spTgt spid="54"/>
                                        </p:tgtEl>
                                      </p:cBhvr>
                                    </p:animEffect>
                                  </p:childTnLst>
                                </p:cTn>
                              </p:par>
                              <p:par>
                                <p:cTn id="111" presetID="3" presetClass="entr" presetSubtype="10" fill="hold" grpId="0" nodeType="with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blinds(horizontal)">
                                      <p:cBhvr>
                                        <p:cTn id="113" dur="500"/>
                                        <p:tgtEl>
                                          <p:spTgt spid="57"/>
                                        </p:tgtEl>
                                      </p:cBhvr>
                                    </p:animEffect>
                                  </p:childTnLst>
                                </p:cTn>
                              </p:par>
                            </p:childTnLst>
                          </p:cTn>
                        </p:par>
                      </p:childTnLst>
                    </p:cTn>
                  </p:par>
                  <p:par>
                    <p:cTn id="114" fill="hold">
                      <p:stCondLst>
                        <p:cond delay="indefinite"/>
                      </p:stCondLst>
                      <p:childTnLst>
                        <p:par>
                          <p:cTn id="115" fill="hold">
                            <p:stCondLst>
                              <p:cond delay="0"/>
                            </p:stCondLst>
                            <p:childTnLst>
                              <p:par>
                                <p:cTn id="116" presetID="3" presetClass="entr" presetSubtype="10" fill="hold" nodeType="click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blinds(horizontal)">
                                      <p:cBhvr>
                                        <p:cTn id="118" dur="500"/>
                                        <p:tgtEl>
                                          <p:spTgt spid="55"/>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blinds(horizontal)">
                                      <p:cBhvr>
                                        <p:cTn id="121"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49" grpId="0" animBg="1"/>
      <p:bldP spid="48" grpId="0" animBg="1"/>
      <p:bldP spid="16" grpId="0" animBg="1"/>
      <p:bldP spid="17" grpId="0" animBg="1"/>
      <p:bldP spid="18" grpId="0" animBg="1"/>
      <p:bldP spid="19" grpId="0" animBg="1"/>
      <p:bldP spid="25"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50" grpId="0"/>
      <p:bldP spid="5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3528" y="332656"/>
            <a:ext cx="8496944" cy="1728192"/>
          </a:xfrm>
        </p:spPr>
        <p:txBody>
          <a:bodyPr>
            <a:normAutofit/>
          </a:bodyPr>
          <a:lstStyle/>
          <a:p>
            <a:pPr algn="l"/>
            <a:r>
              <a:rPr lang="fr-FR" sz="2000" dirty="0" smtClean="0"/>
              <a:t>Pour rappel…</a:t>
            </a:r>
            <a:r>
              <a:rPr lang="fr-FR" sz="2800" dirty="0" smtClean="0"/>
              <a:t/>
            </a:r>
            <a:br>
              <a:rPr lang="fr-FR" sz="2800" dirty="0" smtClean="0"/>
            </a:br>
            <a:r>
              <a:rPr lang="fr-FR" sz="2800" dirty="0" smtClean="0"/>
              <a:t>Mme Florence ROBINE (DGESCO)</a:t>
            </a:r>
            <a:br>
              <a:rPr lang="fr-FR" sz="2800" dirty="0" smtClean="0"/>
            </a:br>
            <a:r>
              <a:rPr lang="fr-FR" sz="2800" dirty="0" smtClean="0"/>
              <a:t>« Le travail enseignant est tout, sauf un travail solitaire. »</a:t>
            </a:r>
            <a:endParaRPr lang="fr-FR" sz="2800" dirty="0"/>
          </a:p>
        </p:txBody>
      </p:sp>
      <p:sp>
        <p:nvSpPr>
          <p:cNvPr id="5" name="Espace réservé du pied de page 4"/>
          <p:cNvSpPr>
            <a:spLocks noGrp="1"/>
          </p:cNvSpPr>
          <p:nvPr>
            <p:ph type="ftr" sz="quarter" idx="11"/>
          </p:nvPr>
        </p:nvSpPr>
        <p:spPr/>
        <p:txBody>
          <a:bodyPr/>
          <a:lstStyle/>
          <a:p>
            <a:r>
              <a:rPr lang="fr-FR" smtClean="0"/>
              <a:t>Programmes EPS 2015</a:t>
            </a:r>
            <a:endParaRPr lang="fr-FR" dirty="0"/>
          </a:p>
        </p:txBody>
      </p:sp>
      <p:pic>
        <p:nvPicPr>
          <p:cNvPr id="6" name="Image 5"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7" name="ZoneTexte 6"/>
          <p:cNvSpPr txBox="1"/>
          <p:nvPr/>
        </p:nvSpPr>
        <p:spPr>
          <a:xfrm>
            <a:off x="323528" y="4020740"/>
            <a:ext cx="8496944" cy="200054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fr-FR" sz="2400" dirty="0" smtClean="0"/>
              <a:t>Nous vous remercions pour votre participation active à cette journée et… </a:t>
            </a:r>
          </a:p>
          <a:p>
            <a:r>
              <a:rPr lang="fr-FR" sz="2400" dirty="0" smtClean="0"/>
              <a:t>nous vous engageons vivement à poursuivre </a:t>
            </a:r>
            <a:r>
              <a:rPr lang="fr-FR" sz="2800" b="1" dirty="0" smtClean="0">
                <a:solidFill>
                  <a:srgbClr val="002060"/>
                </a:solidFill>
                <a:effectLst>
                  <a:outerShdw blurRad="38100" dist="38100" dir="2700000" algn="tl">
                    <a:srgbClr val="000000">
                      <a:alpha val="43137"/>
                    </a:srgbClr>
                  </a:outerShdw>
                </a:effectLst>
              </a:rPr>
              <a:t>collectivement</a:t>
            </a:r>
            <a:r>
              <a:rPr lang="fr-FR" sz="2800" dirty="0" smtClean="0"/>
              <a:t> </a:t>
            </a:r>
            <a:r>
              <a:rPr lang="fr-FR" sz="2400" dirty="0" smtClean="0"/>
              <a:t>au sein de vos établissements respectifs la réflexion, la préparation de la rentrée 2016 et la construction de vos projets EPS !</a:t>
            </a:r>
            <a:endParaRPr lang="fr-FR" sz="2400" dirty="0"/>
          </a:p>
        </p:txBody>
      </p:sp>
      <p:pic>
        <p:nvPicPr>
          <p:cNvPr id="8" name="Image 7" descr="CQOG75GWUAAW72d.jpg"/>
          <p:cNvPicPr>
            <a:picLocks noChangeAspect="1"/>
          </p:cNvPicPr>
          <p:nvPr/>
        </p:nvPicPr>
        <p:blipFill>
          <a:blip r:embed="rId3" cstate="print"/>
          <a:stretch>
            <a:fillRect/>
          </a:stretch>
        </p:blipFill>
        <p:spPr>
          <a:xfrm>
            <a:off x="2411760" y="1872208"/>
            <a:ext cx="3913960" cy="2204864"/>
          </a:xfrm>
          <a:prstGeom prst="rect">
            <a:avLst/>
          </a:prstGeom>
        </p:spPr>
      </p:pic>
    </p:spTree>
  </p:cSld>
  <p:clrMapOvr>
    <a:masterClrMapping/>
  </p:clrMapOvr>
  <p:transition>
    <p:wipe di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Questions … non abordées !</a:t>
            </a:r>
            <a:endParaRPr lang="fr-FR" dirty="0"/>
          </a:p>
        </p:txBody>
      </p:sp>
      <p:sp>
        <p:nvSpPr>
          <p:cNvPr id="3" name="Espace réservé du pied de page 2"/>
          <p:cNvSpPr>
            <a:spLocks noGrp="1"/>
          </p:cNvSpPr>
          <p:nvPr>
            <p:ph type="ftr" sz="quarter" idx="11"/>
          </p:nvPr>
        </p:nvSpPr>
        <p:spPr/>
        <p:txBody>
          <a:bodyPr/>
          <a:lstStyle/>
          <a:p>
            <a:r>
              <a:rPr lang="fr-FR" smtClean="0"/>
              <a:t>Programmes EPS 2015</a:t>
            </a:r>
            <a:endParaRPr lang="fr-FR"/>
          </a:p>
        </p:txBody>
      </p:sp>
      <p:sp>
        <p:nvSpPr>
          <p:cNvPr id="5" name="ZoneTexte 4"/>
          <p:cNvSpPr txBox="1"/>
          <p:nvPr/>
        </p:nvSpPr>
        <p:spPr>
          <a:xfrm>
            <a:off x="467544" y="1628800"/>
            <a:ext cx="5106975"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L’Accompagnement Personnalisé  2016  #  l’AP 2015</a:t>
            </a:r>
            <a:endParaRPr lang="fr-FR" dirty="0"/>
          </a:p>
        </p:txBody>
      </p:sp>
      <p:sp>
        <p:nvSpPr>
          <p:cNvPr id="6" name="ZoneTexte 5"/>
          <p:cNvSpPr txBox="1"/>
          <p:nvPr/>
        </p:nvSpPr>
        <p:spPr>
          <a:xfrm>
            <a:off x="467544" y="2780928"/>
            <a:ext cx="4606839"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Les Enseignements Pratiques Interdisciplinaires</a:t>
            </a:r>
            <a:endParaRPr lang="fr-FR" dirty="0"/>
          </a:p>
        </p:txBody>
      </p:sp>
      <p:sp>
        <p:nvSpPr>
          <p:cNvPr id="7" name="ZoneTexte 6"/>
          <p:cNvSpPr txBox="1"/>
          <p:nvPr/>
        </p:nvSpPr>
        <p:spPr>
          <a:xfrm>
            <a:off x="467544" y="4067780"/>
            <a:ext cx="583121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Les marges Heures Professeurs (Dotation 2h45’ par division)</a:t>
            </a:r>
            <a:endParaRPr lang="fr-FR" dirty="0"/>
          </a:p>
        </p:txBody>
      </p:sp>
      <p:sp>
        <p:nvSpPr>
          <p:cNvPr id="8" name="ZoneTexte 7"/>
          <p:cNvSpPr txBox="1"/>
          <p:nvPr/>
        </p:nvSpPr>
        <p:spPr>
          <a:xfrm>
            <a:off x="6804248" y="3801814"/>
            <a:ext cx="18002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b="1" dirty="0" smtClean="0">
                <a:solidFill>
                  <a:schemeClr val="bg1"/>
                </a:solidFill>
              </a:rPr>
              <a:t>15’ Année </a:t>
            </a:r>
          </a:p>
          <a:p>
            <a:pPr algn="ctr"/>
            <a:r>
              <a:rPr lang="fr-FR" b="1" dirty="0" smtClean="0">
                <a:solidFill>
                  <a:schemeClr val="bg1"/>
                </a:solidFill>
              </a:rPr>
              <a:t>= </a:t>
            </a:r>
          </a:p>
          <a:p>
            <a:pPr algn="ctr"/>
            <a:r>
              <a:rPr lang="fr-FR" b="1" dirty="0" smtClean="0">
                <a:solidFill>
                  <a:schemeClr val="bg1"/>
                </a:solidFill>
              </a:rPr>
              <a:t>1h / 9 semaines</a:t>
            </a:r>
            <a:endParaRPr lang="fr-FR" b="1" dirty="0">
              <a:solidFill>
                <a:schemeClr val="bg1"/>
              </a:solidFill>
            </a:endParaRPr>
          </a:p>
        </p:txBody>
      </p:sp>
      <p:pic>
        <p:nvPicPr>
          <p:cNvPr id="9" name="Image 8"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
        <p:nvSpPr>
          <p:cNvPr id="10" name="ZoneTexte 9"/>
          <p:cNvSpPr txBox="1"/>
          <p:nvPr/>
        </p:nvSpPr>
        <p:spPr>
          <a:xfrm>
            <a:off x="467544" y="5291916"/>
            <a:ext cx="360784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dirty="0" smtClean="0"/>
              <a:t>L’évaluation en EPS au cycle 4 / DNB </a:t>
            </a:r>
            <a:endParaRPr lang="fr-FR" dirty="0"/>
          </a:p>
        </p:txBody>
      </p:sp>
      <p:sp>
        <p:nvSpPr>
          <p:cNvPr id="11" name="ZoneTexte 10"/>
          <p:cNvSpPr txBox="1"/>
          <p:nvPr/>
        </p:nvSpPr>
        <p:spPr>
          <a:xfrm>
            <a:off x="6804248" y="1281534"/>
            <a:ext cx="18002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b="1" dirty="0" smtClean="0">
                <a:solidFill>
                  <a:schemeClr val="bg1"/>
                </a:solidFill>
              </a:rPr>
              <a:t>Pendant le cours</a:t>
            </a:r>
          </a:p>
          <a:p>
            <a:pPr algn="ctr"/>
            <a:r>
              <a:rPr lang="fr-FR" b="1" dirty="0" smtClean="0">
                <a:solidFill>
                  <a:schemeClr val="bg1"/>
                </a:solidFill>
              </a:rPr>
              <a:t>S4C et Programme EPS</a:t>
            </a:r>
            <a:endParaRPr lang="fr-FR" b="1" dirty="0">
              <a:solidFill>
                <a:schemeClr val="bg1"/>
              </a:solidFill>
            </a:endParaRPr>
          </a:p>
        </p:txBody>
      </p:sp>
      <p:sp>
        <p:nvSpPr>
          <p:cNvPr id="12" name="ZoneTexte 11"/>
          <p:cNvSpPr txBox="1"/>
          <p:nvPr/>
        </p:nvSpPr>
        <p:spPr>
          <a:xfrm>
            <a:off x="6804248" y="2638653"/>
            <a:ext cx="1800200" cy="646331"/>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b="1" dirty="0" smtClean="0">
                <a:solidFill>
                  <a:schemeClr val="bg1"/>
                </a:solidFill>
              </a:rPr>
              <a:t>2 Exemples </a:t>
            </a:r>
          </a:p>
          <a:p>
            <a:pPr algn="ctr"/>
            <a:r>
              <a:rPr lang="fr-FR" b="1" dirty="0" smtClean="0">
                <a:solidFill>
                  <a:schemeClr val="bg1"/>
                </a:solidFill>
              </a:rPr>
              <a:t>Vidéos</a:t>
            </a:r>
            <a:endParaRPr lang="fr-FR" b="1" dirty="0">
              <a:solidFill>
                <a:schemeClr val="bg1"/>
              </a:solidFill>
            </a:endParaRPr>
          </a:p>
        </p:txBody>
      </p:sp>
      <p:sp>
        <p:nvSpPr>
          <p:cNvPr id="13" name="ZoneTexte 12"/>
          <p:cNvSpPr txBox="1"/>
          <p:nvPr/>
        </p:nvSpPr>
        <p:spPr>
          <a:xfrm>
            <a:off x="6804248" y="5025950"/>
            <a:ext cx="18002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fr-FR" b="1" dirty="0" smtClean="0">
                <a:solidFill>
                  <a:schemeClr val="bg1"/>
                </a:solidFill>
              </a:rPr>
              <a:t>Les Domaines du S4C </a:t>
            </a:r>
          </a:p>
          <a:p>
            <a:pPr algn="ctr"/>
            <a:r>
              <a:rPr lang="fr-FR" b="1" dirty="0" smtClean="0">
                <a:solidFill>
                  <a:schemeClr val="bg1"/>
                </a:solidFill>
              </a:rPr>
              <a:t>(Domaine 1)</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Programmes EPS 2015</a:t>
            </a:r>
            <a:endParaRPr lang="fr-FR"/>
          </a:p>
        </p:txBody>
      </p:sp>
      <p:sp>
        <p:nvSpPr>
          <p:cNvPr id="8" name="Rectangle à coins arrondis 7">
            <a:hlinkClick r:id="" action="ppaction://noaction"/>
          </p:cNvPr>
          <p:cNvSpPr/>
          <p:nvPr/>
        </p:nvSpPr>
        <p:spPr>
          <a:xfrm>
            <a:off x="2972264" y="1857364"/>
            <a:ext cx="3600000"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UNE </a:t>
            </a:r>
            <a:r>
              <a:rPr lang="fr-FR" sz="2000" b="1" dirty="0" smtClean="0">
                <a:solidFill>
                  <a:schemeClr val="tx1"/>
                </a:solidFill>
              </a:rPr>
              <a:t>FINALITE</a:t>
            </a:r>
            <a:endParaRPr lang="fr-FR" sz="2000" b="1" dirty="0">
              <a:solidFill>
                <a:schemeClr val="tx1"/>
              </a:solidFill>
            </a:endParaRPr>
          </a:p>
        </p:txBody>
      </p:sp>
      <p:sp>
        <p:nvSpPr>
          <p:cNvPr id="10" name="Rectangle à coins arrondis 9">
            <a:hlinkClick r:id="" action="ppaction://noaction"/>
          </p:cNvPr>
          <p:cNvSpPr/>
          <p:nvPr/>
        </p:nvSpPr>
        <p:spPr>
          <a:xfrm>
            <a:off x="3626446" y="2357430"/>
            <a:ext cx="2160000"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3 </a:t>
            </a:r>
            <a:r>
              <a:rPr lang="fr-FR" sz="2000" b="1" dirty="0" smtClean="0">
                <a:solidFill>
                  <a:schemeClr val="tx1"/>
                </a:solidFill>
              </a:rPr>
              <a:t>Objectifs</a:t>
            </a:r>
            <a:endParaRPr lang="fr-FR" sz="2000" b="1" dirty="0">
              <a:solidFill>
                <a:schemeClr val="tx1"/>
              </a:solidFill>
            </a:endParaRPr>
          </a:p>
        </p:txBody>
      </p:sp>
      <p:sp>
        <p:nvSpPr>
          <p:cNvPr id="12" name="Rectangle à coins arrondis 11">
            <a:hlinkClick r:id="" action="ppaction://noaction"/>
          </p:cNvPr>
          <p:cNvSpPr/>
          <p:nvPr/>
        </p:nvSpPr>
        <p:spPr>
          <a:xfrm>
            <a:off x="285720" y="2857496"/>
            <a:ext cx="4212000"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4 COMPETENCES </a:t>
            </a:r>
            <a:r>
              <a:rPr lang="fr-FR" sz="2000" b="1" dirty="0" smtClean="0">
                <a:solidFill>
                  <a:schemeClr val="tx1"/>
                </a:solidFill>
              </a:rPr>
              <a:t>PROPRES</a:t>
            </a:r>
            <a:endParaRPr lang="fr-FR" sz="2000" b="1" dirty="0">
              <a:solidFill>
                <a:schemeClr val="tx1"/>
              </a:solidFill>
            </a:endParaRPr>
          </a:p>
        </p:txBody>
      </p:sp>
      <p:sp>
        <p:nvSpPr>
          <p:cNvPr id="13" name="Rectangle à coins arrondis 12">
            <a:hlinkClick r:id="" action="ppaction://noaction"/>
          </p:cNvPr>
          <p:cNvSpPr/>
          <p:nvPr/>
        </p:nvSpPr>
        <p:spPr>
          <a:xfrm>
            <a:off x="4714876" y="2857496"/>
            <a:ext cx="4212000"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4 COMP METHOD et SOCIALES</a:t>
            </a:r>
            <a:endParaRPr lang="fr-FR" sz="2000" dirty="0">
              <a:solidFill>
                <a:schemeClr val="tx1"/>
              </a:solidFill>
            </a:endParaRPr>
          </a:p>
        </p:txBody>
      </p:sp>
      <p:sp>
        <p:nvSpPr>
          <p:cNvPr id="14" name="Rectangle à coins arrondis 13"/>
          <p:cNvSpPr/>
          <p:nvPr/>
        </p:nvSpPr>
        <p:spPr>
          <a:xfrm>
            <a:off x="285720" y="3357562"/>
            <a:ext cx="8643998"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UNE </a:t>
            </a:r>
            <a:r>
              <a:rPr lang="fr-FR" sz="2000" b="1" dirty="0" smtClean="0">
                <a:solidFill>
                  <a:schemeClr val="tx1"/>
                </a:solidFill>
                <a:hlinkClick r:id="" action="ppaction://noaction"/>
              </a:rPr>
              <a:t>LISTE</a:t>
            </a:r>
            <a:r>
              <a:rPr lang="fr-FR" sz="2000" dirty="0" smtClean="0">
                <a:solidFill>
                  <a:schemeClr val="tx1"/>
                </a:solidFill>
              </a:rPr>
              <a:t> D’APSA - 2 NIVEAUX DE COMPETENCES </a:t>
            </a:r>
            <a:r>
              <a:rPr lang="fr-FR" sz="2000" b="1" dirty="0" smtClean="0">
                <a:solidFill>
                  <a:schemeClr val="tx1"/>
                </a:solidFill>
                <a:hlinkClick r:id="" action="ppaction://noaction"/>
              </a:rPr>
              <a:t>ATTENDUES</a:t>
            </a:r>
            <a:endParaRPr lang="fr-FR" sz="2000" b="1" dirty="0">
              <a:solidFill>
                <a:schemeClr val="tx1"/>
              </a:solidFill>
            </a:endParaRPr>
          </a:p>
        </p:txBody>
      </p:sp>
      <p:sp>
        <p:nvSpPr>
          <p:cNvPr id="15" name="ZoneTexte 14"/>
          <p:cNvSpPr txBox="1"/>
          <p:nvPr/>
        </p:nvSpPr>
        <p:spPr>
          <a:xfrm>
            <a:off x="2857488" y="1357298"/>
            <a:ext cx="3786214" cy="369332"/>
          </a:xfrm>
          <a:prstGeom prst="rect">
            <a:avLst/>
          </a:prstGeom>
          <a:noFill/>
          <a:ln w="12700">
            <a:solidFill>
              <a:schemeClr val="tx1"/>
            </a:solidFill>
          </a:ln>
        </p:spPr>
        <p:txBody>
          <a:bodyPr wrap="square" rtlCol="0">
            <a:spAutoFit/>
          </a:bodyPr>
          <a:lstStyle/>
          <a:p>
            <a:pPr algn="ctr"/>
            <a:r>
              <a:rPr lang="fr-FR" dirty="0" smtClean="0">
                <a:ln w="6350">
                  <a:solidFill>
                    <a:sysClr val="windowText" lastClr="000000"/>
                  </a:solidFill>
                </a:ln>
              </a:rPr>
              <a:t>La matrice disciplinaire</a:t>
            </a:r>
            <a:endParaRPr lang="fr-FR" dirty="0">
              <a:ln w="6350">
                <a:solidFill>
                  <a:sysClr val="windowText" lastClr="000000"/>
                </a:solidFill>
              </a:ln>
            </a:endParaRPr>
          </a:p>
        </p:txBody>
      </p:sp>
      <p:sp>
        <p:nvSpPr>
          <p:cNvPr id="16" name="ZoneTexte 15"/>
          <p:cNvSpPr txBox="1"/>
          <p:nvPr/>
        </p:nvSpPr>
        <p:spPr>
          <a:xfrm>
            <a:off x="2857488" y="4416990"/>
            <a:ext cx="3786214" cy="369332"/>
          </a:xfrm>
          <a:prstGeom prst="rect">
            <a:avLst/>
          </a:prstGeom>
          <a:noFill/>
          <a:ln w="12700">
            <a:solidFill>
              <a:schemeClr val="tx1"/>
            </a:solidFill>
          </a:ln>
        </p:spPr>
        <p:txBody>
          <a:bodyPr wrap="square" rtlCol="0">
            <a:spAutoFit/>
          </a:bodyPr>
          <a:lstStyle/>
          <a:p>
            <a:pPr algn="ctr"/>
            <a:r>
              <a:rPr lang="fr-FR" dirty="0" smtClean="0">
                <a:ln w="6350">
                  <a:solidFill>
                    <a:sysClr val="windowText" lastClr="000000"/>
                  </a:solidFill>
                </a:ln>
              </a:rPr>
              <a:t>Les obligations fondamentales</a:t>
            </a:r>
            <a:endParaRPr lang="fr-FR" dirty="0">
              <a:ln w="6350">
                <a:solidFill>
                  <a:sysClr val="windowText" lastClr="000000"/>
                </a:solidFill>
              </a:ln>
            </a:endParaRPr>
          </a:p>
        </p:txBody>
      </p:sp>
      <p:sp>
        <p:nvSpPr>
          <p:cNvPr id="17" name="Rectangle à coins arrondis 16">
            <a:hlinkClick r:id="" action="ppaction://noaction"/>
          </p:cNvPr>
          <p:cNvSpPr/>
          <p:nvPr/>
        </p:nvSpPr>
        <p:spPr>
          <a:xfrm>
            <a:off x="285720" y="4929198"/>
            <a:ext cx="2160000"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Le SOCLE COMMUN</a:t>
            </a:r>
            <a:endParaRPr lang="fr-FR" b="1" dirty="0">
              <a:solidFill>
                <a:schemeClr val="tx1"/>
              </a:solidFill>
            </a:endParaRPr>
          </a:p>
        </p:txBody>
      </p:sp>
      <p:sp>
        <p:nvSpPr>
          <p:cNvPr id="18" name="Rectangle à coins arrondis 17">
            <a:hlinkClick r:id="" action="ppaction://noaction"/>
          </p:cNvPr>
          <p:cNvSpPr/>
          <p:nvPr/>
        </p:nvSpPr>
        <p:spPr>
          <a:xfrm>
            <a:off x="2500298" y="4929198"/>
            <a:ext cx="2160000"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HISTOIRE DES ARTS</a:t>
            </a:r>
            <a:endParaRPr lang="fr-FR" b="1" dirty="0">
              <a:solidFill>
                <a:schemeClr val="tx1"/>
              </a:solidFill>
            </a:endParaRPr>
          </a:p>
        </p:txBody>
      </p:sp>
      <p:sp>
        <p:nvSpPr>
          <p:cNvPr id="20" name="Rectangle à coins arrondis 19"/>
          <p:cNvSpPr/>
          <p:nvPr/>
        </p:nvSpPr>
        <p:spPr>
          <a:xfrm>
            <a:off x="6929454" y="4929198"/>
            <a:ext cx="2160000"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PROJET EPS</a:t>
            </a:r>
            <a:endParaRPr lang="fr-FR" dirty="0">
              <a:solidFill>
                <a:schemeClr val="tx1"/>
              </a:solidFill>
            </a:endParaRPr>
          </a:p>
        </p:txBody>
      </p:sp>
      <p:sp>
        <p:nvSpPr>
          <p:cNvPr id="21" name="Rectangle à coins arrondis 20">
            <a:hlinkClick r:id="" action="ppaction://noaction"/>
          </p:cNvPr>
          <p:cNvSpPr/>
          <p:nvPr/>
        </p:nvSpPr>
        <p:spPr>
          <a:xfrm>
            <a:off x="285720" y="5429264"/>
            <a:ext cx="216000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Contribution </a:t>
            </a:r>
          </a:p>
          <a:p>
            <a:pPr algn="ctr"/>
            <a:r>
              <a:rPr lang="fr-FR" dirty="0" smtClean="0">
                <a:solidFill>
                  <a:schemeClr val="tx1"/>
                </a:solidFill>
              </a:rPr>
              <a:t>Modalités pédagogiques</a:t>
            </a:r>
            <a:endParaRPr lang="fr-FR" dirty="0">
              <a:solidFill>
                <a:schemeClr val="tx1"/>
              </a:solidFill>
            </a:endParaRPr>
          </a:p>
        </p:txBody>
      </p:sp>
      <p:sp>
        <p:nvSpPr>
          <p:cNvPr id="22" name="Rectangle à coins arrondis 21">
            <a:hlinkClick r:id="" action="ppaction://noaction"/>
          </p:cNvPr>
          <p:cNvSpPr/>
          <p:nvPr/>
        </p:nvSpPr>
        <p:spPr>
          <a:xfrm>
            <a:off x="2500298" y="5429264"/>
            <a:ext cx="216000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Contribution</a:t>
            </a:r>
          </a:p>
          <a:p>
            <a:pPr algn="ctr"/>
            <a:r>
              <a:rPr lang="fr-FR" dirty="0" smtClean="0">
                <a:solidFill>
                  <a:schemeClr val="tx1"/>
                </a:solidFill>
              </a:rPr>
              <a:t>Modalités pédagogiques</a:t>
            </a:r>
            <a:endParaRPr lang="fr-FR" dirty="0">
              <a:solidFill>
                <a:schemeClr val="tx1"/>
              </a:solidFill>
            </a:endParaRPr>
          </a:p>
        </p:txBody>
      </p:sp>
      <p:sp>
        <p:nvSpPr>
          <p:cNvPr id="23" name="Rectangle à coins arrondis 22">
            <a:hlinkClick r:id="" action="ppaction://noaction"/>
          </p:cNvPr>
          <p:cNvSpPr/>
          <p:nvPr/>
        </p:nvSpPr>
        <p:spPr>
          <a:xfrm>
            <a:off x="4714876" y="5429264"/>
            <a:ext cx="216000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La loi 2005</a:t>
            </a:r>
          </a:p>
          <a:p>
            <a:pPr algn="ctr"/>
            <a:r>
              <a:rPr lang="fr-FR" dirty="0" smtClean="0">
                <a:solidFill>
                  <a:schemeClr val="tx1"/>
                </a:solidFill>
              </a:rPr>
              <a:t>Modalités pédagogiques</a:t>
            </a:r>
            <a:endParaRPr lang="fr-FR" dirty="0">
              <a:solidFill>
                <a:schemeClr val="tx1"/>
              </a:solidFill>
            </a:endParaRPr>
          </a:p>
        </p:txBody>
      </p:sp>
      <p:sp>
        <p:nvSpPr>
          <p:cNvPr id="24" name="Rectangle à coins arrondis 23"/>
          <p:cNvSpPr/>
          <p:nvPr/>
        </p:nvSpPr>
        <p:spPr>
          <a:xfrm>
            <a:off x="6929454" y="5429264"/>
            <a:ext cx="2160000" cy="8572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Organisation</a:t>
            </a:r>
          </a:p>
          <a:p>
            <a:pPr algn="ctr"/>
            <a:r>
              <a:rPr lang="fr-FR" dirty="0" smtClean="0">
                <a:solidFill>
                  <a:schemeClr val="tx1"/>
                </a:solidFill>
              </a:rPr>
              <a:t>Planification</a:t>
            </a:r>
          </a:p>
          <a:p>
            <a:pPr algn="ctr"/>
            <a:r>
              <a:rPr lang="fr-FR" dirty="0" smtClean="0">
                <a:solidFill>
                  <a:schemeClr val="tx1"/>
                </a:solidFill>
              </a:rPr>
              <a:t>Evaluation</a:t>
            </a:r>
            <a:endParaRPr lang="fr-FR" dirty="0">
              <a:solidFill>
                <a:schemeClr val="tx1"/>
              </a:solidFill>
            </a:endParaRPr>
          </a:p>
        </p:txBody>
      </p:sp>
      <p:sp>
        <p:nvSpPr>
          <p:cNvPr id="25" name="Rectangle à coins arrondis 24">
            <a:hlinkClick r:id="" action="ppaction://noaction"/>
          </p:cNvPr>
          <p:cNvSpPr/>
          <p:nvPr/>
        </p:nvSpPr>
        <p:spPr>
          <a:xfrm>
            <a:off x="1428728" y="3857628"/>
            <a:ext cx="2160000"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CONNAISSANCES</a:t>
            </a:r>
            <a:endParaRPr lang="fr-FR" b="1" dirty="0">
              <a:solidFill>
                <a:schemeClr val="tx1"/>
              </a:solidFill>
            </a:endParaRPr>
          </a:p>
        </p:txBody>
      </p:sp>
      <p:sp>
        <p:nvSpPr>
          <p:cNvPr id="26" name="Rectangle à coins arrondis 25">
            <a:hlinkClick r:id="" action="ppaction://noaction"/>
          </p:cNvPr>
          <p:cNvSpPr/>
          <p:nvPr/>
        </p:nvSpPr>
        <p:spPr>
          <a:xfrm>
            <a:off x="3643306" y="3857628"/>
            <a:ext cx="2160000"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CAPACITES</a:t>
            </a:r>
            <a:endParaRPr lang="fr-FR" b="1" dirty="0">
              <a:solidFill>
                <a:schemeClr val="tx1"/>
              </a:solidFill>
            </a:endParaRPr>
          </a:p>
        </p:txBody>
      </p:sp>
      <p:sp>
        <p:nvSpPr>
          <p:cNvPr id="27" name="Rectangle à coins arrondis 26">
            <a:hlinkClick r:id="" action="ppaction://noaction"/>
          </p:cNvPr>
          <p:cNvSpPr/>
          <p:nvPr/>
        </p:nvSpPr>
        <p:spPr>
          <a:xfrm>
            <a:off x="5857884" y="3857628"/>
            <a:ext cx="2160000"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ATTITUDES</a:t>
            </a:r>
            <a:endParaRPr lang="fr-FR" b="1" dirty="0">
              <a:solidFill>
                <a:schemeClr val="tx1"/>
              </a:solidFill>
            </a:endParaRPr>
          </a:p>
        </p:txBody>
      </p:sp>
      <p:sp>
        <p:nvSpPr>
          <p:cNvPr id="29" name="Rectangle à coins arrondis 28">
            <a:hlinkClick r:id="" action="ppaction://noaction"/>
          </p:cNvPr>
          <p:cNvSpPr/>
          <p:nvPr/>
        </p:nvSpPr>
        <p:spPr>
          <a:xfrm>
            <a:off x="4698016" y="4929198"/>
            <a:ext cx="2160000" cy="35719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750" b="1" dirty="0" smtClean="0">
                <a:solidFill>
                  <a:schemeClr val="tx1"/>
                </a:solidFill>
              </a:rPr>
              <a:t>APTES PARTICULIERS</a:t>
            </a:r>
            <a:endParaRPr lang="fr-FR" sz="1750" b="1" dirty="0">
              <a:solidFill>
                <a:schemeClr val="tx1"/>
              </a:solidFill>
            </a:endParaRPr>
          </a:p>
        </p:txBody>
      </p:sp>
      <p:sp>
        <p:nvSpPr>
          <p:cNvPr id="28" name="Titre 27"/>
          <p:cNvSpPr>
            <a:spLocks noGrp="1"/>
          </p:cNvSpPr>
          <p:nvPr>
            <p:ph type="title"/>
          </p:nvPr>
        </p:nvSpPr>
        <p:spPr/>
        <p:txBody>
          <a:bodyPr/>
          <a:lstStyle/>
          <a:p>
            <a:r>
              <a:rPr lang="fr-FR" dirty="0" smtClean="0"/>
              <a:t>L’EPS COLLEGE [2008 – Juillet 2015]</a:t>
            </a:r>
            <a:endParaRPr lang="fr-FR" dirty="0"/>
          </a:p>
        </p:txBody>
      </p:sp>
      <p:pic>
        <p:nvPicPr>
          <p:cNvPr id="30" name="Image 29"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down)">
                                      <p:cBhvr>
                                        <p:cTn id="7" dur="2000"/>
                                        <p:tgtEl>
                                          <p:spTgt spid="8"/>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in)">
                                      <p:cBhvr>
                                        <p:cTn id="11" dur="10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000" fill="hold"/>
                                        <p:tgtEl>
                                          <p:spTgt spid="12"/>
                                        </p:tgtEl>
                                        <p:attrNameLst>
                                          <p:attrName>ppt_w</p:attrName>
                                        </p:attrNameLst>
                                      </p:cBhvr>
                                      <p:tavLst>
                                        <p:tav tm="0">
                                          <p:val>
                                            <p:fltVal val="0"/>
                                          </p:val>
                                        </p:tav>
                                        <p:tav tm="100000">
                                          <p:val>
                                            <p:strVal val="#ppt_w"/>
                                          </p:val>
                                        </p:tav>
                                      </p:tavLst>
                                    </p:anim>
                                    <p:anim calcmode="lin" valueType="num">
                                      <p:cBhvr>
                                        <p:cTn id="16" dur="2000" fill="hold"/>
                                        <p:tgtEl>
                                          <p:spTgt spid="12"/>
                                        </p:tgtEl>
                                        <p:attrNameLst>
                                          <p:attrName>ppt_h</p:attrName>
                                        </p:attrNameLst>
                                      </p:cBhvr>
                                      <p:tavLst>
                                        <p:tav tm="0">
                                          <p:val>
                                            <p:fltVal val="0"/>
                                          </p:val>
                                        </p:tav>
                                        <p:tav tm="100000">
                                          <p:val>
                                            <p:strVal val="#ppt_h"/>
                                          </p:val>
                                        </p:tav>
                                      </p:tavLst>
                                    </p:anim>
                                  </p:childTnLst>
                                </p:cTn>
                              </p:par>
                            </p:childTnLst>
                          </p:cTn>
                        </p:par>
                        <p:par>
                          <p:cTn id="17" fill="hold">
                            <p:stCondLst>
                              <p:cond delay="5000"/>
                            </p:stCondLst>
                            <p:childTnLst>
                              <p:par>
                                <p:cTn id="18" presetID="23" presetClass="entr" presetSubtype="1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2000" fill="hold"/>
                                        <p:tgtEl>
                                          <p:spTgt spid="13"/>
                                        </p:tgtEl>
                                        <p:attrNameLst>
                                          <p:attrName>ppt_w</p:attrName>
                                        </p:attrNameLst>
                                      </p:cBhvr>
                                      <p:tavLst>
                                        <p:tav tm="0">
                                          <p:val>
                                            <p:fltVal val="0"/>
                                          </p:val>
                                        </p:tav>
                                        <p:tav tm="100000">
                                          <p:val>
                                            <p:strVal val="#ppt_w"/>
                                          </p:val>
                                        </p:tav>
                                      </p:tavLst>
                                    </p:anim>
                                    <p:anim calcmode="lin" valueType="num">
                                      <p:cBhvr>
                                        <p:cTn id="21" dur="2000" fill="hold"/>
                                        <p:tgtEl>
                                          <p:spTgt spid="13"/>
                                        </p:tgtEl>
                                        <p:attrNameLst>
                                          <p:attrName>ppt_h</p:attrName>
                                        </p:attrNameLst>
                                      </p:cBhvr>
                                      <p:tavLst>
                                        <p:tav tm="0">
                                          <p:val>
                                            <p:fltVal val="0"/>
                                          </p:val>
                                        </p:tav>
                                        <p:tav tm="100000">
                                          <p:val>
                                            <p:strVal val="#ppt_h"/>
                                          </p:val>
                                        </p:tav>
                                      </p:tavLst>
                                    </p:anim>
                                  </p:childTnLst>
                                </p:cTn>
                              </p:par>
                            </p:childTnLst>
                          </p:cTn>
                        </p:par>
                        <p:par>
                          <p:cTn id="22" fill="hold">
                            <p:stCondLst>
                              <p:cond delay="7000"/>
                            </p:stCondLst>
                            <p:childTnLst>
                              <p:par>
                                <p:cTn id="23" presetID="5" presetClass="entr" presetSubtype="1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heckerboard(across)">
                                      <p:cBhvr>
                                        <p:cTn id="25" dur="1000"/>
                                        <p:tgtEl>
                                          <p:spTgt spid="14"/>
                                        </p:tgtEl>
                                      </p:cBhvr>
                                    </p:animEffect>
                                  </p:childTnLst>
                                </p:cTn>
                              </p:par>
                            </p:childTnLst>
                          </p:cTn>
                        </p:par>
                        <p:par>
                          <p:cTn id="26" fill="hold">
                            <p:stCondLst>
                              <p:cond delay="8000"/>
                            </p:stCondLst>
                            <p:childTnLst>
                              <p:par>
                                <p:cTn id="27" presetID="4" presetClass="entr" presetSubtype="16"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ox(in)">
                                      <p:cBhvr>
                                        <p:cTn id="29" dur="500"/>
                                        <p:tgtEl>
                                          <p:spTgt spid="25"/>
                                        </p:tgtEl>
                                      </p:cBhvr>
                                    </p:animEffect>
                                  </p:childTnLst>
                                </p:cTn>
                              </p:par>
                            </p:childTnLst>
                          </p:cTn>
                        </p:par>
                        <p:par>
                          <p:cTn id="30" fill="hold">
                            <p:stCondLst>
                              <p:cond delay="8500"/>
                            </p:stCondLst>
                            <p:childTnLst>
                              <p:par>
                                <p:cTn id="31" presetID="4"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ox(in)">
                                      <p:cBhvr>
                                        <p:cTn id="33" dur="500"/>
                                        <p:tgtEl>
                                          <p:spTgt spid="26"/>
                                        </p:tgtEl>
                                      </p:cBhvr>
                                    </p:animEffect>
                                  </p:childTnLst>
                                </p:cTn>
                              </p:par>
                            </p:childTnLst>
                          </p:cTn>
                        </p:par>
                        <p:par>
                          <p:cTn id="34" fill="hold">
                            <p:stCondLst>
                              <p:cond delay="9000"/>
                            </p:stCondLst>
                            <p:childTnLst>
                              <p:par>
                                <p:cTn id="35" presetID="4" presetClass="entr" presetSubtype="16"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ox(in)">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500"/>
                                        <p:tgtEl>
                                          <p:spTgt spid="17"/>
                                        </p:tgtEl>
                                      </p:cBhvr>
                                    </p:animEffect>
                                  </p:childTnLst>
                                </p:cTn>
                              </p:par>
                            </p:childTnLst>
                          </p:cTn>
                        </p:par>
                        <p:par>
                          <p:cTn id="43" fill="hold">
                            <p:stCondLst>
                              <p:cond delay="500"/>
                            </p:stCondLst>
                            <p:childTnLst>
                              <p:par>
                                <p:cTn id="44" presetID="4" presetClass="entr" presetSubtype="16"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ox(in)">
                                      <p:cBhvr>
                                        <p:cTn id="46" dur="500"/>
                                        <p:tgtEl>
                                          <p:spTgt spid="18"/>
                                        </p:tgtEl>
                                      </p:cBhvr>
                                    </p:animEffect>
                                  </p:childTnLst>
                                </p:cTn>
                              </p:par>
                            </p:childTnLst>
                          </p:cTn>
                        </p:par>
                        <p:par>
                          <p:cTn id="47" fill="hold">
                            <p:stCondLst>
                              <p:cond delay="1000"/>
                            </p:stCondLst>
                            <p:childTnLst>
                              <p:par>
                                <p:cTn id="48" presetID="4"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ox(in)">
                                      <p:cBhvr>
                                        <p:cTn id="50" dur="500"/>
                                        <p:tgtEl>
                                          <p:spTgt spid="29"/>
                                        </p:tgtEl>
                                      </p:cBhvr>
                                    </p:animEffect>
                                  </p:childTnLst>
                                </p:cTn>
                              </p:par>
                            </p:childTnLst>
                          </p:cTn>
                        </p:par>
                        <p:par>
                          <p:cTn id="51" fill="hold">
                            <p:stCondLst>
                              <p:cond delay="1500"/>
                            </p:stCondLst>
                            <p:childTnLst>
                              <p:par>
                                <p:cTn id="52" presetID="4"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box(in)">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box(in)">
                                      <p:cBhvr>
                                        <p:cTn id="59" dur="500"/>
                                        <p:tgtEl>
                                          <p:spTgt spid="21"/>
                                        </p:tgtEl>
                                      </p:cBhvr>
                                    </p:animEffect>
                                  </p:childTnLst>
                                </p:cTn>
                              </p:par>
                            </p:childTnLst>
                          </p:cTn>
                        </p:par>
                        <p:par>
                          <p:cTn id="60" fill="hold">
                            <p:stCondLst>
                              <p:cond delay="500"/>
                            </p:stCondLst>
                            <p:childTnLst>
                              <p:par>
                                <p:cTn id="61" presetID="4" presetClass="entr" presetSubtype="16"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box(in)">
                                      <p:cBhvr>
                                        <p:cTn id="63" dur="500"/>
                                        <p:tgtEl>
                                          <p:spTgt spid="22"/>
                                        </p:tgtEl>
                                      </p:cBhvr>
                                    </p:animEffect>
                                  </p:childTnLst>
                                </p:cTn>
                              </p:par>
                            </p:childTnLst>
                          </p:cTn>
                        </p:par>
                        <p:par>
                          <p:cTn id="64" fill="hold">
                            <p:stCondLst>
                              <p:cond delay="1000"/>
                            </p:stCondLst>
                            <p:childTnLst>
                              <p:par>
                                <p:cTn id="65" presetID="4" presetClass="entr" presetSubtype="1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box(in)">
                                      <p:cBhvr>
                                        <p:cTn id="67" dur="500"/>
                                        <p:tgtEl>
                                          <p:spTgt spid="23"/>
                                        </p:tgtEl>
                                      </p:cBhvr>
                                    </p:animEffect>
                                  </p:childTnLst>
                                </p:cTn>
                              </p:par>
                            </p:childTnLst>
                          </p:cTn>
                        </p:par>
                        <p:par>
                          <p:cTn id="68" fill="hold">
                            <p:stCondLst>
                              <p:cond delay="1500"/>
                            </p:stCondLst>
                            <p:childTnLst>
                              <p:par>
                                <p:cTn id="69" presetID="4" presetClass="entr" presetSubtype="16"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ox(in)">
                                      <p:cBhvr>
                                        <p:cTn id="7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4" grpId="0" animBg="1"/>
      <p:bldP spid="17" grpId="0" animBg="1"/>
      <p:bldP spid="18" grpId="0" animBg="1"/>
      <p:bldP spid="20" grpId="0" animBg="1"/>
      <p:bldP spid="21" grpId="0" animBg="1"/>
      <p:bldP spid="22" grpId="0" animBg="1"/>
      <p:bldP spid="23" grpId="0" animBg="1"/>
      <p:bldP spid="24" grpId="0" animBg="1"/>
      <p:bldP spid="25" grpId="0" animBg="1"/>
      <p:bldP spid="26" grpId="0" animBg="1"/>
      <p:bldP spid="27"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1"/>
          <p:cNvSpPr>
            <a:spLocks noGrp="1"/>
          </p:cNvSpPr>
          <p:nvPr>
            <p:ph type="title"/>
          </p:nvPr>
        </p:nvSpPr>
        <p:spPr/>
        <p:txBody>
          <a:bodyPr/>
          <a:lstStyle/>
          <a:p>
            <a:r>
              <a:rPr lang="fr-FR" dirty="0" smtClean="0"/>
              <a:t>L’EPS LYCEE [2010 - …]</a:t>
            </a:r>
          </a:p>
        </p:txBody>
      </p:sp>
      <p:sp>
        <p:nvSpPr>
          <p:cNvPr id="3" name="Espace réservé du pied de page 2"/>
          <p:cNvSpPr>
            <a:spLocks noGrp="1"/>
          </p:cNvSpPr>
          <p:nvPr>
            <p:ph type="ftr" sz="quarter" idx="11"/>
          </p:nvPr>
        </p:nvSpPr>
        <p:spPr/>
        <p:txBody>
          <a:bodyPr/>
          <a:lstStyle/>
          <a:p>
            <a:pPr>
              <a:defRPr/>
            </a:pPr>
            <a:r>
              <a:rPr lang="fr-FR" smtClean="0"/>
              <a:t>Programmes EPS 2015</a:t>
            </a:r>
            <a:endParaRPr lang="fr-FR" dirty="0"/>
          </a:p>
        </p:txBody>
      </p:sp>
      <p:sp>
        <p:nvSpPr>
          <p:cNvPr id="8" name="Rectangle à coins arrondis 7">
            <a:hlinkClick r:id="" action="ppaction://noaction"/>
          </p:cNvPr>
          <p:cNvSpPr/>
          <p:nvPr/>
        </p:nvSpPr>
        <p:spPr>
          <a:xfrm>
            <a:off x="2971800" y="1857375"/>
            <a:ext cx="3600450"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solidFill>
                  <a:schemeClr val="tx1"/>
                </a:solidFill>
              </a:rPr>
              <a:t>UNE </a:t>
            </a:r>
            <a:r>
              <a:rPr lang="fr-FR" sz="2000" b="1" dirty="0">
                <a:solidFill>
                  <a:schemeClr val="tx1"/>
                </a:solidFill>
              </a:rPr>
              <a:t>FINALITE</a:t>
            </a:r>
          </a:p>
        </p:txBody>
      </p:sp>
      <p:sp>
        <p:nvSpPr>
          <p:cNvPr id="10" name="Rectangle à coins arrondis 9">
            <a:hlinkClick r:id="" action="ppaction://noaction"/>
          </p:cNvPr>
          <p:cNvSpPr/>
          <p:nvPr/>
        </p:nvSpPr>
        <p:spPr>
          <a:xfrm>
            <a:off x="3625850" y="2357438"/>
            <a:ext cx="2160588"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solidFill>
                  <a:schemeClr val="tx1"/>
                </a:solidFill>
              </a:rPr>
              <a:t>3 </a:t>
            </a:r>
            <a:r>
              <a:rPr lang="fr-FR" sz="2000" b="1" dirty="0">
                <a:solidFill>
                  <a:schemeClr val="tx1"/>
                </a:solidFill>
              </a:rPr>
              <a:t>Objectifs</a:t>
            </a:r>
          </a:p>
        </p:txBody>
      </p:sp>
      <p:sp>
        <p:nvSpPr>
          <p:cNvPr id="12" name="Rectangle à coins arrondis 11">
            <a:hlinkClick r:id="" action="ppaction://noaction"/>
          </p:cNvPr>
          <p:cNvSpPr/>
          <p:nvPr/>
        </p:nvSpPr>
        <p:spPr>
          <a:xfrm>
            <a:off x="285750" y="2857500"/>
            <a:ext cx="4211638"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solidFill>
                  <a:schemeClr val="tx1"/>
                </a:solidFill>
              </a:rPr>
              <a:t>5 COMPETENCES </a:t>
            </a:r>
            <a:r>
              <a:rPr lang="fr-FR" sz="2000" b="1" dirty="0">
                <a:solidFill>
                  <a:schemeClr val="tx1"/>
                </a:solidFill>
              </a:rPr>
              <a:t>PROPRES</a:t>
            </a:r>
          </a:p>
        </p:txBody>
      </p:sp>
      <p:sp>
        <p:nvSpPr>
          <p:cNvPr id="13" name="Rectangle à coins arrondis 12">
            <a:hlinkClick r:id="" action="ppaction://noaction"/>
          </p:cNvPr>
          <p:cNvSpPr/>
          <p:nvPr/>
        </p:nvSpPr>
        <p:spPr>
          <a:xfrm>
            <a:off x="4714875" y="2857500"/>
            <a:ext cx="4211638" cy="4274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solidFill>
                  <a:schemeClr val="tx1"/>
                </a:solidFill>
              </a:rPr>
              <a:t>3 </a:t>
            </a:r>
            <a:r>
              <a:rPr lang="fr-FR" sz="2000" dirty="0" smtClean="0">
                <a:solidFill>
                  <a:schemeClr val="tx1"/>
                </a:solidFill>
              </a:rPr>
              <a:t>COMP METHOD </a:t>
            </a:r>
            <a:r>
              <a:rPr lang="fr-FR" sz="2000" dirty="0">
                <a:solidFill>
                  <a:schemeClr val="tx1"/>
                </a:solidFill>
              </a:rPr>
              <a:t>ET SOCIALES</a:t>
            </a:r>
          </a:p>
        </p:txBody>
      </p:sp>
      <p:sp>
        <p:nvSpPr>
          <p:cNvPr id="14" name="Rectangle à coins arrondis 13"/>
          <p:cNvSpPr/>
          <p:nvPr/>
        </p:nvSpPr>
        <p:spPr>
          <a:xfrm>
            <a:off x="285750" y="3571875"/>
            <a:ext cx="8643938" cy="35718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2000" dirty="0">
                <a:solidFill>
                  <a:schemeClr val="tx1"/>
                </a:solidFill>
              </a:rPr>
              <a:t>UNE </a:t>
            </a:r>
            <a:r>
              <a:rPr lang="fr-FR" sz="2000" b="1" dirty="0">
                <a:solidFill>
                  <a:schemeClr val="tx1"/>
                </a:solidFill>
                <a:hlinkClick r:id="" action="ppaction://noaction"/>
              </a:rPr>
              <a:t>LISTE</a:t>
            </a:r>
            <a:r>
              <a:rPr lang="fr-FR" sz="2000" dirty="0">
                <a:solidFill>
                  <a:schemeClr val="tx1"/>
                </a:solidFill>
              </a:rPr>
              <a:t> D’APSA - 3 NIVEAUX DE COMPETENCES </a:t>
            </a:r>
            <a:r>
              <a:rPr lang="fr-FR" sz="2000" b="1" dirty="0">
                <a:solidFill>
                  <a:schemeClr val="tx1"/>
                </a:solidFill>
                <a:hlinkClick r:id="" action="ppaction://noaction"/>
              </a:rPr>
              <a:t>ATTENDUES</a:t>
            </a:r>
            <a:endParaRPr lang="fr-FR" sz="2000" b="1" dirty="0">
              <a:solidFill>
                <a:schemeClr val="tx1"/>
              </a:solidFill>
            </a:endParaRPr>
          </a:p>
        </p:txBody>
      </p:sp>
      <p:sp>
        <p:nvSpPr>
          <p:cNvPr id="15" name="ZoneTexte 14"/>
          <p:cNvSpPr txBox="1"/>
          <p:nvPr/>
        </p:nvSpPr>
        <p:spPr>
          <a:xfrm>
            <a:off x="2857488" y="1357298"/>
            <a:ext cx="3786214" cy="369332"/>
          </a:xfrm>
          <a:prstGeom prst="rect">
            <a:avLst/>
          </a:prstGeom>
          <a:noFill/>
          <a:ln w="12700">
            <a:solidFill>
              <a:schemeClr val="tx1"/>
            </a:solidFill>
          </a:ln>
        </p:spPr>
        <p:txBody>
          <a:bodyPr>
            <a:spAutoFit/>
          </a:bodyPr>
          <a:lstStyle/>
          <a:p>
            <a:pPr algn="ctr" fontAlgn="auto">
              <a:spcBef>
                <a:spcPts val="0"/>
              </a:spcBef>
              <a:spcAft>
                <a:spcPts val="0"/>
              </a:spcAft>
              <a:defRPr/>
            </a:pPr>
            <a:r>
              <a:rPr lang="fr-FR" dirty="0">
                <a:ln w="6350">
                  <a:solidFill>
                    <a:sysClr val="windowText" lastClr="000000"/>
                  </a:solidFill>
                </a:ln>
                <a:latin typeface="+mn-lt"/>
              </a:rPr>
              <a:t>La matrice disciplinaire</a:t>
            </a:r>
          </a:p>
        </p:txBody>
      </p:sp>
      <p:sp>
        <p:nvSpPr>
          <p:cNvPr id="16" name="ZoneTexte 15"/>
          <p:cNvSpPr txBox="1"/>
          <p:nvPr/>
        </p:nvSpPr>
        <p:spPr>
          <a:xfrm>
            <a:off x="357158" y="5286388"/>
            <a:ext cx="1928826" cy="646331"/>
          </a:xfrm>
          <a:prstGeom prst="rect">
            <a:avLst/>
          </a:prstGeom>
          <a:noFill/>
          <a:ln w="12700">
            <a:solidFill>
              <a:schemeClr val="tx1"/>
            </a:solidFill>
          </a:ln>
        </p:spPr>
        <p:txBody>
          <a:bodyPr>
            <a:spAutoFit/>
          </a:bodyPr>
          <a:lstStyle/>
          <a:p>
            <a:pPr algn="ctr" fontAlgn="auto">
              <a:spcBef>
                <a:spcPts val="0"/>
              </a:spcBef>
              <a:spcAft>
                <a:spcPts val="0"/>
              </a:spcAft>
              <a:defRPr/>
            </a:pPr>
            <a:r>
              <a:rPr lang="fr-FR" dirty="0">
                <a:ln w="6350">
                  <a:solidFill>
                    <a:sysClr val="windowText" lastClr="000000"/>
                  </a:solidFill>
                </a:ln>
                <a:latin typeface="+mn-lt"/>
              </a:rPr>
              <a:t>Les obligations fondamentales</a:t>
            </a:r>
          </a:p>
        </p:txBody>
      </p:sp>
      <p:sp>
        <p:nvSpPr>
          <p:cNvPr id="18" name="Rectangle à coins arrondis 17">
            <a:hlinkClick r:id="" action="ppaction://noaction"/>
          </p:cNvPr>
          <p:cNvSpPr/>
          <p:nvPr/>
        </p:nvSpPr>
        <p:spPr>
          <a:xfrm>
            <a:off x="2500313" y="4929188"/>
            <a:ext cx="2160587" cy="357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50" b="1" dirty="0"/>
              <a:t>HISTOIRE DES ARTS</a:t>
            </a:r>
          </a:p>
        </p:txBody>
      </p:sp>
      <p:sp>
        <p:nvSpPr>
          <p:cNvPr id="20" name="Rectangle à coins arrondis 19">
            <a:hlinkClick r:id="" action="ppaction://noaction"/>
          </p:cNvPr>
          <p:cNvSpPr/>
          <p:nvPr/>
        </p:nvSpPr>
        <p:spPr>
          <a:xfrm>
            <a:off x="6929438" y="4929188"/>
            <a:ext cx="2160587" cy="357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50" b="1" dirty="0"/>
              <a:t>PROJET EPS</a:t>
            </a:r>
          </a:p>
        </p:txBody>
      </p:sp>
      <p:sp>
        <p:nvSpPr>
          <p:cNvPr id="22" name="Rectangle à coins arrondis 21">
            <a:hlinkClick r:id="" action="ppaction://noaction"/>
          </p:cNvPr>
          <p:cNvSpPr/>
          <p:nvPr/>
        </p:nvSpPr>
        <p:spPr>
          <a:xfrm>
            <a:off x="2500313" y="5429250"/>
            <a:ext cx="2160587"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Contribution</a:t>
            </a:r>
          </a:p>
          <a:p>
            <a:pPr algn="ctr" fontAlgn="auto">
              <a:spcBef>
                <a:spcPts val="0"/>
              </a:spcBef>
              <a:spcAft>
                <a:spcPts val="0"/>
              </a:spcAft>
              <a:defRPr/>
            </a:pPr>
            <a:r>
              <a:rPr lang="fr-FR" dirty="0"/>
              <a:t>Modalités pédagogiques</a:t>
            </a:r>
          </a:p>
        </p:txBody>
      </p:sp>
      <p:sp>
        <p:nvSpPr>
          <p:cNvPr id="23" name="Rectangle à coins arrondis 22"/>
          <p:cNvSpPr/>
          <p:nvPr/>
        </p:nvSpPr>
        <p:spPr>
          <a:xfrm>
            <a:off x="4714875" y="5429250"/>
            <a:ext cx="2160588"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La loi 2005</a:t>
            </a:r>
          </a:p>
          <a:p>
            <a:pPr algn="ctr" fontAlgn="auto">
              <a:spcBef>
                <a:spcPts val="0"/>
              </a:spcBef>
              <a:spcAft>
                <a:spcPts val="0"/>
              </a:spcAft>
              <a:defRPr/>
            </a:pPr>
            <a:r>
              <a:rPr lang="fr-FR" dirty="0"/>
              <a:t>Modalités pédagogiques</a:t>
            </a:r>
          </a:p>
        </p:txBody>
      </p:sp>
      <p:sp>
        <p:nvSpPr>
          <p:cNvPr id="24" name="Rectangle à coins arrondis 23"/>
          <p:cNvSpPr/>
          <p:nvPr/>
        </p:nvSpPr>
        <p:spPr>
          <a:xfrm>
            <a:off x="6929438" y="5429250"/>
            <a:ext cx="2160587" cy="857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dirty="0"/>
              <a:t>Organisation</a:t>
            </a:r>
          </a:p>
          <a:p>
            <a:pPr algn="ctr" fontAlgn="auto">
              <a:spcBef>
                <a:spcPts val="0"/>
              </a:spcBef>
              <a:spcAft>
                <a:spcPts val="0"/>
              </a:spcAft>
              <a:defRPr/>
            </a:pPr>
            <a:r>
              <a:rPr lang="fr-FR" dirty="0"/>
              <a:t>Planification</a:t>
            </a:r>
          </a:p>
          <a:p>
            <a:pPr algn="ctr" fontAlgn="auto">
              <a:spcBef>
                <a:spcPts val="0"/>
              </a:spcBef>
              <a:spcAft>
                <a:spcPts val="0"/>
              </a:spcAft>
              <a:defRPr/>
            </a:pPr>
            <a:r>
              <a:rPr lang="fr-FR" dirty="0"/>
              <a:t>Evaluation</a:t>
            </a:r>
          </a:p>
        </p:txBody>
      </p:sp>
      <p:sp>
        <p:nvSpPr>
          <p:cNvPr id="25" name="Rectangle à coins arrondis 24">
            <a:hlinkClick r:id="" action="ppaction://noaction"/>
          </p:cNvPr>
          <p:cNvSpPr/>
          <p:nvPr/>
        </p:nvSpPr>
        <p:spPr>
          <a:xfrm>
            <a:off x="1428750" y="4071938"/>
            <a:ext cx="2160588"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CONNAISSANCES</a:t>
            </a:r>
          </a:p>
        </p:txBody>
      </p:sp>
      <p:sp>
        <p:nvSpPr>
          <p:cNvPr id="26" name="Rectangle à coins arrondis 25">
            <a:hlinkClick r:id="" action="ppaction://noaction"/>
          </p:cNvPr>
          <p:cNvSpPr/>
          <p:nvPr/>
        </p:nvSpPr>
        <p:spPr>
          <a:xfrm>
            <a:off x="3643313" y="4071938"/>
            <a:ext cx="2160587"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CAPACITES</a:t>
            </a:r>
          </a:p>
        </p:txBody>
      </p:sp>
      <p:sp>
        <p:nvSpPr>
          <p:cNvPr id="27" name="Rectangle à coins arrondis 26">
            <a:hlinkClick r:id="" action="ppaction://noaction"/>
          </p:cNvPr>
          <p:cNvSpPr/>
          <p:nvPr/>
        </p:nvSpPr>
        <p:spPr>
          <a:xfrm>
            <a:off x="5857875" y="4071938"/>
            <a:ext cx="2160588" cy="35718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dirty="0">
                <a:solidFill>
                  <a:schemeClr val="tx1"/>
                </a:solidFill>
              </a:rPr>
              <a:t>ATTITUDES</a:t>
            </a:r>
          </a:p>
        </p:txBody>
      </p:sp>
      <p:sp>
        <p:nvSpPr>
          <p:cNvPr id="29" name="Rectangle à coins arrondis 28">
            <a:hlinkClick r:id="" action="ppaction://noaction"/>
          </p:cNvPr>
          <p:cNvSpPr/>
          <p:nvPr/>
        </p:nvSpPr>
        <p:spPr>
          <a:xfrm>
            <a:off x="4697413" y="4929188"/>
            <a:ext cx="2160587" cy="3571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750" b="1" dirty="0"/>
              <a:t>APTES PARTICULIERS</a:t>
            </a:r>
          </a:p>
        </p:txBody>
      </p:sp>
      <p:pic>
        <p:nvPicPr>
          <p:cNvPr id="21" name="Image 20" descr="07_2014_corse-2"/>
          <p:cNvPicPr/>
          <p:nvPr/>
        </p:nvPicPr>
        <p:blipFill>
          <a:blip r:embed="rId2" cstate="print"/>
          <a:srcRect/>
          <a:stretch>
            <a:fillRect/>
          </a:stretch>
        </p:blipFill>
        <p:spPr bwMode="auto">
          <a:xfrm>
            <a:off x="0" y="0"/>
            <a:ext cx="483304" cy="505079"/>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down)">
                                      <p:cBhvr>
                                        <p:cTn id="7" dur="1000"/>
                                        <p:tgtEl>
                                          <p:spTgt spid="8"/>
                                        </p:tgtEl>
                                      </p:cBhvr>
                                    </p:animEffect>
                                  </p:childTnLst>
                                </p:cTn>
                              </p:par>
                            </p:childTnLst>
                          </p:cTn>
                        </p:par>
                        <p:par>
                          <p:cTn id="8" fill="hold">
                            <p:stCondLst>
                              <p:cond delay="1000"/>
                            </p:stCondLst>
                            <p:childTnLst>
                              <p:par>
                                <p:cTn id="9" presetID="8"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diamond(in)">
                                      <p:cBhvr>
                                        <p:cTn id="11" dur="10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000" fill="hold"/>
                                        <p:tgtEl>
                                          <p:spTgt spid="12"/>
                                        </p:tgtEl>
                                        <p:attrNameLst>
                                          <p:attrName>ppt_w</p:attrName>
                                        </p:attrNameLst>
                                      </p:cBhvr>
                                      <p:tavLst>
                                        <p:tav tm="0">
                                          <p:val>
                                            <p:fltVal val="0"/>
                                          </p:val>
                                        </p:tav>
                                        <p:tav tm="100000">
                                          <p:val>
                                            <p:strVal val="#ppt_w"/>
                                          </p:val>
                                        </p:tav>
                                      </p:tavLst>
                                    </p:anim>
                                    <p:anim calcmode="lin" valueType="num">
                                      <p:cBhvr>
                                        <p:cTn id="16" dur="2000" fill="hold"/>
                                        <p:tgtEl>
                                          <p:spTgt spid="12"/>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1000"/>
                                  </p:stCondLst>
                                  <p:childTnLst>
                                    <p:set>
                                      <p:cBhvr>
                                        <p:cTn id="18" dur="1" fill="hold">
                                          <p:stCondLst>
                                            <p:cond delay="0"/>
                                          </p:stCondLst>
                                        </p:cTn>
                                        <p:tgtEl>
                                          <p:spTgt spid="13"/>
                                        </p:tgtEl>
                                        <p:attrNameLst>
                                          <p:attrName>style.visibility</p:attrName>
                                        </p:attrNameLst>
                                      </p:cBhvr>
                                      <p:to>
                                        <p:strVal val="visible"/>
                                      </p:to>
                                    </p:set>
                                    <p:anim calcmode="lin" valueType="num">
                                      <p:cBhvr>
                                        <p:cTn id="19" dur="2000" fill="hold"/>
                                        <p:tgtEl>
                                          <p:spTgt spid="13"/>
                                        </p:tgtEl>
                                        <p:attrNameLst>
                                          <p:attrName>ppt_w</p:attrName>
                                        </p:attrNameLst>
                                      </p:cBhvr>
                                      <p:tavLst>
                                        <p:tav tm="0">
                                          <p:val>
                                            <p:fltVal val="0"/>
                                          </p:val>
                                        </p:tav>
                                        <p:tav tm="100000">
                                          <p:val>
                                            <p:strVal val="#ppt_w"/>
                                          </p:val>
                                        </p:tav>
                                      </p:tavLst>
                                    </p:anim>
                                    <p:anim calcmode="lin" valueType="num">
                                      <p:cBhvr>
                                        <p:cTn id="20" dur="2000" fill="hold"/>
                                        <p:tgtEl>
                                          <p:spTgt spid="13"/>
                                        </p:tgtEl>
                                        <p:attrNameLst>
                                          <p:attrName>ppt_h</p:attrName>
                                        </p:attrNameLst>
                                      </p:cBhvr>
                                      <p:tavLst>
                                        <p:tav tm="0">
                                          <p:val>
                                            <p:fltVal val="0"/>
                                          </p:val>
                                        </p:tav>
                                        <p:tav tm="100000">
                                          <p:val>
                                            <p:strVal val="#ppt_h"/>
                                          </p:val>
                                        </p:tav>
                                      </p:tavLst>
                                    </p:anim>
                                  </p:childTnLst>
                                </p:cTn>
                              </p:par>
                            </p:childTnLst>
                          </p:cTn>
                        </p:par>
                        <p:par>
                          <p:cTn id="21" fill="hold">
                            <p:stCondLst>
                              <p:cond delay="6000"/>
                            </p:stCondLst>
                            <p:childTnLst>
                              <p:par>
                                <p:cTn id="22" presetID="5" presetClass="entr" presetSubtype="10" fill="hold" grpId="0" nodeType="afterEffect">
                                  <p:stCondLst>
                                    <p:cond delay="1000"/>
                                  </p:stCondLst>
                                  <p:childTnLst>
                                    <p:set>
                                      <p:cBhvr>
                                        <p:cTn id="23" dur="1" fill="hold">
                                          <p:stCondLst>
                                            <p:cond delay="0"/>
                                          </p:stCondLst>
                                        </p:cTn>
                                        <p:tgtEl>
                                          <p:spTgt spid="14"/>
                                        </p:tgtEl>
                                        <p:attrNameLst>
                                          <p:attrName>style.visibility</p:attrName>
                                        </p:attrNameLst>
                                      </p:cBhvr>
                                      <p:to>
                                        <p:strVal val="visible"/>
                                      </p:to>
                                    </p:set>
                                    <p:animEffect transition="in" filter="checkerboard(across)">
                                      <p:cBhvr>
                                        <p:cTn id="24" dur="1000"/>
                                        <p:tgtEl>
                                          <p:spTgt spid="14"/>
                                        </p:tgtEl>
                                      </p:cBhvr>
                                    </p:animEffect>
                                  </p:childTnLst>
                                </p:cTn>
                              </p:par>
                            </p:childTnLst>
                          </p:cTn>
                        </p:par>
                        <p:par>
                          <p:cTn id="25" fill="hold">
                            <p:stCondLst>
                              <p:cond delay="8000"/>
                            </p:stCondLst>
                            <p:childTnLst>
                              <p:par>
                                <p:cTn id="26" presetID="4" presetClass="entr" presetSubtype="16" fill="hold" grpId="0" nodeType="afterEffect">
                                  <p:stCondLst>
                                    <p:cond delay="1000"/>
                                  </p:stCondLst>
                                  <p:childTnLst>
                                    <p:set>
                                      <p:cBhvr>
                                        <p:cTn id="27" dur="1" fill="hold">
                                          <p:stCondLst>
                                            <p:cond delay="0"/>
                                          </p:stCondLst>
                                        </p:cTn>
                                        <p:tgtEl>
                                          <p:spTgt spid="25"/>
                                        </p:tgtEl>
                                        <p:attrNameLst>
                                          <p:attrName>style.visibility</p:attrName>
                                        </p:attrNameLst>
                                      </p:cBhvr>
                                      <p:to>
                                        <p:strVal val="visible"/>
                                      </p:to>
                                    </p:set>
                                    <p:animEffect transition="in" filter="box(in)">
                                      <p:cBhvr>
                                        <p:cTn id="28" dur="500"/>
                                        <p:tgtEl>
                                          <p:spTgt spid="25"/>
                                        </p:tgtEl>
                                      </p:cBhvr>
                                    </p:animEffect>
                                  </p:childTnLst>
                                </p:cTn>
                              </p:par>
                            </p:childTnLst>
                          </p:cTn>
                        </p:par>
                        <p:par>
                          <p:cTn id="29" fill="hold">
                            <p:stCondLst>
                              <p:cond delay="9500"/>
                            </p:stCondLst>
                            <p:childTnLst>
                              <p:par>
                                <p:cTn id="30" presetID="4" presetClass="entr" presetSubtype="16"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ox(in)">
                                      <p:cBhvr>
                                        <p:cTn id="32" dur="500"/>
                                        <p:tgtEl>
                                          <p:spTgt spid="26"/>
                                        </p:tgtEl>
                                      </p:cBhvr>
                                    </p:animEffect>
                                  </p:childTnLst>
                                </p:cTn>
                              </p:par>
                            </p:childTnLst>
                          </p:cTn>
                        </p:par>
                        <p:par>
                          <p:cTn id="33" fill="hold">
                            <p:stCondLst>
                              <p:cond delay="10000"/>
                            </p:stCondLst>
                            <p:childTnLst>
                              <p:par>
                                <p:cTn id="34" presetID="4" presetClass="entr" presetSubtype="16"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box(in)">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ox(in)">
                                      <p:cBhvr>
                                        <p:cTn id="41" dur="500"/>
                                        <p:tgtEl>
                                          <p:spTgt spid="18"/>
                                        </p:tgtEl>
                                      </p:cBhvr>
                                    </p:animEffect>
                                  </p:childTnLst>
                                </p:cTn>
                              </p:par>
                            </p:childTnLst>
                          </p:cTn>
                        </p:par>
                        <p:par>
                          <p:cTn id="42" fill="hold">
                            <p:stCondLst>
                              <p:cond delay="500"/>
                            </p:stCondLst>
                            <p:childTnLst>
                              <p:par>
                                <p:cTn id="43" presetID="4" presetClass="entr" presetSubtype="16" fill="hold" grpId="0" nodeType="after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box(in)">
                                      <p:cBhvr>
                                        <p:cTn id="45" dur="500"/>
                                        <p:tgtEl>
                                          <p:spTgt spid="29"/>
                                        </p:tgtEl>
                                      </p:cBhvr>
                                    </p:animEffect>
                                  </p:childTnLst>
                                </p:cTn>
                              </p:par>
                            </p:childTnLst>
                          </p:cTn>
                        </p:par>
                        <p:par>
                          <p:cTn id="46" fill="hold">
                            <p:stCondLst>
                              <p:cond delay="1000"/>
                            </p:stCondLst>
                            <p:childTnLst>
                              <p:par>
                                <p:cTn id="47" presetID="4"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box(in)">
                                      <p:cBhvr>
                                        <p:cTn id="49" dur="500"/>
                                        <p:tgtEl>
                                          <p:spTgt spid="20"/>
                                        </p:tgtEl>
                                      </p:cBhvr>
                                    </p:animEffect>
                                  </p:childTnLst>
                                </p:cTn>
                              </p:par>
                            </p:childTnLst>
                          </p:cTn>
                        </p:par>
                        <p:par>
                          <p:cTn id="50" fill="hold">
                            <p:stCondLst>
                              <p:cond delay="1500"/>
                            </p:stCondLst>
                            <p:childTnLst>
                              <p:par>
                                <p:cTn id="51" presetID="4"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ox(in)">
                                      <p:cBhvr>
                                        <p:cTn id="53" dur="500"/>
                                        <p:tgtEl>
                                          <p:spTgt spid="22"/>
                                        </p:tgtEl>
                                      </p:cBhvr>
                                    </p:animEffect>
                                  </p:childTnLst>
                                </p:cTn>
                              </p:par>
                            </p:childTnLst>
                          </p:cTn>
                        </p:par>
                        <p:par>
                          <p:cTn id="54" fill="hold">
                            <p:stCondLst>
                              <p:cond delay="2000"/>
                            </p:stCondLst>
                            <p:childTnLst>
                              <p:par>
                                <p:cTn id="55" presetID="4" presetClass="entr" presetSubtype="1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ox(in)">
                                      <p:cBhvr>
                                        <p:cTn id="57" dur="500"/>
                                        <p:tgtEl>
                                          <p:spTgt spid="23"/>
                                        </p:tgtEl>
                                      </p:cBhvr>
                                    </p:animEffect>
                                  </p:childTnLst>
                                </p:cTn>
                              </p:par>
                            </p:childTnLst>
                          </p:cTn>
                        </p:par>
                        <p:par>
                          <p:cTn id="58" fill="hold">
                            <p:stCondLst>
                              <p:cond delay="2500"/>
                            </p:stCondLst>
                            <p:childTnLst>
                              <p:par>
                                <p:cTn id="59" presetID="4"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ox(in)">
                                      <p:cBhvr>
                                        <p:cTn id="6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3" grpId="0" animBg="1"/>
      <p:bldP spid="14" grpId="0" animBg="1"/>
      <p:bldP spid="18" grpId="0" animBg="1"/>
      <p:bldP spid="20" grpId="0" animBg="1"/>
      <p:bldP spid="22" grpId="0" animBg="1"/>
      <p:bldP spid="23" grpId="0" animBg="1"/>
      <p:bldP spid="24" grpId="0" animBg="1"/>
      <p:bldP spid="25" grpId="0" animBg="1"/>
      <p:bldP spid="26" grpId="0" animBg="1"/>
      <p:bldP spid="27" grpId="0" animBg="1"/>
      <p:bldP spid="29"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5048</TotalTime>
  <Words>6914</Words>
  <Application>Microsoft Office PowerPoint</Application>
  <PresentationFormat>Affichage à l'écran (4:3)</PresentationFormat>
  <Paragraphs>1186</Paragraphs>
  <Slides>73</Slides>
  <Notes>5</Notes>
  <HiddenSlides>0</HiddenSlides>
  <MMClips>0</MMClips>
  <ScaleCrop>false</ScaleCrop>
  <HeadingPairs>
    <vt:vector size="4" baseType="variant">
      <vt:variant>
        <vt:lpstr>Thème</vt:lpstr>
      </vt:variant>
      <vt:variant>
        <vt:i4>1</vt:i4>
      </vt:variant>
      <vt:variant>
        <vt:lpstr>Titres des diapositives</vt:lpstr>
      </vt:variant>
      <vt:variant>
        <vt:i4>73</vt:i4>
      </vt:variant>
    </vt:vector>
  </HeadingPairs>
  <TitlesOfParts>
    <vt:vector size="74" baseType="lpstr">
      <vt:lpstr>Thème Office</vt:lpstr>
      <vt:lpstr>Programmes d’EPS du collège 2016</vt:lpstr>
      <vt:lpstr>Arrêté du 9-11-2015  Programmes d’enseignements du cycle des apprentissages fondamentaux (cycle 2), du cycle de consolidation (cycle 3) et du cycle d’approfondissement (cycle 4)  JO du 24 novembre 2015 BO Spécial 11 du 26 novembre 2015</vt:lpstr>
      <vt:lpstr>Mme Florence ROBINE (DGESCO)  « Le travail enseignant est tout, sauf un travail solitaire. »</vt:lpstr>
      <vt:lpstr>Organisation de la journée</vt:lpstr>
      <vt:lpstr>Quelques éléments de contextes…  sur l’EPS</vt:lpstr>
      <vt:lpstr>L’EPS dans le SYSTÈME EDUCATIF</vt:lpstr>
      <vt:lpstr>L’EPS dans les textes « Programmes »</vt:lpstr>
      <vt:lpstr>L’EPS COLLEGE [2008 – Juillet 2015]</vt:lpstr>
      <vt:lpstr>L’EPS LYCEE [2010 - …]</vt:lpstr>
      <vt:lpstr>L’EPS c’est aussi …</vt:lpstr>
      <vt:lpstr>… une discipline en mouvement…</vt:lpstr>
      <vt:lpstr>… des repères professionnels au service du projet EPS et des enseignements ! </vt:lpstr>
      <vt:lpstr>Les nouveaux programmes d’EPS du collège 2016</vt:lpstr>
      <vt:lpstr>Une situation inhabituelle du SE / Loi 2013 Evolution … Révolution … Complexité</vt:lpstr>
      <vt:lpstr>Conséquence : Le collège 2016</vt:lpstr>
      <vt:lpstr>Conséquence : L’EPS … DEMAIN …</vt:lpstr>
      <vt:lpstr>Le collège 2016 – Les cycles de la scolarité obligatoire</vt:lpstr>
      <vt:lpstr>Le collège 2016 – Le socle commun</vt:lpstr>
      <vt:lpstr>Le collège 2016 – De nouveaux programmes</vt:lpstr>
      <vt:lpstr>La fabrique des programmes…</vt:lpstr>
      <vt:lpstr>Diapositive 21</vt:lpstr>
      <vt:lpstr>Diapositive 22</vt:lpstr>
      <vt:lpstr>Diapositive 23</vt:lpstr>
      <vt:lpstr>Le collège 2016 – Les programmes</vt:lpstr>
      <vt:lpstr>Diapositive 25</vt:lpstr>
      <vt:lpstr>Volet 1 Les objectifs et spécificités du cycle</vt:lpstr>
      <vt:lpstr>Volet 2 Contributions essentielles des différents enseignements au socle commun </vt:lpstr>
      <vt:lpstr>Volet 3 - Les programmes d’enseignements =&gt; Opérationnalisation en EPS</vt:lpstr>
      <vt:lpstr>Les programmes d’EPS  =&gt; Un préambule commun aux 3 cycles</vt:lpstr>
      <vt:lpstr>Une finalité réaffirmée   =&gt; une focale sur le « vivre ensemble »</vt:lpstr>
      <vt:lpstr>Des compétences générales « soclées »  =&gt; logique curriculaire (Cycles 2-3-4)</vt:lpstr>
      <vt:lpstr>Des compétences générales « soclées »   =&gt; logique curriculaire</vt:lpstr>
      <vt:lpstr>Diapositive 33</vt:lpstr>
      <vt:lpstr>Diapositive 34</vt:lpstr>
      <vt:lpstr>Diapositive 35</vt:lpstr>
      <vt:lpstr>4 champs d’apprentissage                        =&gt; complémentaires</vt:lpstr>
      <vt:lpstr>Un projet pédagogique EPS          =&gt; un parcours de formation équilibré et progressif</vt:lpstr>
      <vt:lpstr>Un préambule commun aux 3 cycles  et un paragraphe spécifique à chaque cycle / caractéristiques élèves</vt:lpstr>
      <vt:lpstr>Des attendus de fin de cycle spécifiés en fin de préambule  =&gt; Des repères de programmation sous-jacents  =&gt; Des jalons / évaluation des acquis des élèves</vt:lpstr>
      <vt:lpstr>Des attendus de fin de cycle, par champ d’apprentissage =&gt; Valider en fin de cycle 3 ou fin de cycle 4 </vt:lpstr>
      <vt:lpstr>Des compétences travaillées ou visées pendant le cycle, par CA, par APSA  =&gt; Déclinaison des contenus par APSA enseignées</vt:lpstr>
      <vt:lpstr>Exemples de situations, d’activités et de ressources pour l’élève   =&gt; Définir une programmation : APSA et autres (?)</vt:lpstr>
      <vt:lpstr>Concernant les repères de progressivité…  =&gt; Déterminer des étapes d’acquisition : par CA ? par APSA ?</vt:lpstr>
      <vt:lpstr>Les croisements entre enseignements</vt:lpstr>
      <vt:lpstr>Schéma…tisons!...peut être…</vt:lpstr>
      <vt:lpstr>Programmes EPS : de 2008 à 2015</vt:lpstr>
      <vt:lpstr>En résumé…</vt:lpstr>
      <vt:lpstr>La logique curriculaire et le S4C comme programme général impose un changement de paradigme</vt:lpstr>
      <vt:lpstr>Démarche académique de construction du projet pédagogique EPS de votre établissement</vt:lpstr>
      <vt:lpstr>Projet pédagogique EPS défini dans le préambule</vt:lpstr>
      <vt:lpstr>La démarche de construction</vt:lpstr>
      <vt:lpstr>Projet pédagogique EPS</vt:lpstr>
      <vt:lpstr>Projet pédagogique EPS</vt:lpstr>
      <vt:lpstr>Diapositive 54</vt:lpstr>
      <vt:lpstr>Diapositive 55</vt:lpstr>
      <vt:lpstr>Diapositive 56</vt:lpstr>
      <vt:lpstr>Diapositive 57</vt:lpstr>
      <vt:lpstr>Projet pédagogique EPS Points de vigilance</vt:lpstr>
      <vt:lpstr>Projet pédagogique EPS Points de vigilance</vt:lpstr>
      <vt:lpstr>Définition de la COMPETENCE</vt:lpstr>
      <vt:lpstr>Définition de la COMPETENCE</vt:lpstr>
      <vt:lpstr>SYNTHESE</vt:lpstr>
      <vt:lpstr>UN CHANGEMENT DE PARADIGME DISCIPLINAIRE </vt:lpstr>
      <vt:lpstr>Un parcours de formation équilibré et progressif</vt:lpstr>
      <vt:lpstr>Diapositive 65</vt:lpstr>
      <vt:lpstr>Les textes et les ressources</vt:lpstr>
      <vt:lpstr>RESSOURCES EDUSCOL</vt:lpstr>
      <vt:lpstr>RESSOURCES EDUSCOL</vt:lpstr>
      <vt:lpstr>Quelques observations et… pistes de réflexion</vt:lpstr>
      <vt:lpstr>Du cycle d’APSA observé… à la…  séquence d’apprentissage en EPS … à venir</vt:lpstr>
      <vt:lpstr>Parcours de formation / logique curriculaire 4 Champs d’Apprentissage / S4C</vt:lpstr>
      <vt:lpstr>Pour rappel… Mme Florence ROBINE (DGESCO) « Le travail enseignant est tout, sauf un travail solitaire. »</vt:lpstr>
      <vt:lpstr>Questions … non abordées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Rectorat de corse</dc:creator>
  <cp:lastModifiedBy>a.costantini</cp:lastModifiedBy>
  <cp:revision>438</cp:revision>
  <dcterms:created xsi:type="dcterms:W3CDTF">2015-12-03T08:54:39Z</dcterms:created>
  <dcterms:modified xsi:type="dcterms:W3CDTF">2016-04-21T17:34:14Z</dcterms:modified>
</cp:coreProperties>
</file>