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21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800EB-F06F-47A0-88A9-198BC3686D83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A104C-D8AB-4E21-80BE-32AD02ED43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7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A104C-D8AB-4E21-80BE-32AD02ED431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91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11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28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8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7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1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82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58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51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32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65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16F4-445E-4295-99BC-741C4DAF7267}" type="datetimeFigureOut">
              <a:rPr lang="fr-FR" smtClean="0"/>
              <a:t>01/06/2015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63E5-8F30-486C-8073-2D307FBE1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32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5" y="109810"/>
            <a:ext cx="11260183" cy="6439036"/>
          </a:xfrm>
        </p:spPr>
      </p:pic>
      <p:sp>
        <p:nvSpPr>
          <p:cNvPr id="7" name="ZoneTexte 6"/>
          <p:cNvSpPr txBox="1"/>
          <p:nvPr/>
        </p:nvSpPr>
        <p:spPr>
          <a:xfrm>
            <a:off x="1045029" y="391886"/>
            <a:ext cx="9866811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STAGE ACADEMIQUE VOILE</a:t>
            </a:r>
            <a:endParaRPr lang="fr-FR" sz="44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4697" y="1443403"/>
            <a:ext cx="8995954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Lundi 1</a:t>
            </a:r>
            <a:r>
              <a:rPr lang="fr-FR" sz="2400" b="1" baseline="30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er</a:t>
            </a:r>
            <a:r>
              <a:rPr lang="fr-FR" sz="2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et 2 juin 2015</a:t>
            </a:r>
            <a:endParaRPr lang="fr-FR" sz="2400" b="1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7976" y="2100058"/>
            <a:ext cx="410173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Contenus niveaux 1 et 2</a:t>
            </a:r>
            <a:endParaRPr lang="fr-FR" sz="2400" b="1" dirty="0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7976" y="2561723"/>
            <a:ext cx="5747658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Situations d’apprentissage</a:t>
            </a:r>
            <a:endParaRPr lang="fr-FR" sz="2400" b="1" dirty="0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7976" y="3162589"/>
            <a:ext cx="4423954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fr-FR" sz="2400" b="1" dirty="0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80366" y="5329646"/>
            <a:ext cx="4328160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Eric JOURDAIN- Collège St. JOSEPH. Bastia</a:t>
            </a:r>
            <a:endParaRPr lang="fr-FR" b="1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95212" y="5698978"/>
            <a:ext cx="1898468" cy="3077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Académie de corse</a:t>
            </a:r>
            <a:endParaRPr lang="fr-FR" sz="1400" b="1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690143"/>
              </p:ext>
            </p:extLst>
          </p:nvPr>
        </p:nvGraphicFramePr>
        <p:xfrm>
          <a:off x="145914" y="736881"/>
          <a:ext cx="11926111" cy="5968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0086"/>
                <a:gridCol w="5113442"/>
                <a:gridCol w="3512583"/>
              </a:tblGrid>
              <a:tr h="603813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Compétence attendue 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 Dans un souci constant d’optimisation de la vitesse du bateau, choisir ses trajets avec efficience  afin de réaliser un projet de navigation  en route directe et/ou indirecte permettant d’atteindre tous les points d’une zone de navigation définie et sécurisée (être autonome).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 Maitriser les règles de navigation, de sécurité et l’impact  humain sur le site de pratique.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43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CONNAISSANCES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Du pratiquant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Utilisation d’un vocabulaire spécifique : au vent/sous le vent, gain au vent, les allures de navigation, sous- puissance, sur – puissance,</a:t>
                      </a:r>
                      <a:r>
                        <a:rPr lang="fr-FR" sz="900">
                          <a:effectLst/>
                        </a:rPr>
                        <a:t> </a:t>
                      </a:r>
                      <a:r>
                        <a:rPr lang="fr-FR" sz="1000">
                          <a:effectLst/>
                        </a:rPr>
                        <a:t>écoulement laminaire.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Les règles de navigation liées aux priorités.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Connaître les principaux points de réglage de la voile et le fonctionnement aérodynamique de la voile.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Connaître les principaux éléments de réduction des frottements hydrodynamiques.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Orientation et définition de l’espace de navigation en fonction du vent (espace orthonormé à géométrie variable, notion de cadre).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Connaître les principaux nœuds utilisés (chaise, cabestan, plat, pêcheur).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Liées aux autres rôles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Savoir redresser rapidement son embarcation lors d’un dessalage.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Connaître les règles simples de course (R10, R11, R12, R14)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Connaître la réglementation liée au balisage.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CAPACITES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Du pratiquant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u="sng">
                          <a:effectLst/>
                        </a:rPr>
                        <a:t>REGLER</a:t>
                      </a:r>
                      <a:endParaRPr lang="fr-FR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Ajuster l’ouverture et le réglage de la voile à une trajectoire et aux fluctuations du vent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Agir sur les commandes pour optimiser sa vitesse et son gain au vent</a:t>
                      </a:r>
                      <a:r>
                        <a:rPr lang="fr-FR" sz="700">
                          <a:effectLst/>
                        </a:rPr>
                        <a:t> </a:t>
                      </a:r>
                      <a:r>
                        <a:rPr lang="fr-FR" sz="1000">
                          <a:effectLst/>
                        </a:rPr>
                        <a:t>(se propulse au maximum lorsque la voile est à la limite du faseyement)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Virer et empanner sans s’arrêter, en conservant sa vitesse, sans perte d’appui sur le vent.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u="sng">
                          <a:effectLst/>
                        </a:rPr>
                        <a:t>PILOTER</a:t>
                      </a:r>
                      <a:endParaRPr lang="fr-FR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Dissocier les actions des mains (barre /écoute).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Conserver une trajectoire/allure en fonction des variations du vent en direction et/ou en intensité.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Naviguer sur  des trajectoires indirectes avec efficience pour réaliser un projet de navigation.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Mettre en place une chronologie d’actions au virement et à l’empannage permettant de maîtriser les trajectoires.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u="sng">
                          <a:effectLst/>
                        </a:rPr>
                        <a:t>EQUILIBRER</a:t>
                      </a:r>
                      <a:endParaRPr lang="fr-FR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-Se positionner dans son embarcation afin d’assurer un équilibre propice pour piloter, régler et rechercher de la vitesse en réduisant au maximum les résistances à l’avancement.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Se déplacer pour équilibrer l’embarcation en surpuissance (rappel ; trapèze).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Liées aux autres rôles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Maîtriser les manœuvres courantes pour se mettre en sécurité (départs et arrivées de plage dans des conditions difficiles, arrêt rapide, marche arrière, remorquage).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Remédier aux avaries les plus courantes.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ATTITUDES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Du pratiquant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Concevoir, mettre en œuvre et évaluer un projet de navigation.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Identifier, apprécier et évaluer les trajectoires à suivre et les allures à prendre pour rejoindre un point du plan d’eau avec efficience (compromis Cap/vitesse)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Mettre en relation ses actions et les conditions du milieu, pour agir efficacement sur les commandes de l’embarcation.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Se repérer et percevoir les variations du milieu grâce à des repères kinesthésiques et extéroceptifs (embarcation et environnement).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Réaliser des préréglages simples en fonction de la puissance du vent (vent faible : voile creusée ; vent fort : voile plate)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Liées aux autres rôles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Développer son sens marin contribuant à la solidarité en mer et à la conservation de l’intégrité de chacun au sein du groupe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Connaître l’impact de nos actions sur l’environnement et les actions quotidiennes qui minimisent cet impact.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Prévenir des avaries possibles par inspection du matériel.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</a:tr>
              <a:tr h="914868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Liens avec le socle 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800" dirty="0">
                          <a:effectLst/>
                        </a:rPr>
                        <a:t>Compétence 1 : Enrichir  un vocabulaire spécifique ; utiliser les mots appropriés pour préciser sa position par rapport au repère vent (au vent, sous le vent, tribord, bâbord, gain, perte)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800" dirty="0">
                          <a:effectLst/>
                        </a:rPr>
                        <a:t>Compétence 3 : Expérimenter et comprendre les principes physiques de la voile : utiliser les commandes et réglages de façon différenciée.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800" dirty="0">
                          <a:effectLst/>
                        </a:rPr>
                        <a:t>Compétence 5 : Sensibiliser au respect du site de pratique et à la protection de celui-ci, développer une culture sportive des APPN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800" dirty="0">
                          <a:effectLst/>
                        </a:rPr>
                        <a:t>Compétence 6 : Communiquer et coopérer en équipe : respecter et participer à l’élaboration de la zone de navigation, en la reliant à la réglementation et  au projet de navigation.</a:t>
                      </a:r>
                      <a:endParaRPr lang="fr-FR" sz="1000" dirty="0">
                        <a:effectLst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                                Avoir conscience de la solidarité développé et engendré par l’activité (sens marin)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800" dirty="0">
                          <a:effectLst/>
                        </a:rPr>
                        <a:t>Compétence 7 : Agir en groupe avec davantage d’autonomie, être plus responsable et capable d’initiative pour concevoir un projet de navigation cohérent et réaliste</a:t>
                      </a:r>
                      <a:endParaRPr lang="fr-FR" sz="1000" dirty="0"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4" marR="61754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5915" y="68094"/>
            <a:ext cx="11926111" cy="5544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3200" dirty="0" smtClean="0"/>
              <a:t>Activité voile              Fiche ressources  Niveau 2               </a:t>
            </a:r>
            <a:r>
              <a:rPr lang="fr-FR" sz="2000" dirty="0" smtClean="0"/>
              <a:t>Académie de corse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2816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0782" y="0"/>
            <a:ext cx="11153503" cy="3142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2800" dirty="0" smtClean="0"/>
              <a:t>Diplôme national du brevet: voile                                        </a:t>
            </a:r>
            <a:r>
              <a:rPr lang="fr-FR" sz="2400" dirty="0" smtClean="0"/>
              <a:t>Académie de corse</a:t>
            </a:r>
            <a:endParaRPr lang="fr-FR" sz="24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859840"/>
              </p:ext>
            </p:extLst>
          </p:nvPr>
        </p:nvGraphicFramePr>
        <p:xfrm>
          <a:off x="820783" y="402326"/>
          <a:ext cx="11153503" cy="1471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0415"/>
                <a:gridCol w="8173088"/>
              </a:tblGrid>
              <a:tr h="114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Compétence attendue de niveau 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Principes d’élaboration de l’épreuve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8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Dans un souci constant d’optimisation de la vitesse du bateau, choisir ses trajets avec efficience  afin de réaliser un projet de navigation  en route directe et/ou indirecte permettant d’atteindre tous les points d’une zone de navigation définie et sécurisée (être autonome). 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Maîtriser les règles de navigation, de sécurité et l’impact  humain sur le site de pratique.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fr-FR" sz="800" dirty="0" smtClean="0">
                          <a:effectLst/>
                        </a:rPr>
                        <a:t>1     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76625" algn="l"/>
                          <a:tab pos="3632200" algn="ctr"/>
                        </a:tabLst>
                      </a:pPr>
                      <a:r>
                        <a:rPr lang="fr-FR" sz="800" dirty="0">
                          <a:effectLst/>
                        </a:rPr>
                        <a:t>Annoncer et  réaliser un projet de navigation (ordre de franchissement des bouées et allures correspondantes)          </a:t>
                      </a:r>
                      <a:r>
                        <a:rPr lang="fr-FR" sz="800" dirty="0" smtClean="0">
                          <a:effectLst/>
                        </a:rPr>
                        <a:t>2                                                                     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76625" algn="l"/>
                          <a:tab pos="3632200" algn="ctr"/>
                        </a:tabLst>
                      </a:pPr>
                      <a:r>
                        <a:rPr lang="fr-FR" sz="800" dirty="0">
                          <a:effectLst/>
                        </a:rPr>
                        <a:t>permettant d’atteindre avec efficience,  toutes les bouées du parcours (1, 2, 3 et 4) 	                                                                                  </a:t>
                      </a:r>
                      <a:r>
                        <a:rPr lang="fr-FR" sz="800" dirty="0" smtClean="0">
                          <a:effectLst/>
                        </a:rPr>
                        <a:t>                                               </a:t>
                      </a:r>
                      <a:r>
                        <a:rPr lang="fr-FR" sz="800" dirty="0">
                          <a:effectLst/>
                        </a:rPr>
                        <a:t>VENT 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105" algn="l"/>
                        </a:tabLst>
                      </a:pPr>
                      <a:r>
                        <a:rPr lang="fr-FR" sz="800" dirty="0">
                          <a:effectLst/>
                        </a:rPr>
                        <a:t>en route directe et/ou indirecte.                                                                                                                                                                  </a:t>
                      </a:r>
                      <a:r>
                        <a:rPr lang="fr-FR" sz="800" dirty="0" smtClean="0">
                          <a:effectLst/>
                        </a:rPr>
                        <a:t>3                                                       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76625" algn="l"/>
                          <a:tab pos="3632200" algn="ctr"/>
                        </a:tabLst>
                      </a:pPr>
                      <a:r>
                        <a:rPr lang="fr-FR" sz="800" dirty="0">
                          <a:effectLst/>
                        </a:rPr>
                        <a:t>	                                                                             </a:t>
                      </a:r>
                      <a:r>
                        <a:rPr lang="fr-FR" sz="800" dirty="0" smtClean="0">
                          <a:effectLst/>
                        </a:rPr>
                        <a:t>                 4                                                                                                                                                                           </a:t>
                      </a:r>
                      <a:r>
                        <a:rPr lang="fr-FR" sz="800" dirty="0">
                          <a:effectLst/>
                        </a:rPr>
                        <a:t>	                                                                                                                                 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949080" y="754371"/>
            <a:ext cx="417579" cy="5345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lg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9371366" y="632165"/>
            <a:ext cx="401637" cy="546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8706678" y="707933"/>
            <a:ext cx="592626" cy="3065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lg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8621497" y="1074645"/>
            <a:ext cx="263087" cy="2744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lg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8949080" y="1349093"/>
            <a:ext cx="287314" cy="3066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9325316" y="1169117"/>
            <a:ext cx="461826" cy="54676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9787142" y="632165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9284990" y="707932"/>
            <a:ext cx="40324" cy="9477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lg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Line 1"/>
          <p:cNvSpPr>
            <a:spLocks noChangeShapeType="1"/>
          </p:cNvSpPr>
          <p:nvPr/>
        </p:nvSpPr>
        <p:spPr bwMode="auto">
          <a:xfrm flipH="1" flipV="1">
            <a:off x="8960882" y="1406429"/>
            <a:ext cx="312307" cy="3479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lg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270131"/>
              </p:ext>
            </p:extLst>
          </p:nvPr>
        </p:nvGraphicFramePr>
        <p:xfrm>
          <a:off x="820783" y="1903274"/>
          <a:ext cx="11153502" cy="3862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531"/>
                <a:gridCol w="2342508"/>
                <a:gridCol w="2449574"/>
                <a:gridCol w="2926934"/>
                <a:gridCol w="2720955"/>
              </a:tblGrid>
              <a:tr h="24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Points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Eléments à évaluer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Indicateurs de compétence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Degrés d’acquisition du niveau 2 de compétence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20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Pertinence et efficacité du projet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(collectif si navigation en équipage)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Projet simple mais fonctionnel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Identifie correctement les allures et réalise le parcours </a:t>
                      </a:r>
                      <a:r>
                        <a:rPr lang="fr-FR" sz="800" u="sng" dirty="0">
                          <a:effectLst/>
                        </a:rPr>
                        <a:t>uniquement en routes directes </a:t>
                      </a:r>
                      <a:r>
                        <a:rPr lang="fr-FR" sz="800" dirty="0">
                          <a:effectLst/>
                        </a:rPr>
                        <a:t>avec efficience.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r>
                        <a:rPr lang="fr-FR" sz="800" dirty="0" smtClean="0">
                          <a:effectLst/>
                        </a:rPr>
                        <a:t>0 </a:t>
                      </a:r>
                      <a:r>
                        <a:rPr lang="fr-FR" sz="800" dirty="0">
                          <a:effectLst/>
                        </a:rPr>
                        <a:t>- 3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Projet complexe mais ambitieux 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Identifie correctement les allures mais la navigation indirecte n’est pas efficiente (virements « hors cadre », trop de bords,..)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3,5 - 6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Projet complexe et réaliste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Bonne adéquation entre le projet et la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réalisation. Le parcours </a:t>
                      </a:r>
                      <a:r>
                        <a:rPr lang="fr-FR" sz="800" u="sng" dirty="0">
                          <a:effectLst/>
                        </a:rPr>
                        <a:t>en routes directes et indirectes</a:t>
                      </a:r>
                      <a:r>
                        <a:rPr lang="fr-FR" sz="800" dirty="0">
                          <a:effectLst/>
                        </a:rPr>
                        <a:t> est effectué avec </a:t>
                      </a:r>
                      <a:r>
                        <a:rPr lang="fr-FR" sz="800" dirty="0" smtClean="0">
                          <a:effectLst/>
                        </a:rPr>
                        <a:t>efficience.</a:t>
                      </a:r>
                      <a:r>
                        <a:rPr lang="fr-FR" sz="1100" baseline="0" dirty="0" smtClean="0">
                          <a:effectLst/>
                        </a:rPr>
                        <a:t>                </a:t>
                      </a:r>
                      <a:r>
                        <a:rPr lang="fr-FR" sz="800" dirty="0" smtClean="0">
                          <a:effectLst/>
                        </a:rPr>
                        <a:t>6,5 </a:t>
                      </a:r>
                      <a:r>
                        <a:rPr lang="fr-FR" sz="800" dirty="0">
                          <a:effectLst/>
                        </a:rPr>
                        <a:t>- 8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84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Efficacité du navigateur en tant que barreur et équipier 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Indicateurs complémentaires d’efficacité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Trajectoires contrôlées 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(écarts de routes limités)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Adapte le réglage à l’allure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Centré sur </a:t>
                      </a:r>
                      <a:r>
                        <a:rPr lang="fr-FR" sz="800" dirty="0" smtClean="0">
                          <a:effectLst/>
                        </a:rPr>
                        <a:t>l’engin</a:t>
                      </a: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Agit de façon simple sur les commandes (barre/direction, écoute/propulsion) pour optimiser sa vitesse (se propulse au maximum lorsque la voile est à la limite du </a:t>
                      </a:r>
                      <a:r>
                        <a:rPr lang="fr-FR" sz="800" dirty="0" err="1">
                          <a:effectLst/>
                        </a:rPr>
                        <a:t>faseyement</a:t>
                      </a:r>
                      <a:r>
                        <a:rPr lang="fr-FR" sz="8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0 – 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Trajectoires décidées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-Manœuvres </a:t>
                      </a:r>
                      <a:r>
                        <a:rPr lang="fr-FR" sz="800" dirty="0">
                          <a:effectLst/>
                        </a:rPr>
                        <a:t>continues sans perte d’appui sur le vent.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-Relève </a:t>
                      </a:r>
                      <a:r>
                        <a:rPr lang="fr-FR" sz="800" dirty="0">
                          <a:effectLst/>
                        </a:rPr>
                        <a:t>des informations pendant la navigation mais ne les met pas au service d’une navigation indirecte efficiente.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-Construit </a:t>
                      </a:r>
                      <a:r>
                        <a:rPr lang="fr-FR" sz="800" dirty="0">
                          <a:effectLst/>
                        </a:rPr>
                        <a:t>l’angle mort (route directe impossible) par l’exploration de toutes les routes directes possibles. </a:t>
                      </a:r>
                      <a:endParaRPr lang="fr-F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-Identifie </a:t>
                      </a:r>
                      <a:r>
                        <a:rPr lang="fr-FR" sz="800" dirty="0">
                          <a:effectLst/>
                        </a:rPr>
                        <a:t>le près comme direction dans laquelle la voile est bordée au maximum, gonflée avec un écoulement laminaire (à la limite du </a:t>
                      </a:r>
                      <a:r>
                        <a:rPr lang="fr-FR" sz="800" dirty="0" err="1">
                          <a:effectLst/>
                        </a:rPr>
                        <a:t>faseyement</a:t>
                      </a:r>
                      <a:r>
                        <a:rPr lang="fr-FR" sz="8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3,5 </a:t>
                      </a:r>
                      <a:r>
                        <a:rPr lang="fr-FR" sz="800" dirty="0" smtClean="0">
                          <a:effectLst/>
                        </a:rPr>
                        <a:t>– </a:t>
                      </a:r>
                      <a:r>
                        <a:rPr lang="fr-FR" sz="800" dirty="0">
                          <a:effectLst/>
                        </a:rPr>
                        <a:t>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Trajectoires anticipées en fonction des fluctuations du milieu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Navigue en finesse (laminaire) et se situe correctement dans le cadre en navigation </a:t>
                      </a:r>
                      <a:r>
                        <a:rPr lang="fr-FR" sz="800" dirty="0" smtClean="0">
                          <a:effectLst/>
                        </a:rPr>
                        <a:t>indirecte.</a:t>
                      </a:r>
                      <a:endParaRPr lang="fr-FR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Se </a:t>
                      </a:r>
                      <a:r>
                        <a:rPr lang="fr-FR" sz="800" dirty="0">
                          <a:effectLst/>
                        </a:rPr>
                        <a:t>décentre de l’engin pour prendre des informations efficaces sur les éléments constitutifs du </a:t>
                      </a:r>
                      <a:r>
                        <a:rPr lang="fr-FR" sz="800" dirty="0" smtClean="0">
                          <a:effectLst/>
                        </a:rPr>
                        <a:t>milieu.</a:t>
                      </a:r>
                      <a:endParaRPr lang="fr-F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Ajuste  </a:t>
                      </a:r>
                      <a:r>
                        <a:rPr lang="fr-FR" sz="800" dirty="0">
                          <a:effectLst/>
                        </a:rPr>
                        <a:t>les réglages de façon complexe (barre/propulsion, écoute/équilibre,..) pour optimiser la direction, la propulsion et l’équilibre en fonction des fluctuations du vent et de la mer.                                   </a:t>
                      </a:r>
                      <a:r>
                        <a:rPr lang="fr-FR" sz="800" dirty="0" smtClean="0">
                          <a:effectLst/>
                        </a:rPr>
                        <a:t>                                   6,5 </a:t>
                      </a:r>
                      <a:r>
                        <a:rPr lang="fr-FR" sz="800" dirty="0">
                          <a:effectLst/>
                        </a:rPr>
                        <a:t>- 8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5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Gestion de sa sécurité et gestion du matériel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Sécurité passive et respectée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- Connaît </a:t>
                      </a:r>
                      <a:r>
                        <a:rPr lang="fr-FR" sz="800" dirty="0">
                          <a:effectLst/>
                        </a:rPr>
                        <a:t>les consignes de regroupement et les signaux de </a:t>
                      </a:r>
                      <a:r>
                        <a:rPr lang="fr-FR" sz="800" dirty="0" smtClean="0">
                          <a:effectLst/>
                        </a:rPr>
                        <a:t>détresses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-Respecte </a:t>
                      </a:r>
                      <a:r>
                        <a:rPr lang="fr-FR" sz="800" dirty="0">
                          <a:effectLst/>
                        </a:rPr>
                        <a:t>le périmètre de </a:t>
                      </a:r>
                      <a:r>
                        <a:rPr lang="fr-FR" sz="800" dirty="0" smtClean="0">
                          <a:effectLst/>
                        </a:rPr>
                        <a:t>navigation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- </a:t>
                      </a:r>
                      <a:r>
                        <a:rPr lang="fr-FR" sz="800" dirty="0">
                          <a:effectLst/>
                        </a:rPr>
                        <a:t>Ne quitte jamais son embarcation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- Sait redresser un voilier chaviré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0 - 1,5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Sécurité active et assurée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- Evalue les conditions météo.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- Se situe dans la zone de navigation.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- Situe son niveau dans la progression.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- Améliore ses savoir – faire sécuritaires.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2 - 3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Sécurité optimale et autonome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-Analyse les conditions de navigation pour évaluer les risques et situer le degré de difficulté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-réalise sans assistance la manœuvre de l’homme à la mer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- Connaît les signes de fatigues en navigation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3,5 - 4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01709"/>
              </p:ext>
            </p:extLst>
          </p:nvPr>
        </p:nvGraphicFramePr>
        <p:xfrm>
          <a:off x="838200" y="5782491"/>
          <a:ext cx="11136086" cy="1075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1857"/>
                <a:gridCol w="5594229"/>
              </a:tblGrid>
              <a:tr h="148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Exemples d’items du socle commun liés à cette activité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Exemples d’indicateurs permettant de renseigner ces items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Compétence 1 : Formuler clairement un propos simple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L’élève formule son projet clairement.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8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Compétence 6 : Respecter des comportements favorables à sa santé et sa sécurité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L’élève respecte les consignes de sécurité, tout en préservant son intégrité physique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Compétence 7 : Être autonome dans son travail : savoir l’organiser, le planifier, l’anticiper,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                            rechercher et sélectionner des informations utiles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                           Identifier ses points forts et ses points faibles dans des situations variées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L’élève est autonome dans les choix effectués pour conduire son déplacement.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Il gère ses ressources efficacement.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448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" y="167357"/>
            <a:ext cx="11528535" cy="652328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9941668" y="437745"/>
            <a:ext cx="0" cy="1556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46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248" y="0"/>
            <a:ext cx="11837504" cy="44726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b="1" dirty="0" smtClean="0"/>
              <a:t>Réglementation </a:t>
            </a:r>
            <a:r>
              <a:rPr lang="fr-FR" sz="3600" b="1" dirty="0"/>
              <a:t>de l’activité VOILE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611" y="546653"/>
            <a:ext cx="4269685" cy="62119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296" y="589382"/>
            <a:ext cx="3912704" cy="62686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7" y="589382"/>
            <a:ext cx="3838989" cy="6169227"/>
          </a:xfrm>
          <a:prstGeom prst="rect">
            <a:avLst/>
          </a:prstGeom>
        </p:spPr>
      </p:pic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056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6646"/>
            <a:ext cx="10515600" cy="47970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Règlement voile légère         UNSS  2014-2016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35973" y="722382"/>
            <a:ext cx="5184250" cy="599647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fr-FR" sz="1100" b="1" u="sng" dirty="0" smtClean="0"/>
              <a:t>1-  </a:t>
            </a:r>
            <a:r>
              <a:rPr lang="fr-FR" sz="1100" b="1" u="sng" dirty="0"/>
              <a:t>RELAIS </a:t>
            </a:r>
          </a:p>
          <a:p>
            <a:pPr marL="0" indent="0">
              <a:buNone/>
            </a:pPr>
            <a:r>
              <a:rPr lang="fr-FR" sz="800" dirty="0"/>
              <a:t>Un classement peut être établi dès la fin de la 1ère course de relais et/ou bien à la fin de chacune des courses (lorsque les 3 équipages ont couru). </a:t>
            </a:r>
          </a:p>
          <a:p>
            <a:pPr marL="0" indent="0">
              <a:buNone/>
            </a:pPr>
            <a:r>
              <a:rPr lang="fr-FR" sz="800" dirty="0" smtClean="0"/>
              <a:t>A </a:t>
            </a:r>
            <a:r>
              <a:rPr lang="fr-FR" sz="800" dirty="0"/>
              <a:t>l’issue du "RELAIS", le classement d’une équipe  se fait en additionnant les points obtenus par chacun des membres </a:t>
            </a:r>
          </a:p>
          <a:p>
            <a:pPr marL="0" indent="0">
              <a:buNone/>
            </a:pPr>
            <a:r>
              <a:rPr lang="fr-FR" sz="800" dirty="0"/>
              <a:t>1er   = 0,75 Pt   Abandon, Non-partant, Disqualifié   = Nombre d’inscrits + 1 </a:t>
            </a:r>
          </a:p>
          <a:p>
            <a:pPr marL="0" indent="0">
              <a:buNone/>
            </a:pPr>
            <a:r>
              <a:rPr lang="fr-FR" sz="800" dirty="0"/>
              <a:t>2ème = 2 Pt    </a:t>
            </a:r>
          </a:p>
          <a:p>
            <a:pPr marL="0" indent="0">
              <a:buNone/>
            </a:pPr>
            <a:r>
              <a:rPr lang="fr-FR" sz="800" dirty="0"/>
              <a:t>3ème = 3 Pt    </a:t>
            </a:r>
          </a:p>
          <a:p>
            <a:pPr marL="0" indent="0">
              <a:buNone/>
            </a:pPr>
            <a:r>
              <a:rPr lang="fr-FR" sz="800" dirty="0"/>
              <a:t>Etc.    </a:t>
            </a:r>
          </a:p>
          <a:p>
            <a:pPr marL="0" indent="0">
              <a:buNone/>
            </a:pPr>
            <a:r>
              <a:rPr lang="fr-FR" sz="800" dirty="0"/>
              <a:t>En formule relais, le plus mauvais résultat sera enlevé à partir de la 3ème course courue (2 courses courues donnent deux classements, trois courses courues donnent deux classements, 4 courses courues donnent 3 classements...). </a:t>
            </a:r>
          </a:p>
          <a:p>
            <a:pPr marL="0" indent="0">
              <a:buNone/>
            </a:pPr>
            <a:r>
              <a:rPr lang="fr-FR" sz="800" dirty="0"/>
              <a:t>L’équipe 1ère  sera celle qui aura totalisé le nombre de points le plus faible. </a:t>
            </a:r>
          </a:p>
          <a:p>
            <a:pPr marL="0" indent="0">
              <a:buNone/>
            </a:pPr>
            <a:r>
              <a:rPr lang="fr-FR" sz="800" dirty="0"/>
              <a:t>En cas d'ex aequo, l'avantage est donné à l'équipe qui aura obtenu le plus grand nombre de places de 1er, de 2ème, etc. </a:t>
            </a:r>
          </a:p>
          <a:p>
            <a:pPr marL="0" indent="0">
              <a:buNone/>
            </a:pPr>
            <a:r>
              <a:rPr lang="fr-FR" sz="800" dirty="0"/>
              <a:t>a) Pour les courses prises en compte pour le classement </a:t>
            </a:r>
          </a:p>
          <a:p>
            <a:pPr marL="0" indent="0">
              <a:buNone/>
            </a:pPr>
            <a:r>
              <a:rPr lang="fr-FR" sz="800" dirty="0"/>
              <a:t>b) pour la totalité des courses </a:t>
            </a:r>
          </a:p>
          <a:p>
            <a:pPr marL="0" indent="0">
              <a:buNone/>
            </a:pPr>
            <a:r>
              <a:rPr lang="fr-FR" sz="800" dirty="0"/>
              <a:t>c) sur la dernière course   </a:t>
            </a:r>
          </a:p>
          <a:p>
            <a:pPr marL="0" indent="0">
              <a:buNone/>
            </a:pPr>
            <a:r>
              <a:rPr lang="fr-FR" sz="1100" b="1" u="sng" dirty="0" smtClean="0"/>
              <a:t>2 </a:t>
            </a:r>
            <a:r>
              <a:rPr lang="fr-FR" sz="1100" b="1" u="sng" dirty="0"/>
              <a:t>– COURSE EN FLOTTE </a:t>
            </a:r>
          </a:p>
          <a:p>
            <a:pPr marL="0" indent="0">
              <a:buNone/>
            </a:pPr>
            <a:r>
              <a:rPr lang="fr-FR" sz="800" dirty="0"/>
              <a:t>Le système de points utilisé est identique au système de </a:t>
            </a:r>
            <a:r>
              <a:rPr lang="fr-FR" sz="800" dirty="0" smtClean="0"/>
              <a:t>relais.</a:t>
            </a:r>
            <a:endParaRPr lang="fr-FR" sz="800" dirty="0"/>
          </a:p>
          <a:p>
            <a:pPr marL="0" indent="0">
              <a:buNone/>
            </a:pPr>
            <a:r>
              <a:rPr lang="fr-FR" sz="1100" b="1" u="sng" dirty="0" smtClean="0"/>
              <a:t>3 </a:t>
            </a:r>
            <a:r>
              <a:rPr lang="fr-FR" sz="1100" b="1" u="sng" dirty="0"/>
              <a:t>– EQUIPE CONTRE EQUIPE </a:t>
            </a:r>
          </a:p>
          <a:p>
            <a:pPr marL="0" indent="0">
              <a:buNone/>
            </a:pPr>
            <a:r>
              <a:rPr lang="fr-FR" sz="800" dirty="0"/>
              <a:t>Le classement à l’intérieur d’une poule lors des matchs EQUIPE CONTRE EQUIPE se fait de la façon suivante : </a:t>
            </a:r>
          </a:p>
          <a:p>
            <a:pPr marL="0" indent="0">
              <a:buNone/>
            </a:pPr>
            <a:r>
              <a:rPr lang="fr-FR" sz="800" dirty="0"/>
              <a:t>Victoire  = 3 Pts </a:t>
            </a:r>
          </a:p>
          <a:p>
            <a:pPr marL="0" indent="0">
              <a:buNone/>
            </a:pPr>
            <a:r>
              <a:rPr lang="fr-FR" sz="800" dirty="0"/>
              <a:t>Défaite  = 1 Pt </a:t>
            </a:r>
          </a:p>
          <a:p>
            <a:pPr marL="0" indent="0">
              <a:buNone/>
            </a:pPr>
            <a:r>
              <a:rPr lang="fr-FR" sz="800" dirty="0"/>
              <a:t>Abandon  </a:t>
            </a:r>
          </a:p>
          <a:p>
            <a:pPr marL="0" indent="0">
              <a:buNone/>
            </a:pPr>
            <a:r>
              <a:rPr lang="fr-FR" sz="800" dirty="0"/>
              <a:t>Non-partant = 0 Pt </a:t>
            </a:r>
          </a:p>
          <a:p>
            <a:pPr marL="0" indent="0">
              <a:buNone/>
            </a:pPr>
            <a:r>
              <a:rPr lang="fr-FR" sz="800" dirty="0"/>
              <a:t>Disqualifié   </a:t>
            </a:r>
          </a:p>
          <a:p>
            <a:pPr marL="0" indent="0">
              <a:buNone/>
            </a:pPr>
            <a:r>
              <a:rPr lang="fr-FR" sz="800" dirty="0"/>
              <a:t>L’équipe vainqueur dans sa poule est celle qui aura le plus de points. </a:t>
            </a:r>
          </a:p>
          <a:p>
            <a:pPr marL="0" indent="0">
              <a:buNone/>
            </a:pPr>
            <a:r>
              <a:rPr lang="fr-FR" sz="800" dirty="0"/>
              <a:t>En cas d’ex aequo, se référer à l’annexe D des Règles de Course à la Voile de l'ISAF, “courses par équipes”. </a:t>
            </a:r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188090" y="722382"/>
            <a:ext cx="55070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/>
              <a:t>Championnat de France UNSS Équipe d'Établissement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6528" y="1129784"/>
            <a:ext cx="292746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smtClean="0"/>
              <a:t>FORMULES </a:t>
            </a:r>
            <a:r>
              <a:rPr lang="fr-FR" dirty="0"/>
              <a:t>DE COMPÉTITION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070" y="1461046"/>
            <a:ext cx="11250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/>
              <a:t>COLLÈGES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70" y="1886967"/>
            <a:ext cx="613907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Combiné de 3 épreuves : relais, brassage en </a:t>
            </a:r>
            <a:r>
              <a:rPr lang="fr-FR" dirty="0" err="1"/>
              <a:t>ﬂotte</a:t>
            </a:r>
            <a:r>
              <a:rPr lang="fr-FR" dirty="0"/>
              <a:t> groupée, régates en </a:t>
            </a:r>
            <a:r>
              <a:rPr lang="fr-FR" dirty="0" err="1"/>
              <a:t>ﬂotte</a:t>
            </a:r>
            <a:r>
              <a:rPr lang="fr-FR" dirty="0"/>
              <a:t> ou formule de type « montante </a:t>
            </a:r>
            <a:r>
              <a:rPr lang="fr-FR" dirty="0" smtClean="0"/>
              <a:t>descendante» sur </a:t>
            </a:r>
            <a:r>
              <a:rPr lang="fr-FR" dirty="0"/>
              <a:t>supports solitaire et double de type </a:t>
            </a:r>
            <a:r>
              <a:rPr lang="fr-FR" dirty="0" smtClean="0"/>
              <a:t>catamaran.</a:t>
            </a:r>
          </a:p>
          <a:p>
            <a:r>
              <a:rPr lang="fr-FR" dirty="0" smtClean="0"/>
              <a:t> </a:t>
            </a:r>
            <a:r>
              <a:rPr lang="fr-FR" dirty="0"/>
              <a:t>Classement </a:t>
            </a:r>
            <a:r>
              <a:rPr lang="fr-FR" dirty="0" err="1"/>
              <a:t>ﬁnal</a:t>
            </a:r>
            <a:r>
              <a:rPr lang="fr-FR" dirty="0"/>
              <a:t> obtenu par le cumul des points marqués par chaque équipe à l’issue des différentes épreuves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308" y="3487048"/>
            <a:ext cx="8196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/>
              <a:t>LYCÉES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691" y="4051116"/>
            <a:ext cx="6096000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fr-FR" dirty="0"/>
              <a:t>Combiné de 2 épreuves : brassage en </a:t>
            </a:r>
            <a:r>
              <a:rPr lang="fr-FR" dirty="0" err="1"/>
              <a:t>ﬂotte</a:t>
            </a:r>
            <a:r>
              <a:rPr lang="fr-FR" dirty="0"/>
              <a:t> groupée et match-race sur support habitable de type Classe </a:t>
            </a:r>
            <a:r>
              <a:rPr lang="fr-FR" dirty="0" smtClean="0"/>
              <a:t>8.</a:t>
            </a:r>
          </a:p>
          <a:p>
            <a:r>
              <a:rPr lang="fr-FR" dirty="0" smtClean="0"/>
              <a:t> </a:t>
            </a:r>
            <a:r>
              <a:rPr lang="fr-FR" dirty="0"/>
              <a:t>Classement des équipages obtenu par le cumul des points marqués par chaque équipage lors des courses en </a:t>
            </a:r>
            <a:r>
              <a:rPr lang="fr-FR" dirty="0" err="1"/>
              <a:t>ﬂottes</a:t>
            </a:r>
            <a:r>
              <a:rPr lang="fr-FR" dirty="0"/>
              <a:t> </a:t>
            </a:r>
            <a:r>
              <a:rPr lang="fr-FR" dirty="0" smtClean="0"/>
              <a:t>groupées.</a:t>
            </a:r>
          </a:p>
          <a:p>
            <a:r>
              <a:rPr lang="fr-FR" dirty="0" smtClean="0"/>
              <a:t> </a:t>
            </a:r>
            <a:r>
              <a:rPr lang="fr-FR" dirty="0"/>
              <a:t>Classement </a:t>
            </a:r>
            <a:r>
              <a:rPr lang="fr-FR" dirty="0" err="1"/>
              <a:t>ﬁnal</a:t>
            </a:r>
            <a:r>
              <a:rPr lang="fr-FR" dirty="0"/>
              <a:t>, pour les 4 à 6 premiers classés, obtenu par les points de </a:t>
            </a:r>
            <a:r>
              <a:rPr lang="fr-FR" dirty="0" smtClean="0"/>
              <a:t>match race </a:t>
            </a:r>
            <a:r>
              <a:rPr lang="fr-FR" dirty="0"/>
              <a:t>(si le temps et la météo le </a:t>
            </a:r>
            <a:r>
              <a:rPr lang="fr-FR" dirty="0" smtClean="0"/>
              <a:t>permettent)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616528" y="1460025"/>
            <a:ext cx="3238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/>
              <a:t>4 </a:t>
            </a:r>
            <a:r>
              <a:rPr lang="fr-FR" dirty="0" smtClean="0"/>
              <a:t>compétiteurs. Mixité autorisée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546887" y="3487048"/>
            <a:ext cx="3238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/>
              <a:t>6 </a:t>
            </a:r>
            <a:r>
              <a:rPr lang="fr-FR" dirty="0" smtClean="0"/>
              <a:t>compétiteurs. Mixité autorisée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199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013" y="77821"/>
            <a:ext cx="11585641" cy="93385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>Programme </a:t>
            </a:r>
            <a:r>
              <a:rPr lang="fr-FR" sz="4000" dirty="0"/>
              <a:t>du stage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721383"/>
              </p:ext>
            </p:extLst>
          </p:nvPr>
        </p:nvGraphicFramePr>
        <p:xfrm>
          <a:off x="321013" y="1099226"/>
          <a:ext cx="11614824" cy="5648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412"/>
                <a:gridCol w="5807412"/>
              </a:tblGrid>
              <a:tr h="3088207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fr-FR" sz="1800" b="1" u="sng" dirty="0" smtClean="0">
                          <a:effectLst/>
                          <a:latin typeface="+mn-lt"/>
                        </a:rPr>
                        <a:t>LUNDI MATIN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endParaRPr lang="fr-FR" sz="1800" b="1" dirty="0" smtClean="0">
                        <a:effectLst/>
                        <a:latin typeface="+mn-lt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+mn-lt"/>
                        </a:rPr>
                        <a:t>Présentation de la démarche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Constitution des groupes 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Préparation du matériel</a:t>
                      </a:r>
                      <a:endParaRPr lang="fr-FR" sz="16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Consignes de sécurité</a:t>
                      </a:r>
                      <a:endParaRPr lang="fr-FR" sz="16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Test sur parcours 1 – 2 et 3</a:t>
                      </a:r>
                      <a:endParaRPr lang="fr-FR" sz="16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6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fr-FR" sz="1800" b="1" u="sng" dirty="0" smtClean="0">
                          <a:effectLst/>
                          <a:latin typeface="+mn-lt"/>
                        </a:rPr>
                        <a:t>EVALUATION DIAGNOSTIQUE</a:t>
                      </a:r>
                      <a:endParaRPr lang="fr-FR" sz="1800" b="1" dirty="0" smtClean="0">
                        <a:effectLst/>
                        <a:latin typeface="+mn-lt"/>
                      </a:endParaRPr>
                    </a:p>
                    <a:p>
                      <a:endParaRPr lang="fr-FR" b="1" dirty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sz="18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LUNDI APRES</a:t>
                      </a:r>
                      <a:r>
                        <a:rPr lang="fr-FR" sz="1800" b="1" u="sng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MIDI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endParaRPr lang="fr-FR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Bilan ED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Analyse des problèmes à résoudre pour progresser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Proposition</a:t>
                      </a:r>
                      <a:r>
                        <a:rPr lang="fr-FR" sz="18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et m</a:t>
                      </a:r>
                      <a:r>
                        <a:rPr lang="fr-F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ise</a:t>
                      </a:r>
                      <a:r>
                        <a:rPr lang="fr-FR" sz="18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en œuvre de situations de remédiation</a:t>
                      </a:r>
                      <a:r>
                        <a:rPr lang="fr-F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6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6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8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EVALUATION FORMATIVE</a:t>
                      </a:r>
                      <a:endParaRPr lang="fr-FR" sz="1800" b="1" dirty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40720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b="1" u="sng" dirty="0" smtClean="0">
                          <a:solidFill>
                            <a:schemeClr val="bg1"/>
                          </a:solidFill>
                          <a:latin typeface="+mn-lt"/>
                        </a:rPr>
                        <a:t>MARDI MATIN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endParaRPr lang="fr-FR" b="1" u="sng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Approche de différentes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situations compétitives (UNSS):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Régates, relais, matches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racing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Mise en œuvre des conditions sécuritaires de navigation (dessalage, homme à la mer…)</a:t>
                      </a:r>
                      <a:endParaRPr kumimoji="0" lang="fr-F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endParaRPr lang="fr-FR" sz="18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  <a:p>
                      <a:endParaRPr lang="fr-FR" b="1" dirty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sz="1800" b="1" u="sng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MARDI APRES –</a:t>
                      </a:r>
                      <a:r>
                        <a:rPr lang="fr-FR" sz="1800" b="1" u="sng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MIDI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endParaRPr lang="fr-FR" sz="1800" b="1" u="sng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Analyse des documents relatifs à l’identification des niveaux ainsi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qu’à </a:t>
                      </a:r>
                      <a:r>
                        <a:rPr lang="fr-F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l’évaluation.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fr-FR" sz="1800" b="1" u="sng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BILAN</a:t>
                      </a:r>
                      <a:r>
                        <a:rPr lang="fr-FR" sz="1800" b="1" u="sng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STAGE</a:t>
                      </a:r>
                      <a:endParaRPr lang="fr-FR" sz="1800" b="1" u="sng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fr-FR" b="1" dirty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7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19647" y="2913321"/>
            <a:ext cx="6198781" cy="27644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403429" y="1680284"/>
            <a:ext cx="3394953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55643" y="3550596"/>
            <a:ext cx="1809344" cy="175097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544766" y="3307404"/>
            <a:ext cx="2752928" cy="24319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31132" y="3307404"/>
            <a:ext cx="3793787" cy="24319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103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 smtClean="0"/>
              <a:t>ANALYSE DE L’ACTIVITE VOILE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11" y="318977"/>
            <a:ext cx="11775402" cy="6411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400" b="1" dirty="0"/>
              <a:t>Faire de la </a:t>
            </a:r>
            <a:r>
              <a:rPr lang="fr-FR" sz="1400" b="1" dirty="0" smtClean="0"/>
              <a:t>voile c’est mettre en situation d’interaction, </a:t>
            </a:r>
            <a:r>
              <a:rPr lang="fr-FR" sz="1400" b="1" dirty="0"/>
              <a:t>un individu et un engin dans un milieu particulier </a:t>
            </a:r>
            <a:r>
              <a:rPr lang="fr-FR" sz="1400" b="1" dirty="0" smtClean="0"/>
              <a:t>:                                                                                                « Se </a:t>
            </a:r>
            <a:r>
              <a:rPr lang="fr-FR" sz="1400" b="1" dirty="0"/>
              <a:t>déplacer en s’adaptant </a:t>
            </a:r>
            <a:r>
              <a:rPr lang="fr-FR" sz="1400" b="1" dirty="0" smtClean="0"/>
              <a:t>à des </a:t>
            </a:r>
            <a:r>
              <a:rPr lang="fr-FR" sz="1400" b="1" dirty="0"/>
              <a:t>environnements variés et </a:t>
            </a:r>
            <a:r>
              <a:rPr lang="fr-FR" sz="1400" b="1" dirty="0" smtClean="0"/>
              <a:t>incertains » (CP2. Programme collège 2008)</a:t>
            </a:r>
            <a:endParaRPr lang="fr-FR" sz="1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  </a:t>
            </a:r>
            <a:r>
              <a:rPr lang="fr-FR" sz="1400" b="1" dirty="0" smtClean="0"/>
              <a:t>Complexe</a:t>
            </a:r>
            <a:r>
              <a:rPr lang="fr-FR" sz="1400" dirty="0" smtClean="0"/>
              <a:t> </a:t>
            </a:r>
            <a:r>
              <a:rPr lang="fr-FR" sz="1400" dirty="0"/>
              <a:t>: grand nombre d’éléments en interaction (vent, vagues, </a:t>
            </a:r>
            <a:r>
              <a:rPr lang="fr-FR" sz="1400" dirty="0" smtClean="0"/>
              <a:t>courant,…)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   </a:t>
            </a:r>
            <a:r>
              <a:rPr lang="fr-FR" sz="1400" b="1" dirty="0" smtClean="0"/>
              <a:t>Varié </a:t>
            </a:r>
            <a:r>
              <a:rPr lang="fr-FR" sz="1400" dirty="0"/>
              <a:t>: jamais standardisé. Ex : l’état de la mer : clapot, houle, mer d’huile</a:t>
            </a:r>
            <a:r>
              <a:rPr lang="fr-FR" sz="1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/>
              <a:t>   </a:t>
            </a:r>
            <a:r>
              <a:rPr lang="fr-FR" sz="1400" b="1" dirty="0"/>
              <a:t>Variable</a:t>
            </a:r>
            <a:r>
              <a:rPr lang="fr-FR" sz="1400" dirty="0"/>
              <a:t> : changement de direction et/ou d’intensité du vent en cours de </a:t>
            </a:r>
            <a:r>
              <a:rPr lang="fr-FR" sz="1400" dirty="0" smtClean="0"/>
              <a:t>navigation.</a:t>
            </a:r>
          </a:p>
          <a:p>
            <a:pPr marL="0" indent="0">
              <a:buNone/>
            </a:pPr>
            <a:r>
              <a:rPr lang="fr-FR" sz="1400" dirty="0" smtClean="0"/>
              <a:t>Cette </a:t>
            </a:r>
            <a:r>
              <a:rPr lang="fr-FR" sz="1400" dirty="0"/>
              <a:t>interaction </a:t>
            </a:r>
            <a:r>
              <a:rPr lang="fr-FR" sz="1400" dirty="0" smtClean="0"/>
              <a:t>implique</a:t>
            </a:r>
            <a:r>
              <a:rPr lang="fr-FR" sz="1400" dirty="0" smtClean="0"/>
              <a:t>, </a:t>
            </a:r>
            <a:r>
              <a:rPr lang="fr-FR" sz="1400" dirty="0"/>
              <a:t>pour </a:t>
            </a:r>
            <a:r>
              <a:rPr lang="fr-FR" sz="1400" dirty="0" smtClean="0"/>
              <a:t>l’élève, </a:t>
            </a:r>
            <a:r>
              <a:rPr lang="fr-FR" sz="1400" dirty="0"/>
              <a:t>la nécessité de </a:t>
            </a:r>
            <a:r>
              <a:rPr lang="fr-FR" sz="1400" dirty="0" smtClean="0"/>
              <a:t>résoudre simultanément, </a:t>
            </a:r>
            <a:r>
              <a:rPr lang="fr-FR" sz="1400" dirty="0"/>
              <a:t>le triple problème </a:t>
            </a:r>
            <a:r>
              <a:rPr lang="fr-FR" sz="1400" dirty="0" smtClean="0"/>
              <a:t>fonctionnel </a:t>
            </a:r>
            <a:r>
              <a:rPr lang="fr-FR" sz="1400" b="1" dirty="0" smtClean="0"/>
              <a:t>d’équilibration</a:t>
            </a:r>
            <a:r>
              <a:rPr lang="fr-FR" sz="1400" b="1" dirty="0"/>
              <a:t>, </a:t>
            </a:r>
            <a:r>
              <a:rPr lang="fr-FR" sz="1400" b="1" dirty="0" smtClean="0"/>
              <a:t>de </a:t>
            </a:r>
            <a:r>
              <a:rPr lang="fr-FR" sz="1400" b="1" dirty="0"/>
              <a:t>direction </a:t>
            </a:r>
            <a:r>
              <a:rPr lang="fr-FR" sz="1400" b="1" dirty="0" smtClean="0"/>
              <a:t>et </a:t>
            </a:r>
            <a:r>
              <a:rPr lang="fr-FR" sz="1400" b="1" dirty="0"/>
              <a:t>de </a:t>
            </a:r>
            <a:r>
              <a:rPr lang="fr-FR" sz="1400" b="1" dirty="0" smtClean="0"/>
              <a:t>propulsion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r>
              <a:rPr lang="fr-FR" sz="1400" dirty="0" smtClean="0"/>
              <a:t>La </a:t>
            </a:r>
            <a:r>
              <a:rPr lang="fr-FR" sz="1400" dirty="0"/>
              <a:t>pratique scolaire se limitant, souvent à l’initiation et au perfectionnement, la forme régatée, incluant la présence de l’adversaire ayant des projets antagonistes et un cadre réglementaire précis, prendra sa place comme fin ultime du processus d’apprentissage</a:t>
            </a:r>
            <a:r>
              <a:rPr lang="fr-FR" sz="1400" dirty="0" smtClean="0"/>
              <a:t>.</a:t>
            </a:r>
          </a:p>
          <a:p>
            <a:pPr marL="0" indent="0" algn="ctr">
              <a:buNone/>
            </a:pPr>
            <a:endParaRPr lang="fr-FR" sz="1400" b="1" dirty="0" smtClean="0"/>
          </a:p>
          <a:p>
            <a:pPr marL="0" indent="0" algn="ctr">
              <a:buNone/>
            </a:pPr>
            <a:r>
              <a:rPr lang="fr-FR" sz="1400" b="1" dirty="0" smtClean="0"/>
              <a:t>ENJEU </a:t>
            </a:r>
            <a:r>
              <a:rPr lang="fr-FR" sz="1400" b="1" dirty="0"/>
              <a:t>DE FORMATION </a:t>
            </a:r>
            <a:r>
              <a:rPr lang="fr-FR" sz="1400" b="1" dirty="0" smtClean="0"/>
              <a:t>: ACCEDER A </a:t>
            </a:r>
            <a:r>
              <a:rPr lang="fr-FR" sz="1400" b="1" dirty="0"/>
              <a:t>UNE PRATIQUE AUTONOME ET RESPONSABLE</a:t>
            </a:r>
          </a:p>
          <a:p>
            <a:pPr marL="0" indent="0">
              <a:buNone/>
            </a:pPr>
            <a:r>
              <a:rPr lang="fr-FR" sz="1400" dirty="0" smtClean="0"/>
              <a:t> </a:t>
            </a:r>
            <a:r>
              <a:rPr lang="fr-FR" sz="1400" dirty="0"/>
              <a:t>Il s’agit de permettre à l’élève d’aller où il veut sur le plan d’eau, dans des conditions adaptées à ses possibilités (météo, matériel) et en prenant une part active à sa sécurité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r>
              <a:rPr lang="fr-FR" sz="1400" b="1" u="sng" dirty="0" smtClean="0"/>
              <a:t>La </a:t>
            </a:r>
            <a:r>
              <a:rPr lang="fr-FR" sz="1400" b="1" u="sng" dirty="0"/>
              <a:t>réalisation du projet de pratique autonome et responsable suppose pour le pratiquant de :</a:t>
            </a:r>
          </a:p>
          <a:p>
            <a:endParaRPr lang="fr-FR" b="1" u="sng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39007"/>
              </p:ext>
            </p:extLst>
          </p:nvPr>
        </p:nvGraphicFramePr>
        <p:xfrm>
          <a:off x="155643" y="4236057"/>
          <a:ext cx="11605097" cy="2463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7527"/>
                <a:gridCol w="3868785"/>
                <a:gridCol w="3868785"/>
              </a:tblGrid>
              <a:tr h="210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b="1" dirty="0">
                          <a:effectLst/>
                        </a:rPr>
                        <a:t>S’ORIENTER DANS L’ESPACE DE NAVIGATION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r>
                        <a:rPr lang="fr-FR" sz="1200" b="1" dirty="0" smtClean="0">
                          <a:effectLst/>
                        </a:rPr>
                        <a:t>CONTROLER </a:t>
                      </a:r>
                      <a:r>
                        <a:rPr lang="fr-FR" sz="1200" b="1" dirty="0">
                          <a:effectLst/>
                        </a:rPr>
                        <a:t>L’ENGIN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b="1" dirty="0">
                          <a:effectLst/>
                        </a:rPr>
                        <a:t>ASSURER PROGRESSIVEMENT SA PROPRE SECURITE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252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</a:rPr>
                        <a:t>Passer d’un espace quotidien à un espace orienté par le vent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200" u="sng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u="sng" dirty="0" smtClean="0">
                          <a:effectLst/>
                        </a:rPr>
                        <a:t>Dimension </a:t>
                      </a:r>
                      <a:r>
                        <a:rPr lang="fr-FR" sz="1200" u="sng" dirty="0">
                          <a:effectLst/>
                        </a:rPr>
                        <a:t>technique de l’activité </a:t>
                      </a:r>
                      <a:r>
                        <a:rPr lang="fr-FR" sz="1200" u="sng" dirty="0" smtClean="0">
                          <a:effectLst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</a:rPr>
                        <a:t>Développer des </a:t>
                      </a:r>
                      <a:r>
                        <a:rPr lang="fr-FR" sz="1200" b="1" dirty="0">
                          <a:effectLst/>
                        </a:rPr>
                        <a:t>compétences de pilotage</a:t>
                      </a:r>
                      <a:r>
                        <a:rPr lang="fr-FR" sz="1200" dirty="0">
                          <a:effectLst/>
                        </a:rPr>
                        <a:t>, afin de rechercher la performance maximale de l’engin. </a:t>
                      </a:r>
                      <a:endParaRPr lang="fr-FR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Pour </a:t>
                      </a:r>
                      <a:r>
                        <a:rPr lang="fr-FR" sz="1200" dirty="0">
                          <a:effectLst/>
                        </a:rPr>
                        <a:t>ce faire, il faudra résoudre des problèmes fonctionnels </a:t>
                      </a:r>
                      <a:r>
                        <a:rPr lang="fr-FR" sz="1200" b="1" dirty="0">
                          <a:effectLst/>
                        </a:rPr>
                        <a:t>d’équilibration, de direction et de propulsion</a:t>
                      </a:r>
                      <a:r>
                        <a:rPr lang="fr-FR" sz="1200" dirty="0">
                          <a:effectLst/>
                        </a:rPr>
                        <a:t>, en intégrant des principes d’efficacité et en les mettant en jeu par une activité spécifique.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 smtClean="0">
                          <a:effectLst/>
                        </a:rPr>
                        <a:t>L’élève </a:t>
                      </a:r>
                      <a:r>
                        <a:rPr lang="fr-FR" sz="1200" dirty="0">
                          <a:effectLst/>
                        </a:rPr>
                        <a:t>devra mettre en œuvre, progressivement, sa propre sécurité de façon </a:t>
                      </a:r>
                      <a:r>
                        <a:rPr lang="fr-FR" sz="1200" dirty="0" smtClean="0">
                          <a:effectLst/>
                        </a:rPr>
                        <a:t>autonome: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</a:rPr>
                        <a:t>-Il doit être capable de prendre seul la décision de sortir ou pas, de rentrer à terre, en évaluant les difficultés au regard de ses propres compétences.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</a:rPr>
                        <a:t>-Il doit envisager les risques éventuels, afin de se prémunir contre eux.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</a:rPr>
                        <a:t>-</a:t>
                      </a:r>
                      <a:r>
                        <a:rPr lang="fr-FR" sz="1200" b="1" dirty="0">
                          <a:effectLst/>
                        </a:rPr>
                        <a:t>Se trouvant seul en situation difficile, il saura réagir de façon adaptée.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484451" y="5525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8218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2" grpId="0" animBg="1"/>
      <p:bldP spid="11" grpId="0" animBg="1"/>
      <p:bldP spid="10" grpId="0" animBg="1"/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237" y="107003"/>
            <a:ext cx="11624553" cy="34046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2400" b="1" dirty="0" smtClean="0"/>
              <a:t>REFERENTIEL COMPORTEMENTAL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013" y="554477"/>
            <a:ext cx="11537003" cy="6040876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/>
              <a:t>Comportements types observables en fonction des différents niveaux de </a:t>
            </a:r>
            <a:r>
              <a:rPr lang="fr-FR" sz="2400" dirty="0" smtClean="0"/>
              <a:t>pratique  (</a:t>
            </a:r>
            <a:r>
              <a:rPr lang="fr-FR" sz="2400" dirty="0"/>
              <a:t>débutant, débrouillé, initié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985429"/>
              </p:ext>
            </p:extLst>
          </p:nvPr>
        </p:nvGraphicFramePr>
        <p:xfrm>
          <a:off x="321013" y="1398254"/>
          <a:ext cx="11361904" cy="530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476"/>
                <a:gridCol w="2840476"/>
                <a:gridCol w="2840476"/>
                <a:gridCol w="2840476"/>
              </a:tblGrid>
              <a:tr h="797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</a:rPr>
                        <a:t>NIVEAU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</a:rPr>
                        <a:t>DIRECTION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</a:rPr>
                        <a:t>PROPULSION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</a:rPr>
                        <a:t>EQUILIBRE</a:t>
                      </a:r>
                    </a:p>
                  </a:txBody>
                  <a:tcPr marL="44450" marR="44450" marT="0" marB="0"/>
                </a:tc>
              </a:tr>
              <a:tr h="144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n-lt"/>
                        </a:rPr>
                        <a:t>DEBUTANT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Slaloms involontaires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Trajectoires subies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Démarre, ralentit, s’arrête</a:t>
                      </a:r>
                      <a:r>
                        <a:rPr lang="fr-FR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Réglages</a:t>
                      </a:r>
                      <a:r>
                        <a:rPr lang="fr-FR" sz="11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aléatoires.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Manœuvres interrompues (manques à virer, voiles </a:t>
                      </a:r>
                      <a:r>
                        <a:rPr lang="fr-FR" sz="11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faseyantes</a:t>
                      </a: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½ tour)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 tient, s’accroche.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Centré sur lui-même.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44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DEBROUILLE (</a:t>
                      </a:r>
                      <a:r>
                        <a:rPr lang="fr-FR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N1)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Trajectoires contrôlées (écarts de routes limités)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Adapte le réglage à l’allure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Manœuvres continues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Est plus mobile, se déplace sur l’engin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Centré sur l’engin</a:t>
                      </a:r>
                    </a:p>
                  </a:txBody>
                  <a:tcPr marL="44450" marR="44450" marT="0" marB="0"/>
                </a:tc>
              </a:tr>
              <a:tr h="1494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INITIE (</a:t>
                      </a:r>
                      <a:r>
                        <a:rPr lang="fr-FR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N2)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Trajectoires </a:t>
                      </a:r>
                      <a:r>
                        <a:rPr lang="fr-FR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décidées (navigation autonome)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Navigue en finesse (laminaire)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Manœuvres suivies de relance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Adapte l’engin à l’allure (dérive, pieds de mât…)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Utilise rappel et trapèze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 décentre de l’engin</a:t>
                      </a: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6" name="Flèche gauche 5"/>
          <p:cNvSpPr/>
          <p:nvPr/>
        </p:nvSpPr>
        <p:spPr>
          <a:xfrm>
            <a:off x="4591456" y="2947480"/>
            <a:ext cx="797668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 rot="1230665">
            <a:off x="4192621" y="4646577"/>
            <a:ext cx="797668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 rot="5400000">
            <a:off x="3653980" y="6100996"/>
            <a:ext cx="591632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7671000" y="2455570"/>
            <a:ext cx="797668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7825900" y="3964721"/>
            <a:ext cx="797668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>
            <a:off x="7930137" y="5280037"/>
            <a:ext cx="693431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gauche 11"/>
          <p:cNvSpPr/>
          <p:nvPr/>
        </p:nvSpPr>
        <p:spPr>
          <a:xfrm>
            <a:off x="10239982" y="2947480"/>
            <a:ext cx="797668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gauche 12"/>
          <p:cNvSpPr/>
          <p:nvPr/>
        </p:nvSpPr>
        <p:spPr>
          <a:xfrm>
            <a:off x="10239982" y="4572874"/>
            <a:ext cx="797668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gauche 13"/>
          <p:cNvSpPr/>
          <p:nvPr/>
        </p:nvSpPr>
        <p:spPr>
          <a:xfrm>
            <a:off x="10395625" y="6003721"/>
            <a:ext cx="797668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794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1429966" y="641349"/>
            <a:ext cx="1128407" cy="29250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621" y="62893"/>
            <a:ext cx="10515600" cy="5784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 smtClean="0"/>
              <a:t>Du débutant….vers le niveau 1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1350"/>
            <a:ext cx="11887200" cy="6109647"/>
          </a:xfrm>
        </p:spPr>
        <p:txBody>
          <a:bodyPr/>
          <a:lstStyle/>
          <a:p>
            <a:r>
              <a:rPr lang="fr-FR" sz="1200" dirty="0" smtClean="0"/>
              <a:t>C’est l’</a:t>
            </a:r>
            <a:r>
              <a:rPr lang="fr-FR" sz="1200" dirty="0"/>
              <a:t>é</a:t>
            </a:r>
            <a:r>
              <a:rPr lang="fr-FR" sz="1200" dirty="0" smtClean="0"/>
              <a:t>tape de la </a:t>
            </a:r>
            <a:r>
              <a:rPr lang="fr-FR" sz="1200" b="1" dirty="0" smtClean="0"/>
              <a:t>navigation directe</a:t>
            </a:r>
          </a:p>
          <a:p>
            <a:r>
              <a:rPr lang="fr-FR" sz="1200" b="1" dirty="0" smtClean="0"/>
              <a:t>OBJECTIF</a:t>
            </a:r>
            <a:r>
              <a:rPr lang="fr-FR" sz="1200" dirty="0" smtClean="0"/>
              <a:t> </a:t>
            </a:r>
            <a:r>
              <a:rPr lang="fr-FR" sz="1200" dirty="0"/>
              <a:t>: être capable d’atteindre une bouée par vent de </a:t>
            </a:r>
            <a:r>
              <a:rPr lang="fr-FR" sz="1200" dirty="0" smtClean="0"/>
              <a:t>travers.</a:t>
            </a:r>
          </a:p>
          <a:p>
            <a:r>
              <a:rPr lang="fr-FR" sz="1200" b="1" dirty="0" smtClean="0"/>
              <a:t>CONDITIONS </a:t>
            </a:r>
            <a:r>
              <a:rPr lang="fr-FR" sz="1200" b="1" dirty="0"/>
              <a:t>DE NAVIGATION </a:t>
            </a:r>
            <a:r>
              <a:rPr lang="fr-FR" sz="1200" dirty="0"/>
              <a:t>: vent faible (jusqu’à 2/3 Beaufort), zone de </a:t>
            </a:r>
            <a:r>
              <a:rPr lang="fr-FR" sz="1200" dirty="0" smtClean="0"/>
              <a:t>navigation clairement </a:t>
            </a:r>
            <a:r>
              <a:rPr lang="fr-FR" sz="1200" dirty="0"/>
              <a:t>délimitée.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66402"/>
              </p:ext>
            </p:extLst>
          </p:nvPr>
        </p:nvGraphicFramePr>
        <p:xfrm>
          <a:off x="77821" y="1692433"/>
          <a:ext cx="11605098" cy="3948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366"/>
                <a:gridCol w="3868366"/>
                <a:gridCol w="3868366"/>
              </a:tblGrid>
              <a:tr h="443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</a:rPr>
                        <a:t>COMPETENCES </a:t>
                      </a:r>
                      <a:r>
                        <a:rPr lang="fr-FR" sz="1400" b="1" dirty="0" smtClean="0">
                          <a:effectLst/>
                          <a:latin typeface="+mn-lt"/>
                        </a:rPr>
                        <a:t>VISEES</a:t>
                      </a:r>
                      <a:endParaRPr lang="fr-FR" sz="14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 ce qu’il y a à faire »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CONTENUS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D’ENSEIGNEMENT</a:t>
                      </a:r>
                      <a:endParaRPr lang="fr-FR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ce qu’il y a à faire pour faire »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INDICATEURS D’EVALUATION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43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i="1" u="sng" kern="0" cap="none" dirty="0" smtClean="0">
                          <a:effectLst/>
                          <a:latin typeface="+mn-lt"/>
                        </a:rPr>
                        <a:t>Compétences</a:t>
                      </a:r>
                      <a:r>
                        <a:rPr lang="fr-FR" sz="1000" b="1" i="1" u="sng" kern="0" cap="none" baseline="0" dirty="0" smtClean="0">
                          <a:effectLst/>
                          <a:latin typeface="+mn-lt"/>
                        </a:rPr>
                        <a:t> liées à l’organisation matériel</a:t>
                      </a:r>
                      <a:r>
                        <a:rPr lang="fr-FR" sz="1000" b="1" i="1" u="sng" kern="0" cap="none" dirty="0" smtClean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kern="0" cap="none" dirty="0" smtClean="0">
                          <a:effectLst/>
                          <a:latin typeface="+mn-lt"/>
                        </a:rPr>
                        <a:t>Préparer et ranger le matériel.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kern="0" cap="none" dirty="0" smtClean="0">
                          <a:effectLst/>
                          <a:latin typeface="+mn-lt"/>
                        </a:rPr>
                        <a:t>Mettre à l’eau.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0" kern="0" cap="none" dirty="0" smtClean="0">
                          <a:effectLst/>
                          <a:latin typeface="+mn-lt"/>
                        </a:rPr>
                        <a:t>Sortir de l’eau.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0" cap="all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Cite les parties principales de l’engin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Grée /dégrée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Transporte et met à l’eau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Tient le bateau par 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l’avant dans</a:t>
                      </a:r>
                      <a:r>
                        <a:rPr lang="fr-FR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l’axe du vent.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Durée de la préparation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Erreurs/oublis dans le montage de  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l’engin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Procédures</a:t>
                      </a:r>
                      <a:r>
                        <a:rPr lang="fr-FR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de départ et d’arrivée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efficaces et rapides.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4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u="sng" dirty="0">
                          <a:effectLst/>
                          <a:latin typeface="+mn-lt"/>
                        </a:rPr>
                        <a:t>Compétences liées à l’orientation</a:t>
                      </a:r>
                      <a:endParaRPr lang="fr-FR" sz="1000" b="1" i="1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Construire </a:t>
                      </a:r>
                      <a:r>
                        <a:rPr lang="fr-FR" sz="1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 vent de </a:t>
                      </a:r>
                      <a:r>
                        <a:rPr lang="fr-FR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travers</a:t>
                      </a:r>
                      <a:endParaRPr lang="fr-FR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Identifie la direction du vent à terre, sur l’eau (drapeau, girouette, vagues)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Evalue le vent de travers voile </a:t>
                      </a:r>
                      <a:r>
                        <a:rPr lang="fr-FR" sz="1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faseyante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Prend un repère à terre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Se représente les évolutions de l’engin dans cet espace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L’élève trouve le vent de travers sans être guidé par une bouée  de parcours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Est capable de dessiner la position des voiles sur un bord et au virement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Prévoit le passage de la 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bôme, ou de la voile, au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virement</a:t>
                      </a:r>
                    </a:p>
                  </a:txBody>
                  <a:tcPr marL="44450" marR="44450" marT="0" marB="0"/>
                </a:tc>
              </a:tr>
              <a:tr h="44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u="sng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Compétences liées au contrôle de l’engin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Propulsion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 partir, s’arrêter, repartir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Direction</a:t>
                      </a:r>
                      <a:r>
                        <a:rPr lang="fr-FR" sz="1000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 naviguer en ligne droite, slalomer en restant proche du vent de travers, changer d’amure.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Equilibre</a:t>
                      </a:r>
                      <a:r>
                        <a:rPr lang="fr-FR" sz="1000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 assurer son équilibre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-par déplacement (dér., cata)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-à l’écoute en urgence ou si le vent monte (dér., cata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Dirige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avec la 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barre                 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Gonfle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 dégonfle avec l’écoute pour partir et 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s’arrêter.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Vire face au vent en dériveur, dos au vent en 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catamaran (empannage).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 met à la cap.</a:t>
                      </a:r>
                    </a:p>
                    <a:p>
                      <a:pPr marL="590550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i="1" u="sng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trajet est réalisé avec une certaine efficience (1/2 tour prés de la bouée, bouée enroulée, trajectoire rectiligne, pas de manque à virer)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</a:tr>
              <a:tr h="44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u="sng" dirty="0">
                          <a:effectLst/>
                          <a:latin typeface="+mn-lt"/>
                        </a:rPr>
                        <a:t>Compétences liées à la sécurité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Connaître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et respecter les règles de sécurité élémentaires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(Sécurité passive)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Porte la brassière de sécurité et une tenue adaptée.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Connaît les consignes de regroupement et les signaux de détresses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Respecte le périmètre de navigation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Ne quitte jamais son embarcation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.Se prépare au remorquage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Respecte les consignes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Est attentif au respect du périmètre de navigation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Réalise, avec succès, des exercices de simulation (ou en situation réelle)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Sait faire 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nœud de 8</a:t>
                      </a: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999382" y="6142383"/>
            <a:ext cx="298175" cy="28835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1"/>
          <p:cNvSpPr>
            <a:spLocks/>
          </p:cNvSpPr>
          <p:nvPr/>
        </p:nvSpPr>
        <p:spPr bwMode="auto">
          <a:xfrm>
            <a:off x="2698472" y="6300139"/>
            <a:ext cx="4964598" cy="450858"/>
          </a:xfrm>
          <a:custGeom>
            <a:avLst/>
            <a:gdLst>
              <a:gd name="T0" fmla="*/ 5640 w 11850"/>
              <a:gd name="T1" fmla="*/ 930 h 1980"/>
              <a:gd name="T2" fmla="*/ 10680 w 11850"/>
              <a:gd name="T3" fmla="*/ 390 h 1980"/>
              <a:gd name="T4" fmla="*/ 10320 w 11850"/>
              <a:gd name="T5" fmla="*/ 1650 h 1980"/>
              <a:gd name="T6" fmla="*/ 1500 w 11850"/>
              <a:gd name="T7" fmla="*/ 30 h 1980"/>
              <a:gd name="T8" fmla="*/ 1320 w 11850"/>
              <a:gd name="T9" fmla="*/ 1830 h 1980"/>
              <a:gd name="T10" fmla="*/ 5820 w 11850"/>
              <a:gd name="T11" fmla="*/ 93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50" h="1980">
                <a:moveTo>
                  <a:pt x="5640" y="930"/>
                </a:moveTo>
                <a:cubicBezTo>
                  <a:pt x="7770" y="600"/>
                  <a:pt x="9900" y="270"/>
                  <a:pt x="10680" y="390"/>
                </a:cubicBezTo>
                <a:cubicBezTo>
                  <a:pt x="11460" y="510"/>
                  <a:pt x="11850" y="1710"/>
                  <a:pt x="10320" y="1650"/>
                </a:cubicBezTo>
                <a:cubicBezTo>
                  <a:pt x="8790" y="1590"/>
                  <a:pt x="3000" y="0"/>
                  <a:pt x="1500" y="30"/>
                </a:cubicBezTo>
                <a:cubicBezTo>
                  <a:pt x="0" y="60"/>
                  <a:pt x="600" y="1680"/>
                  <a:pt x="1320" y="1830"/>
                </a:cubicBezTo>
                <a:cubicBezTo>
                  <a:pt x="2040" y="1980"/>
                  <a:pt x="5070" y="1080"/>
                  <a:pt x="5820" y="9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50504" y="5630521"/>
            <a:ext cx="682026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</a:rPr>
              <a:t>SITUATION DE REFERENCE :</a:t>
            </a:r>
            <a:endParaRPr kumimoji="0" lang="fr-FR" alt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</a:rPr>
              <a:t>Allers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</a:rPr>
              <a:t>–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</a:rPr>
              <a:t>retours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</a:rPr>
              <a:t>entre 2 bouées au vent de travers, avec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</a:rPr>
              <a:t>empannages </a:t>
            </a:r>
            <a:r>
              <a:rPr lang="fr-FR" altLang="fr-FR" sz="1400" dirty="0" smtClean="0">
                <a:latin typeface="Franklin Gothic Demi" panose="020B0703020102020204" pitchFamily="34" charset="0"/>
                <a:ea typeface="Times New Roman" panose="02020603050405020304" pitchFamily="18" charset="0"/>
              </a:rPr>
              <a:t>puis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</a:rPr>
              <a:t>virements.</a:t>
            </a:r>
            <a:endParaRPr kumimoji="0" lang="fr-FR" alt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843338" y="9672638"/>
            <a:ext cx="548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2971169" y="6337464"/>
            <a:ext cx="319314" cy="3115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7090308" y="6384102"/>
            <a:ext cx="319314" cy="3115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gauche 14"/>
          <p:cNvSpPr/>
          <p:nvPr/>
        </p:nvSpPr>
        <p:spPr>
          <a:xfrm>
            <a:off x="1900804" y="2968688"/>
            <a:ext cx="797668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724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build="p"/>
      <p:bldP spid="5" grpId="0" animBg="1"/>
      <p:bldP spid="7" grpId="0" animBg="1"/>
      <p:bldP spid="8" grpId="0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/>
        </p:nvSpPr>
        <p:spPr>
          <a:xfrm>
            <a:off x="5969104" y="562529"/>
            <a:ext cx="1589287" cy="23829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682885" y="526773"/>
            <a:ext cx="1760706" cy="30980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242985" y="5174950"/>
            <a:ext cx="3068334" cy="307777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721" y="96768"/>
            <a:ext cx="11688417" cy="43000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400" b="1" dirty="0" smtClean="0"/>
              <a:t>Du débutant au débrouillé…vers le niveau 2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721" y="526773"/>
            <a:ext cx="11688417" cy="6182141"/>
          </a:xfrm>
        </p:spPr>
        <p:txBody>
          <a:bodyPr/>
          <a:lstStyle/>
          <a:p>
            <a:r>
              <a:rPr lang="fr-FR" sz="1400" dirty="0" smtClean="0"/>
              <a:t>Approche</a:t>
            </a:r>
            <a:r>
              <a:rPr lang="fr-FR" sz="1400" b="1" dirty="0" smtClean="0"/>
              <a:t> </a:t>
            </a:r>
            <a:r>
              <a:rPr lang="fr-FR" sz="1400" dirty="0" smtClean="0"/>
              <a:t>de </a:t>
            </a:r>
            <a:r>
              <a:rPr lang="fr-FR" sz="1400" dirty="0"/>
              <a:t>la  </a:t>
            </a:r>
            <a:r>
              <a:rPr lang="fr-FR" sz="1400" b="1" dirty="0"/>
              <a:t>navigation </a:t>
            </a:r>
            <a:r>
              <a:rPr lang="fr-FR" sz="1400" b="1" dirty="0" smtClean="0"/>
              <a:t>près du vent </a:t>
            </a:r>
            <a:r>
              <a:rPr lang="fr-FR" sz="1400" dirty="0" smtClean="0"/>
              <a:t>pour accéder progressivement à </a:t>
            </a:r>
            <a:r>
              <a:rPr lang="fr-FR" sz="1400" dirty="0"/>
              <a:t>la </a:t>
            </a:r>
            <a:r>
              <a:rPr lang="fr-FR" sz="1400" b="1" dirty="0" smtClean="0"/>
              <a:t>navigation </a:t>
            </a:r>
            <a:r>
              <a:rPr lang="fr-FR" sz="1400" b="1" dirty="0"/>
              <a:t>indirecte</a:t>
            </a:r>
            <a:r>
              <a:rPr lang="fr-FR" sz="1400" dirty="0"/>
              <a:t>. </a:t>
            </a:r>
            <a:endParaRPr lang="fr-FR" sz="1400" b="1" dirty="0" smtClean="0"/>
          </a:p>
          <a:p>
            <a:r>
              <a:rPr lang="fr-FR" sz="1400" b="1" dirty="0" smtClean="0"/>
              <a:t>OBJECTIFS</a:t>
            </a:r>
            <a:r>
              <a:rPr lang="fr-FR" sz="1400" dirty="0" smtClean="0"/>
              <a:t> </a:t>
            </a:r>
            <a:r>
              <a:rPr lang="fr-FR" sz="1400" dirty="0"/>
              <a:t>: -  Affiner la propulsion par vent de travers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r>
              <a:rPr lang="fr-FR" sz="1400" dirty="0" smtClean="0"/>
              <a:t>                            </a:t>
            </a:r>
            <a:r>
              <a:rPr lang="fr-FR" sz="1400" dirty="0"/>
              <a:t>- Etre capable d’atteindre une bouée située au </a:t>
            </a:r>
            <a:r>
              <a:rPr lang="fr-FR" sz="1400" dirty="0" smtClean="0"/>
              <a:t>vent</a:t>
            </a:r>
            <a:endParaRPr lang="fr-FR" sz="1400" dirty="0"/>
          </a:p>
          <a:p>
            <a:r>
              <a:rPr lang="fr-FR" sz="1400" b="1" dirty="0"/>
              <a:t>CONDITIONS DE NAVIGATION </a:t>
            </a:r>
            <a:r>
              <a:rPr lang="fr-FR" sz="1400" dirty="0"/>
              <a:t>: vent faible à modéré (jusqu’à 4 Beaufort), clapot, zone de navigation délimitée.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99378"/>
              </p:ext>
            </p:extLst>
          </p:nvPr>
        </p:nvGraphicFramePr>
        <p:xfrm>
          <a:off x="288236" y="1763098"/>
          <a:ext cx="11608902" cy="348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634"/>
                <a:gridCol w="3869634"/>
                <a:gridCol w="3869634"/>
              </a:tblGrid>
              <a:tr h="390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</a:rPr>
                        <a:t>COMPETENCES </a:t>
                      </a:r>
                      <a:r>
                        <a:rPr lang="fr-FR" sz="1400" b="1" dirty="0" smtClean="0">
                          <a:effectLst/>
                          <a:latin typeface="+mn-lt"/>
                        </a:rPr>
                        <a:t>VISEES</a:t>
                      </a:r>
                      <a:endParaRPr lang="fr-FR" sz="14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 ce qu’il y a à faire »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CONTENUS D’ENSEIGNEMENT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fr-FR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ce qu’il y a à faire pour faire »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INDICATEURS D’EVALUATION</a:t>
                      </a:r>
                    </a:p>
                  </a:txBody>
                  <a:tcPr marL="44450" marR="44450" marT="0" marB="0"/>
                </a:tc>
              </a:tr>
              <a:tr h="722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u="sng" dirty="0">
                          <a:effectLst/>
                          <a:latin typeface="+mn-lt"/>
                        </a:rPr>
                        <a:t>Compétences liées à </a:t>
                      </a:r>
                      <a:r>
                        <a:rPr lang="fr-FR" sz="1000" b="1" i="1" u="sng" dirty="0" smtClean="0">
                          <a:effectLst/>
                          <a:latin typeface="+mn-lt"/>
                        </a:rPr>
                        <a:t>l’orientation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.Construire le gain au vent</a:t>
                      </a:r>
                      <a:endParaRPr lang="fr-FR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.Construire l’angle mort (</a:t>
                      </a:r>
                      <a:r>
                        <a:rPr lang="fr-FR" sz="8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route directe impossible</a:t>
                      </a:r>
                      <a:r>
                        <a:rPr lang="fr-FR" sz="1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 par l’exploration de toutes les routes directes possibles. </a:t>
                      </a:r>
                      <a:endParaRPr lang="fr-FR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Identifie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près comme direction dans laquelle la voile est bordée au maximum, gonflée avec un écoulement laminaire (à la limite du </a:t>
                      </a:r>
                      <a:r>
                        <a:rPr lang="fr-FR" sz="1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faseyement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fr-FR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En navigation indirecte, vire lorsque l’objectif est à 90°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Réalisation d’un parcours indirecte en restant au près.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(l’allongement du temps passé au près est un bon critère de réussite)</a:t>
                      </a:r>
                    </a:p>
                  </a:txBody>
                  <a:tcPr marL="44450" marR="44450" marT="0" marB="0"/>
                </a:tc>
              </a:tr>
              <a:tr h="1457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u="sng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Compétences liées au contrôle de </a:t>
                      </a:r>
                      <a:r>
                        <a:rPr lang="fr-FR" sz="1000" b="1" i="1" u="sng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l’engin</a:t>
                      </a:r>
                      <a:endParaRPr lang="fr-FR" sz="1000" i="1" u="sng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Propulsion</a:t>
                      </a: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: 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Naviguer en  « laminaire » (angle voile /vent optimum).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Direction </a:t>
                      </a: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 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Changer de direction tout en maintenant une bonne propulsion</a:t>
                      </a: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Virer de bord efficacement.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100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Equilibre </a:t>
                      </a: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Rétablir l’équilibre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En sous- puissance, par déplacement.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En sur – puissance, avec la barre et/ou 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l’écoute.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Se propulse au maximum lorsque la voile est à la limite du </a:t>
                      </a:r>
                      <a:r>
                        <a:rPr lang="fr-FR" sz="1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faseyement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Coordonne des actions 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 barre, d’écoute et de déplacement.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Met en place une chronologie d’actions au virement.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Sort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 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trapèze</a:t>
                      </a:r>
                      <a:r>
                        <a:rPr lang="fr-FR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ou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 rappel lorsque l’engin gîte. </a:t>
                      </a:r>
                      <a:endParaRPr lang="fr-FR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Si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 gîte s’accentue, utilise la barre.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 un parcours vent de travers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390525" algn="l"/>
                        </a:tabLs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Pas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 </a:t>
                      </a:r>
                      <a:r>
                        <a:rPr lang="fr-FR" sz="1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faseyement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au guindant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390525" algn="l"/>
                        </a:tabLs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Pennon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sous le vent non décroché.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285750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</a:tr>
              <a:tr h="86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u="sng" dirty="0">
                          <a:effectLst/>
                          <a:latin typeface="+mn-lt"/>
                        </a:rPr>
                        <a:t>Compétences liées à la sécurité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Assurer sa sécurité (Sécurité active)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Evaluer les conditions météo.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Se situer dans la zone de navigation.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Situer son niveau dans la progression.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Améliorer ses savoir – faire sécuritaires.</a:t>
                      </a:r>
                      <a:endParaRPr lang="fr-F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Indique force et direction du vent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Redresse</a:t>
                      </a:r>
                      <a:r>
                        <a:rPr lang="fr-FR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un voilier chaviré.</a:t>
                      </a:r>
                      <a:endParaRPr lang="fr-FR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Ne navigue pas seul par vent de terre.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 quitte jamais son embarcation.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Vérifie l’engin avant la mise à l’eau.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Ces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points seront évalués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Par questionnement à terre ou sur l’eau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Lors des situations de simulation d’incidents.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Lors d’incidents vécus (dessalage, arrivée de plage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…)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Sait faire un nœud de chaise.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04" y="5639874"/>
            <a:ext cx="377031" cy="338360"/>
          </a:xfrm>
          <a:prstGeom prst="rect">
            <a:avLst/>
          </a:prstGeom>
        </p:spPr>
      </p:pic>
      <p:cxnSp>
        <p:nvCxnSpPr>
          <p:cNvPr id="9" name="Connecteur droit 8"/>
          <p:cNvCxnSpPr>
            <a:endCxn id="22" idx="1"/>
          </p:cNvCxnSpPr>
          <p:nvPr/>
        </p:nvCxnSpPr>
        <p:spPr>
          <a:xfrm>
            <a:off x="5310140" y="5657430"/>
            <a:ext cx="19171" cy="995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337313" y="6708914"/>
            <a:ext cx="201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19" idx="5"/>
          </p:cNvCxnSpPr>
          <p:nvPr/>
        </p:nvCxnSpPr>
        <p:spPr>
          <a:xfrm>
            <a:off x="5407594" y="5636369"/>
            <a:ext cx="1947363" cy="1072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347252" y="5651493"/>
            <a:ext cx="417444" cy="54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774635" y="6211957"/>
            <a:ext cx="1580322" cy="496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rganigramme : Connecteur 18"/>
          <p:cNvSpPr/>
          <p:nvPr/>
        </p:nvSpPr>
        <p:spPr>
          <a:xfrm>
            <a:off x="5237923" y="5548229"/>
            <a:ext cx="198782" cy="1032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007" y="6134161"/>
            <a:ext cx="213378" cy="115834"/>
          </a:xfrm>
          <a:prstGeom prst="rect">
            <a:avLst/>
          </a:prstGeom>
        </p:spPr>
      </p:pic>
      <p:sp>
        <p:nvSpPr>
          <p:cNvPr id="21" name="Organigramme : Connecteur 20"/>
          <p:cNvSpPr/>
          <p:nvPr/>
        </p:nvSpPr>
        <p:spPr>
          <a:xfrm>
            <a:off x="7242985" y="6657281"/>
            <a:ext cx="198782" cy="1032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5300200" y="6637403"/>
            <a:ext cx="198782" cy="1032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256053" y="5174951"/>
            <a:ext cx="9426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400" b="1" u="sng" dirty="0">
                <a:latin typeface="Franklin Gothic Demi" panose="020B0703020102020204" pitchFamily="34" charset="0"/>
                <a:ea typeface="Times New Roman" panose="02020603050405020304" pitchFamily="18" charset="0"/>
              </a:rPr>
              <a:t>SITUATION DE REFERENCE : </a:t>
            </a:r>
            <a:r>
              <a:rPr lang="fr-FR" sz="1400" dirty="0">
                <a:latin typeface="Franklin Gothic Demi" panose="020B0703020102020204" pitchFamily="34" charset="0"/>
                <a:ea typeface="Times New Roman" panose="02020603050405020304" pitchFamily="18" charset="0"/>
              </a:rPr>
              <a:t>Evolution autour de 4 bouées en exploitant toutes les allures de navigation directe</a:t>
            </a: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Flèche gauche 29"/>
          <p:cNvSpPr/>
          <p:nvPr/>
        </p:nvSpPr>
        <p:spPr>
          <a:xfrm>
            <a:off x="3365771" y="3119334"/>
            <a:ext cx="661480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152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3" grpId="0" build="p"/>
      <p:bldP spid="19" grpId="0" animBg="1"/>
      <p:bldP spid="21" grpId="0" animBg="1"/>
      <p:bldP spid="22" grpId="0" animBg="1"/>
      <p:bldP spid="26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4"/>
          <p:cNvSpPr/>
          <p:nvPr/>
        </p:nvSpPr>
        <p:spPr>
          <a:xfrm>
            <a:off x="457199" y="496111"/>
            <a:ext cx="3881336" cy="31128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736" y="112206"/>
            <a:ext cx="11789924" cy="38390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2400" b="1" dirty="0" smtClean="0"/>
              <a:t>Du débrouillé vers l’initié… le niveau 2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736" y="496111"/>
            <a:ext cx="11789924" cy="6284067"/>
          </a:xfrm>
        </p:spPr>
        <p:txBody>
          <a:bodyPr/>
          <a:lstStyle/>
          <a:p>
            <a:r>
              <a:rPr lang="fr-FR" sz="1400" b="1" dirty="0" smtClean="0"/>
              <a:t>La navigation directe et indirecte devient efficiente</a:t>
            </a:r>
          </a:p>
          <a:p>
            <a:r>
              <a:rPr lang="fr-FR" sz="1400" b="1" u="sng" dirty="0" smtClean="0"/>
              <a:t>OBJECTIFS</a:t>
            </a:r>
            <a:r>
              <a:rPr lang="fr-FR" sz="1400" u="sng" dirty="0"/>
              <a:t> </a:t>
            </a:r>
            <a:r>
              <a:rPr lang="fr-FR" sz="1400" dirty="0"/>
              <a:t>: -Etre capable d’atteindre tout point d’un plan d’eau avec recherche d’efficience (trajectoires affinées, rendement de l’engin) par vent de 1 à 4 Beaufort. </a:t>
            </a:r>
          </a:p>
          <a:p>
            <a:pPr marL="0" indent="0">
              <a:buNone/>
            </a:pPr>
            <a:r>
              <a:rPr lang="fr-FR" sz="1400" dirty="0" smtClean="0"/>
              <a:t>                            </a:t>
            </a:r>
            <a:r>
              <a:rPr lang="fr-FR" sz="1400" dirty="0"/>
              <a:t>- Etre capable de naviguer pour rentrer seul par vent de 5 Beaufort.</a:t>
            </a:r>
          </a:p>
          <a:p>
            <a:r>
              <a:rPr lang="fr-FR" sz="1400" b="1" u="sng" dirty="0"/>
              <a:t>CONDITIONS DE NAVIGATION</a:t>
            </a:r>
            <a:r>
              <a:rPr lang="fr-FR" sz="1400" u="sng" dirty="0"/>
              <a:t> </a:t>
            </a:r>
            <a:r>
              <a:rPr lang="fr-FR" sz="1400" dirty="0"/>
              <a:t>: Jusqu’à 5 Beaufort - clapot- vagues- zone de navigation étendue. (Navigation dans la brise)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44017"/>
              </p:ext>
            </p:extLst>
          </p:nvPr>
        </p:nvGraphicFramePr>
        <p:xfrm>
          <a:off x="223736" y="1901616"/>
          <a:ext cx="11789925" cy="3479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975"/>
                <a:gridCol w="3929975"/>
                <a:gridCol w="3929975"/>
              </a:tblGrid>
              <a:tr h="415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</a:rPr>
                        <a:t>COMPETENCES </a:t>
                      </a:r>
                      <a:r>
                        <a:rPr lang="fr-FR" sz="1400" b="1" dirty="0" smtClean="0">
                          <a:effectLst/>
                          <a:latin typeface="+mn-lt"/>
                        </a:rPr>
                        <a:t>VISEES</a:t>
                      </a:r>
                      <a:endParaRPr lang="fr-FR" sz="14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 ce qu’il y a à faire »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CONTENUS D’ENSEIGNEMENT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fr-F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ce qu’il y a à faire pour faire »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INDICATEURS D’EVALUATION</a:t>
                      </a:r>
                      <a:endParaRPr lang="fr-FR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669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i="1" u="sng" dirty="0">
                          <a:effectLst/>
                          <a:latin typeface="+mn-lt"/>
                        </a:rPr>
                        <a:t>Compétences liées à </a:t>
                      </a:r>
                      <a:r>
                        <a:rPr lang="fr-FR" sz="800" b="1" i="1" u="sng" dirty="0" smtClean="0">
                          <a:effectLst/>
                          <a:latin typeface="+mn-lt"/>
                        </a:rPr>
                        <a:t>l’orientation</a:t>
                      </a:r>
                      <a:endParaRPr lang="fr-FR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.Construire le cadre</a:t>
                      </a:r>
                      <a:endParaRPr lang="fr-FR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.Construire le près comme direction de meilleur « VMG » (gain au vent)</a:t>
                      </a:r>
                      <a:endParaRPr lang="fr-FR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Comparer ses performances avec un autre </a:t>
                      </a:r>
                      <a:r>
                        <a:rPr lang="fr-FR" sz="8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bateau</a:t>
                      </a:r>
                      <a:endParaRPr lang="fr-FR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Respecte l’équidistance des routes au sein du cadre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Reste dans le cadre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Construit les règles de comparaison de performances (croiser les routes, naviguer avec peu d’écart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fr-FR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Navigue au près sans sortir du 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cadre</a:t>
                      </a:r>
                      <a:endParaRPr lang="fr-FR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L’évaluation se fait par comparaison de performances entre 2 ou plusieurs bateaux </a:t>
                      </a:r>
                    </a:p>
                  </a:txBody>
                  <a:tcPr marL="44450" marR="44450" marT="0" marB="0"/>
                </a:tc>
              </a:tr>
              <a:tr h="1614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i="1" u="sng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Compétences liées au contrôle de </a:t>
                      </a:r>
                      <a:r>
                        <a:rPr lang="fr-FR" sz="800" b="1" i="1" u="sng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l’engin</a:t>
                      </a:r>
                      <a:endParaRPr lang="fr-FR" sz="800" b="1" i="1" u="sng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Propulsion</a:t>
                      </a:r>
                      <a:r>
                        <a:rPr lang="fr-FR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: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-Affiner le compromis cap/vitesse au près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Acquérir le principe de hiérarchie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Acquérir le principe de réglage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Réduire les résistances à l’avancement dans le petit temps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Direction</a:t>
                      </a:r>
                      <a:r>
                        <a:rPr lang="fr-FR" sz="800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 -Idem « débrouillé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-Maintenir une direction optimale quelles que soient les contraintes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800" b="1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Equilibre </a:t>
                      </a:r>
                      <a:r>
                        <a:rPr lang="fr-FR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-En sur- puissance au près : réguler en écoute/équilibre ou barre/équilibre suivant les 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conditions</a:t>
                      </a:r>
                      <a:r>
                        <a:rPr lang="fr-FR" sz="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pour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optimiser 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 VMG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-Contrôler l’équilibre au vent arrière 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Trop de cap diminue fortement la vitesse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Trop de vitesse sacrifie le cap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Modifie la surface mouillée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(assiettes longitudinales et latérales)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Eau plate : barre/équilibre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Clapot : écoute/équilibre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L’évaluation se 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fait: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 comparaison 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performances entre 2 ou plusieurs bateaux 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observation de points spécifiques à chaque engin (ex : en laser, poulie dans poulie :vitesse du bateau)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observation de points communs à tous les engins : </a:t>
                      </a:r>
                      <a:r>
                        <a:rPr lang="fr-FR" sz="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faseyement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du guindant, position de la voile /angle du tableau arrière(en solitaire) ou centrée (en cata)</a:t>
                      </a:r>
                    </a:p>
                    <a:p>
                      <a:pPr marL="285750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</a:tr>
              <a:tr h="779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i="1" u="sng" dirty="0">
                          <a:effectLst/>
                          <a:latin typeface="+mn-lt"/>
                        </a:rPr>
                        <a:t>Compétences liées à la sécurité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Assurer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 sécurité (Sécurité autonome)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Analyser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les conditions de navigation pour évaluer les risques et situer le degré de difficulté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Réaliser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sans assistance la manœuvre de l’homme à la mer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Connaître les signes de fatigues en navigation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- Sait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lire un anémomètre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Reconnaît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les principaux types de ciel, de nuages et d’état de la mer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fr-FR" sz="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Connaît </a:t>
                      </a: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les sources d’informations météo (capitainerie, radio, téléphone …)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Sait interpréter un baromètre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Connaît l’échelle de 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beaufort</a:t>
                      </a:r>
                      <a:endParaRPr lang="fr-FR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Assiste un équipage en 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difficulté</a:t>
                      </a:r>
                      <a:endParaRPr lang="fr-FR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Evaluation par questionnement sur des situations météo – types (passage d’un front froid, brises thermiques, orage</a:t>
                      </a:r>
                      <a:r>
                        <a:rPr lang="fr-FR" sz="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fr-FR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Evaluation en simulation ou en direct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Evaluation de la pertinence des décisions proposées</a:t>
                      </a: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51889" y="5323741"/>
            <a:ext cx="8148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400" b="1" u="sng" dirty="0">
                <a:latin typeface="Franklin Gothic Demi" panose="020B0703020102020204" pitchFamily="34" charset="0"/>
                <a:ea typeface="Times New Roman" panose="02020603050405020304" pitchFamily="18" charset="0"/>
              </a:rPr>
              <a:t>SITUATION DE REFERENCE : </a:t>
            </a:r>
            <a:r>
              <a:rPr lang="fr-FR" sz="1400" dirty="0">
                <a:latin typeface="Franklin Gothic Demi" panose="020B0703020102020204" pitchFamily="34" charset="0"/>
                <a:ea typeface="Times New Roman" panose="02020603050405020304" pitchFamily="18" charset="0"/>
              </a:rPr>
              <a:t>Evolution autour de 4 </a:t>
            </a:r>
            <a:r>
              <a:rPr lang="fr-FR" sz="1400" dirty="0" smtClean="0">
                <a:latin typeface="Franklin Gothic Demi" panose="020B0703020102020204" pitchFamily="34" charset="0"/>
                <a:ea typeface="Times New Roman" panose="02020603050405020304" pitchFamily="18" charset="0"/>
              </a:rPr>
              <a:t>bouées</a:t>
            </a:r>
            <a:endParaRPr lang="fr-FR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019472" y="5807413"/>
            <a:ext cx="369651" cy="389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5087566" y="6206247"/>
            <a:ext cx="301557" cy="379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087566" y="6585626"/>
            <a:ext cx="1235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5389123" y="6206247"/>
            <a:ext cx="953311" cy="379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rganigramme : Connecteur 15"/>
          <p:cNvSpPr/>
          <p:nvPr/>
        </p:nvSpPr>
        <p:spPr>
          <a:xfrm>
            <a:off x="4904362" y="5643326"/>
            <a:ext cx="170234" cy="1864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5304006" y="6094408"/>
            <a:ext cx="170234" cy="1864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4923816" y="6470544"/>
            <a:ext cx="170234" cy="1864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/>
          <p:cNvSpPr/>
          <p:nvPr/>
        </p:nvSpPr>
        <p:spPr>
          <a:xfrm>
            <a:off x="6311630" y="6492417"/>
            <a:ext cx="170234" cy="1864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>
            <a:stCxn id="18" idx="2"/>
          </p:cNvCxnSpPr>
          <p:nvPr/>
        </p:nvCxnSpPr>
        <p:spPr>
          <a:xfrm flipH="1" flipV="1">
            <a:off x="4533089" y="6187616"/>
            <a:ext cx="390727" cy="37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4584970" y="5807413"/>
            <a:ext cx="264674" cy="28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5558951" y="5698789"/>
            <a:ext cx="407954" cy="35505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lèche gauche 25"/>
          <p:cNvSpPr/>
          <p:nvPr/>
        </p:nvSpPr>
        <p:spPr>
          <a:xfrm>
            <a:off x="1172181" y="2412460"/>
            <a:ext cx="1609929" cy="1750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8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3" grpId="0" build="p"/>
      <p:bldP spid="6" grpId="0"/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11021439" y="5778230"/>
            <a:ext cx="885216" cy="29183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8122596" y="5778230"/>
            <a:ext cx="1614791" cy="29183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315183" y="4922196"/>
            <a:ext cx="3881336" cy="379377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53" y="92751"/>
            <a:ext cx="11896928" cy="48118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3200" dirty="0" smtClean="0"/>
              <a:t>Outil d’aide à la validation des niveaux</a:t>
            </a: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311889"/>
              </p:ext>
            </p:extLst>
          </p:nvPr>
        </p:nvGraphicFramePr>
        <p:xfrm>
          <a:off x="379380" y="1148835"/>
          <a:ext cx="10885252" cy="361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34"/>
                <a:gridCol w="1136034"/>
                <a:gridCol w="1136034"/>
                <a:gridCol w="964447"/>
                <a:gridCol w="950273"/>
                <a:gridCol w="1021796"/>
                <a:gridCol w="1011578"/>
                <a:gridCol w="1032015"/>
                <a:gridCol w="1047595"/>
                <a:gridCol w="1449446"/>
              </a:tblGrid>
              <a:tr h="755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fr-FR" sz="900" b="1" dirty="0" smtClean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fr-FR" sz="900" b="1" dirty="0">
                          <a:effectLst/>
                          <a:latin typeface="Times New Roman" panose="02020603050405020304" pitchFamily="18" charset="0"/>
                        </a:rPr>
                        <a:t>Problèmes à                  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Times New Roman" panose="02020603050405020304" pitchFamily="18" charset="0"/>
                        </a:rPr>
                        <a:t>                    résoudre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Franklin Gothic Demi" panose="020B0703020102020204" pitchFamily="34" charset="0"/>
                          <a:ea typeface="Times New Roman" panose="02020603050405020304" pitchFamily="18" charset="0"/>
                        </a:rPr>
                        <a:t>       </a:t>
                      </a:r>
                      <a:endParaRPr lang="fr-FR" sz="900" b="1" dirty="0" smtClean="0">
                        <a:effectLst/>
                        <a:latin typeface="Franklin Gothic Demi" panose="020B07030201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Franklin Gothic Demi" panose="020B0703020102020204" pitchFamily="34" charset="0"/>
                          <a:ea typeface="Times New Roman" panose="02020603050405020304" pitchFamily="18" charset="0"/>
                        </a:rPr>
                        <a:t>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Times New Roman" panose="02020603050405020304" pitchFamily="18" charset="0"/>
                        </a:rPr>
                        <a:t>Moyens</a:t>
                      </a:r>
                      <a:r>
                        <a:rPr lang="fr-FR" sz="900" b="1" dirty="0" smtClean="0">
                          <a:effectLst/>
                          <a:latin typeface="Franklin Gothic Demi" panose="020B07030201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900" b="1" dirty="0">
                          <a:effectLst/>
                          <a:latin typeface="Franklin Gothic Demi" panose="020B0703020102020204" pitchFamily="34" charset="0"/>
                          <a:ea typeface="Times New Roman" panose="02020603050405020304" pitchFamily="18" charset="0"/>
                        </a:rPr>
                        <a:t>utilisés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Times New Roman" panose="02020603050405020304" pitchFamily="18" charset="0"/>
                        </a:rPr>
                        <a:t>DIRECTION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Times New Roman" panose="02020603050405020304" pitchFamily="18" charset="0"/>
                        </a:rPr>
                        <a:t>PROPULSION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Times New Roman" panose="02020603050405020304" pitchFamily="18" charset="0"/>
                        </a:rPr>
                        <a:t>EQUILIBRE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777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</a:rPr>
                        <a:t> </a:t>
                      </a:r>
                      <a:endParaRPr lang="fr-FR" sz="10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BARRE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44450" marR="444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N1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</a:rPr>
                        <a:t>Angle</a:t>
                      </a:r>
                      <a:r>
                        <a:rPr lang="fr-FR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BATEAU </a:t>
                      </a: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PARCOURS</a:t>
                      </a:r>
                      <a:endParaRPr lang="fr-FR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maintenir une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trajectoire directe)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u="none" dirty="0" smtClean="0">
                          <a:effectLst/>
                          <a:latin typeface="+mn-lt"/>
                        </a:rPr>
                        <a:t>N2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u="none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u="none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Angle</a:t>
                      </a:r>
                      <a:r>
                        <a:rPr lang="fr-FR" sz="1000" b="1" u="none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b="1" u="none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VOILE </a:t>
                      </a:r>
                      <a:r>
                        <a:rPr lang="fr-FR" sz="1000" b="1" u="none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fr-FR" sz="1000" b="1" u="none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VENT</a:t>
                      </a:r>
                      <a:r>
                        <a:rPr lang="fr-FR" sz="1000" u="none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u="non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(naviguer à la limite du </a:t>
                      </a:r>
                      <a:r>
                        <a:rPr lang="fr-FR" sz="1000" u="none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faseyement</a:t>
                      </a:r>
                      <a:r>
                        <a:rPr lang="fr-FR" sz="1000" u="non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sans modifier les réglages</a:t>
                      </a:r>
                      <a:r>
                        <a:rPr lang="fr-FR" sz="1000" u="non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000" u="none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N2/N3</a:t>
                      </a:r>
                      <a:endParaRPr lang="fr-FR" sz="10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Angle</a:t>
                      </a: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BATEAU </a:t>
                      </a: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EAU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(modifier la trajectoire pour maintenir l’assiette latérale)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36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7175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ECOUTE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N2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Angle 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VOILE </a:t>
                      </a: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BATEAU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(s’aider 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 la voile pour les manœuvres)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u="none" dirty="0" smtClean="0">
                          <a:effectLst/>
                          <a:latin typeface="+mn-lt"/>
                        </a:rPr>
                        <a:t>N1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u="none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u="none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Angle</a:t>
                      </a:r>
                      <a:r>
                        <a:rPr lang="fr-FR" sz="1000" b="1" u="none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VOILE – VENT</a:t>
                      </a:r>
                      <a:r>
                        <a:rPr lang="fr-FR" sz="1000" u="none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u="none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u="non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(naviguer avec un réglage </a:t>
                      </a:r>
                      <a:r>
                        <a:rPr lang="fr-FR" sz="1000" u="non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voile optimum)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u="none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N1/N2</a:t>
                      </a:r>
                      <a:endParaRPr lang="fr-FR" sz="10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u="none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Angle</a:t>
                      </a:r>
                      <a:r>
                        <a:rPr lang="fr-FR" sz="1000" b="1" u="none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VOILE – VENT</a:t>
                      </a: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modifier les réglages pour maintenir l’assiette latérale ou 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longitudinale)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37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7237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DEPLACEMENTS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N2/N3</a:t>
                      </a:r>
                      <a:endParaRPr lang="fr-FR" sz="10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Angle 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BATEAU </a:t>
                      </a: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EAU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modifier l’assiette pour changer de trajectoire)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N2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Angle</a:t>
                      </a: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BATEAU </a:t>
                      </a: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EAU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modifier l’assiette pour augmenter la vitesse)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N1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Angle</a:t>
                      </a: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BATEAU </a:t>
                      </a:r>
                      <a:r>
                        <a:rPr lang="fr-FR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EAU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maintenir l’équilibre sans modifier les réglages ou la trajectoire)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52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ECA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340469" y="1141612"/>
            <a:ext cx="1157592" cy="7490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4553" y="5580167"/>
            <a:ext cx="11896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1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N2: Compétence </a:t>
            </a:r>
            <a:r>
              <a:rPr lang="fr-FR" sz="11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attendue </a:t>
            </a:r>
            <a:endParaRPr lang="fr-FR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Dans un souci constant d’optimisation de la vitesse du bateau, choisir ses trajets avec efficience  afin de réaliser un projet de navigation  en </a:t>
            </a:r>
            <a:r>
              <a:rPr lang="fr-FR" sz="11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route directe et/ou indirecte</a:t>
            </a:r>
            <a:r>
              <a:rPr lang="fr-FR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permettant d’atteindre </a:t>
            </a:r>
            <a:r>
              <a:rPr lang="fr-FR" sz="11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les points</a:t>
            </a:r>
            <a:r>
              <a:rPr lang="fr-FR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d’une zone de navigation définie et sécurisée (être autonome). 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- Maitriser les règles de navigation, de sécurité et l’impact  humain sur le site de pratique.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94553" y="661481"/>
            <a:ext cx="11896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Observation des différents moyens utilisés pour résoudre les problèmes spécifiques, rencontrés lors de la réalisation des parcours.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4553" y="4810726"/>
            <a:ext cx="11595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1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N1: Compétence attendue</a:t>
            </a:r>
            <a:endParaRPr lang="fr-FR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-Conduire un déplacement à la voile en </a:t>
            </a:r>
            <a:r>
              <a:rPr lang="fr-FR" sz="11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route directe, sous différentes allures (près, largue, vent arrière)</a:t>
            </a:r>
            <a:r>
              <a:rPr lang="fr-FR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maîtrisant la direction et l’équilibre de son</a:t>
            </a:r>
            <a:r>
              <a:rPr lang="fr-FR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embarcation dans une zone de navigation surveillée et préalablement définie.</a:t>
            </a:r>
            <a:r>
              <a:rPr lang="fr-FR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-Respecter les autres usagers et le milieu marin en</a:t>
            </a:r>
            <a:r>
              <a:rPr lang="fr-FR" sz="11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appliquant les consignes de sécurité et de préservation de l’environnement.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470826" y="1546698"/>
            <a:ext cx="0" cy="62257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1400783" y="2169268"/>
            <a:ext cx="1001949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428034" y="1615025"/>
            <a:ext cx="6486" cy="187899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313234" y="3469532"/>
            <a:ext cx="3959157" cy="324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8459822" y="1542714"/>
            <a:ext cx="6486" cy="259154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313233" y="4131013"/>
            <a:ext cx="7146589" cy="324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" grpId="0" animBg="1"/>
      <p:bldP spid="13" grpId="0"/>
      <p:bldP spid="1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826" y="131662"/>
            <a:ext cx="11741285" cy="3352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3200" dirty="0" smtClean="0"/>
              <a:t>Activité voile              Fiche ressources  Niveau 1               </a:t>
            </a:r>
            <a:r>
              <a:rPr lang="fr-FR" sz="2000" dirty="0" smtClean="0"/>
              <a:t>Académie de corse</a:t>
            </a:r>
            <a:endParaRPr lang="fr-FR" sz="2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132581"/>
              </p:ext>
            </p:extLst>
          </p:nvPr>
        </p:nvGraphicFramePr>
        <p:xfrm>
          <a:off x="194554" y="574675"/>
          <a:ext cx="11741284" cy="6165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4486"/>
                <a:gridCol w="4298063"/>
                <a:gridCol w="3668735"/>
              </a:tblGrid>
              <a:tr h="615361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Compétence attendue :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-Conduire un déplacement à la voile en route directe, sous différentes allures (près, largue, vent arrière), en maîtrisant la direction et l’équilibre de son embarcation dans une zone de navigation surveillée et préalablement définie.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-Respecter les autres usagers et le milieu marin en appliquant les consignes de sécurité et de préservation de l’environnement.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5" marR="62935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27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CONNAISSANCES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Du pratiquant</a:t>
                      </a:r>
                    </a:p>
                    <a:p>
                      <a:r>
                        <a:rPr lang="fr-FR" sz="900">
                          <a:effectLst/>
                        </a:rPr>
                        <a:t>- Connaitre le nom et la fonction des principaux éléments de l’embarcation (écoute, mât, bôme, voile, barre, safran, dérive, livarde/Gd voile/ foc).</a:t>
                      </a:r>
                    </a:p>
                    <a:p>
                      <a:r>
                        <a:rPr lang="fr-FR" sz="900">
                          <a:effectLst/>
                        </a:rPr>
                        <a:t>- Connaitre les principales allures (travers, près, largue/vent arrière)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Identifier la direction du vent à terre et sur l’eau (drapeau, girouette, vagues)</a:t>
                      </a:r>
                    </a:p>
                    <a:p>
                      <a:r>
                        <a:rPr lang="fr-FR" sz="900">
                          <a:effectLst/>
                        </a:rPr>
                        <a:t>- Différencier virer et empanner.</a:t>
                      </a:r>
                    </a:p>
                    <a:p>
                      <a:r>
                        <a:rPr lang="fr-FR" sz="900">
                          <a:effectLst/>
                        </a:rPr>
                        <a:t>- Savoir installer son écoute (nœud de 8 : stop écoute)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-Déplacer une embarcation à terre</a:t>
                      </a:r>
                      <a:r>
                        <a:rPr lang="fr-FR" sz="700">
                          <a:effectLst/>
                        </a:rPr>
                        <a:t> </a:t>
                      </a:r>
                      <a:r>
                        <a:rPr lang="fr-FR" sz="900">
                          <a:effectLst/>
                        </a:rPr>
                        <a:t>(Transporter et mettre à l’eau).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Identifier la zone de navigation, ses particularités et ses limites (liées à la direction et force du vent)</a:t>
                      </a:r>
                    </a:p>
                    <a:p>
                      <a:r>
                        <a:rPr lang="fr-FR" sz="900">
                          <a:effectLst/>
                        </a:rPr>
                        <a:t>- Connaitre les fondamentaux de la sécurité passive (gilet, pas de tour mort de l’écoute autour de la main) et de la sécurité active (regroupement, remorquage).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Liées aux autres rôles 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Les règles simples de navigation.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Le vocabulaire spécifique à la pratique de la voile (border, choquer, virer de bord, empanner, lofer, abattre,…).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Notion de trajectoires directes et découverte des trajectoires indirectes (système orthogonal en référence au gain au vent et notion d’angles morts, zone d’arrêt)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5" marR="62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CAPACITES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Du pratiquant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u="sng">
                          <a:effectLst/>
                        </a:rPr>
                        <a:t>EQUILIBRER :</a:t>
                      </a:r>
                      <a:endParaRPr lang="fr-FR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Embarquer/débarquer sans compromettre l’équilibre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Se positionner dans le bateau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Se déplacer pour changer de côté sans compromettre la manœuvre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Choquer, border la voile pour compenser un déséquilibre.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u="sng">
                          <a:effectLst/>
                        </a:rPr>
                        <a:t>PILOTER :</a:t>
                      </a:r>
                      <a:endParaRPr lang="fr-FR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Orienter l’embarcation avant d’embarquer/débarquer.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Dissocier le fait de tirer/abattre ou pousser/lofer.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Savoir s’arrêter et se regrouper.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Prendre et maintenir un cap à partir d’un repère sur l’eau ou à terre (vent/allure, bouée, bateau de sécurité, amers…).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Eviter les abordages, s’écarter, anticiper les manœuvres.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u="sng">
                          <a:effectLst/>
                        </a:rPr>
                        <a:t>REGLER :</a:t>
                      </a:r>
                      <a:endParaRPr lang="fr-FR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Savoir régler l’angle du plan de voilure (border/choquer) en fonction de l’allure.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Savoir ralentir / relancer l’embarcation à l’aide de l’écoute.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Liées aux autres rôles 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Préparer, vérifier et ranger son embarcation (gréer et dégréer)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-Evaluer sa capacité à naviguer en fonction des conditions météo.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S’équiper en fonction des conditions météo.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Observer ses camarades/aider ses camarades.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5" marR="62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ATTITUDES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Du pratiquant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Respecter le matériel.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Respecter les règles de sécurités.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S’entraider pour assurer une gestion collective et coopérative du matériel.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Identifier les conséquences de ses actions (déplacements, actions sur les commandes).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Garder son calme et maîtriser ses appréhensions face aux variations du milieu.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Se concerter et définir des rôles en double.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Liées aux autres rôles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Etre attentif à la sécurité du groupe, prévenir et porter assistance si nécessaire.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Identifier les risques inhérents à la pratique.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Participer à l’élaboration collective d’une zone de navigation (fonction du vent, des risques identifiés et du niveau de pratique).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Connaître les espèces naturelles les plus courantes rencontrées sur le site (faune et flore).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5" marR="62935" marT="0" marB="0"/>
                </a:tc>
              </a:tr>
              <a:tr h="823395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Liens avec le socle 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800" dirty="0">
                          <a:effectLst/>
                        </a:rPr>
                        <a:t>Compétence 1 : Maîtriser et utiliser un vocabulaire spécifique ; utiliser les mots appropriés pour nommer les éléments du bateau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800" dirty="0">
                          <a:effectLst/>
                        </a:rPr>
                        <a:t>Compétence 3 : Expérimenter et comprendre les principes physiques de la voile : utiliser les commandes écoute et barre.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800" dirty="0">
                          <a:effectLst/>
                        </a:rPr>
                        <a:t>Compétence 5 : Sensibiliser au respect du site de pratique en observant de façon sensible et critique son environnement, développer une culture sportive des APPN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800" dirty="0">
                          <a:effectLst/>
                        </a:rPr>
                        <a:t>Compétence 6 : Communiquer et coopérer en équipe : respecter et participer à l’élaboration de la zone de navigation, assurer sa sécurité et celle des autres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800" dirty="0">
                          <a:effectLst/>
                        </a:rPr>
                        <a:t>Compétence 7 : Agir en groupe : Gestion collective et coopérative du matériel, devenir responsable et autonome (préparer et vérifier le matériel), prendre des initiatives</a:t>
                      </a:r>
                      <a:endParaRPr lang="fr-FR" sz="1000" dirty="0">
                        <a:effectLst/>
                        <a:latin typeface="Wingdings" panose="05000000000000000000" pitchFamily="2" charset="2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35" marR="62935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025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14910</TotalTime>
  <Words>2371</Words>
  <Application>Microsoft Office PowerPoint</Application>
  <PresentationFormat>Grand écran</PresentationFormat>
  <Paragraphs>697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Franklin Gothic Demi</vt:lpstr>
      <vt:lpstr>Times New Roman</vt:lpstr>
      <vt:lpstr>Wingdings</vt:lpstr>
      <vt:lpstr>Thème Office</vt:lpstr>
      <vt:lpstr>Présentation PowerPoint</vt:lpstr>
      <vt:lpstr>      Programme du stage </vt:lpstr>
      <vt:lpstr>ANALYSE DE L’ACTIVITE VOILE</vt:lpstr>
      <vt:lpstr>REFERENTIEL COMPORTEMENTAL</vt:lpstr>
      <vt:lpstr>Du débutant….vers le niveau 1</vt:lpstr>
      <vt:lpstr>Du débutant au débrouillé…vers le niveau 2</vt:lpstr>
      <vt:lpstr>Du débrouillé vers l’initié… le niveau 2</vt:lpstr>
      <vt:lpstr>Outil d’aide à la validation des niveaux</vt:lpstr>
      <vt:lpstr>Activité voile              Fiche ressources  Niveau 1               Académie de corse</vt:lpstr>
      <vt:lpstr>Activité voile              Fiche ressources  Niveau 2               Académie de corse</vt:lpstr>
      <vt:lpstr>Diplôme national du brevet: voile                                        Académie de corse</vt:lpstr>
      <vt:lpstr>Présentation PowerPoint</vt:lpstr>
      <vt:lpstr> Réglementation de l’activité VOILE </vt:lpstr>
      <vt:lpstr>Règlement voile légère         UNSS  2014-2016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JOURDAIN</dc:creator>
  <cp:lastModifiedBy>Eric JOURDAIN</cp:lastModifiedBy>
  <cp:revision>91</cp:revision>
  <dcterms:created xsi:type="dcterms:W3CDTF">2015-05-21T15:05:48Z</dcterms:created>
  <dcterms:modified xsi:type="dcterms:W3CDTF">2015-06-01T22:05:33Z</dcterms:modified>
</cp:coreProperties>
</file>