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7" r:id="rId3"/>
    <p:sldId id="262" r:id="rId4"/>
    <p:sldId id="258" r:id="rId5"/>
    <p:sldId id="259" r:id="rId6"/>
    <p:sldId id="260" r:id="rId7"/>
    <p:sldId id="265" r:id="rId8"/>
    <p:sldId id="261" r:id="rId9"/>
    <p:sldId id="264" r:id="rId10"/>
    <p:sldId id="266" r:id="rId11"/>
    <p:sldId id="267" r:id="rId12"/>
    <p:sldId id="268" r:id="rId13"/>
    <p:sldId id="269" r:id="rId14"/>
    <p:sldId id="273" r:id="rId15"/>
    <p:sldId id="274" r:id="rId16"/>
    <p:sldId id="270" r:id="rId17"/>
    <p:sldId id="272" r:id="rId18"/>
    <p:sldId id="275" r:id="rId19"/>
    <p:sldId id="276" r:id="rId20"/>
    <p:sldId id="283" r:id="rId21"/>
    <p:sldId id="282" r:id="rId22"/>
    <p:sldId id="277" r:id="rId23"/>
    <p:sldId id="285" r:id="rId24"/>
    <p:sldId id="286" r:id="rId25"/>
    <p:sldId id="278" r:id="rId26"/>
    <p:sldId id="279" r:id="rId27"/>
    <p:sldId id="280" r:id="rId28"/>
    <p:sldId id="284" r:id="rId29"/>
    <p:sldId id="287" r:id="rId30"/>
    <p:sldId id="288" r:id="rId31"/>
    <p:sldId id="289" r:id="rId32"/>
    <p:sldId id="281" r:id="rId33"/>
    <p:sldId id="290" r:id="rId34"/>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F1BDCD-363D-4CAF-BECC-98D5E132E33E}" type="datetimeFigureOut">
              <a:rPr lang="fr-FR" smtClean="0"/>
              <a:t>13/02/2023</a:t>
            </a:fld>
            <a:endParaRPr lang="fr-FR"/>
          </a:p>
        </p:txBody>
      </p:sp>
      <p:sp>
        <p:nvSpPr>
          <p:cNvPr id="4" name="Espace réservé de l'image des diapositives 3"/>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8975" y="4759325"/>
            <a:ext cx="5510213" cy="451008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20BCD4BC-FDD9-4976-B209-99A6193A6319}"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5C7443-986B-2DBE-9FB7-5BB5EC466D2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C6B9237-548A-B6E6-4B91-0D470993F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F4E00B7-D785-928D-1EE0-00AD4E52C8B7}"/>
              </a:ext>
            </a:extLst>
          </p:cNvPr>
          <p:cNvSpPr>
            <a:spLocks noGrp="1"/>
          </p:cNvSpPr>
          <p:nvPr>
            <p:ph type="dt" sz="half" idx="10"/>
          </p:nvPr>
        </p:nvSpPr>
        <p:spPr/>
        <p:txBody>
          <a:bodyPr/>
          <a:lstStyle/>
          <a:p>
            <a:fld id="{BFA8FCCA-88D0-4785-A3F9-5429CF79C0FA}" type="datetime1">
              <a:rPr lang="fr-FR" smtClean="0"/>
              <a:t>13/02/2023</a:t>
            </a:fld>
            <a:endParaRPr lang="fr-FR"/>
          </a:p>
        </p:txBody>
      </p:sp>
      <p:sp>
        <p:nvSpPr>
          <p:cNvPr id="5" name="Espace réservé du pied de page 4">
            <a:extLst>
              <a:ext uri="{FF2B5EF4-FFF2-40B4-BE49-F238E27FC236}">
                <a16:creationId xmlns:a16="http://schemas.microsoft.com/office/drawing/2014/main" id="{1522D7AC-6E89-D46B-2BCD-A45F02B7D3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9ADCAE-B89E-78C7-AD95-E6E697BDB5CD}"/>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870438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0A4252-437B-6C9D-EC1E-E21B8591439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6F2122C-E617-52AF-7F21-FFAECE92D18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B730AA-5B17-99F1-EC56-360AB3FE8585}"/>
              </a:ext>
            </a:extLst>
          </p:cNvPr>
          <p:cNvSpPr>
            <a:spLocks noGrp="1"/>
          </p:cNvSpPr>
          <p:nvPr>
            <p:ph type="dt" sz="half" idx="10"/>
          </p:nvPr>
        </p:nvSpPr>
        <p:spPr/>
        <p:txBody>
          <a:bodyPr/>
          <a:lstStyle/>
          <a:p>
            <a:fld id="{3B1E452F-A756-4941-B10F-A6D69F7FBCE4}" type="datetime1">
              <a:rPr lang="fr-FR" smtClean="0"/>
              <a:t>13/02/2023</a:t>
            </a:fld>
            <a:endParaRPr lang="fr-FR"/>
          </a:p>
        </p:txBody>
      </p:sp>
      <p:sp>
        <p:nvSpPr>
          <p:cNvPr id="5" name="Espace réservé du pied de page 4">
            <a:extLst>
              <a:ext uri="{FF2B5EF4-FFF2-40B4-BE49-F238E27FC236}">
                <a16:creationId xmlns:a16="http://schemas.microsoft.com/office/drawing/2014/main" id="{5823DA8F-6EB3-382D-53C2-FCD3D018F2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1A08568-6326-BC21-06FA-47D4AA8E30F0}"/>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390538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01A30F-31B4-BCF5-DB2B-D8D1C079AF4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DC0A3AF-D831-3AC5-7623-05DC8205DAE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4DDE5E-B4F5-3971-17EC-1A85BBFDD884}"/>
              </a:ext>
            </a:extLst>
          </p:cNvPr>
          <p:cNvSpPr>
            <a:spLocks noGrp="1"/>
          </p:cNvSpPr>
          <p:nvPr>
            <p:ph type="dt" sz="half" idx="10"/>
          </p:nvPr>
        </p:nvSpPr>
        <p:spPr/>
        <p:txBody>
          <a:bodyPr/>
          <a:lstStyle/>
          <a:p>
            <a:fld id="{8818C2E0-25C8-43D8-9010-9C8EB1B96479}" type="datetime1">
              <a:rPr lang="fr-FR" smtClean="0"/>
              <a:t>13/02/2023</a:t>
            </a:fld>
            <a:endParaRPr lang="fr-FR"/>
          </a:p>
        </p:txBody>
      </p:sp>
      <p:sp>
        <p:nvSpPr>
          <p:cNvPr id="5" name="Espace réservé du pied de page 4">
            <a:extLst>
              <a:ext uri="{FF2B5EF4-FFF2-40B4-BE49-F238E27FC236}">
                <a16:creationId xmlns:a16="http://schemas.microsoft.com/office/drawing/2014/main" id="{618E5320-2F14-60EC-7A44-3675228B40E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A80398-291E-C333-28D4-B8A92F0C3318}"/>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331916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257A13-A0D6-99B2-535A-DA7D5C0F4E8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B0F8058-BAC9-291C-0D98-223158D49C5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5C2F0B-B0B4-F69F-DEB7-9F22F45F3223}"/>
              </a:ext>
            </a:extLst>
          </p:cNvPr>
          <p:cNvSpPr>
            <a:spLocks noGrp="1"/>
          </p:cNvSpPr>
          <p:nvPr>
            <p:ph type="dt" sz="half" idx="10"/>
          </p:nvPr>
        </p:nvSpPr>
        <p:spPr/>
        <p:txBody>
          <a:bodyPr/>
          <a:lstStyle/>
          <a:p>
            <a:fld id="{816234DC-0ACE-490C-89A4-2BC2954B6EF5}" type="datetime1">
              <a:rPr lang="fr-FR" smtClean="0"/>
              <a:t>13/02/2023</a:t>
            </a:fld>
            <a:endParaRPr lang="fr-FR"/>
          </a:p>
        </p:txBody>
      </p:sp>
      <p:sp>
        <p:nvSpPr>
          <p:cNvPr id="5" name="Espace réservé du pied de page 4">
            <a:extLst>
              <a:ext uri="{FF2B5EF4-FFF2-40B4-BE49-F238E27FC236}">
                <a16:creationId xmlns:a16="http://schemas.microsoft.com/office/drawing/2014/main" id="{1BBD91DD-0448-98CE-1E01-184BCCDB40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49F1B3-F561-1825-027D-59DAE9DE5937}"/>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2893648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85E9EE-33D0-5079-F9F9-B2ED2891F11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D8DC141-50C9-20C3-275C-8ABF6F06E2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49B026C-E870-4DF9-B5BD-07A83D24F927}"/>
              </a:ext>
            </a:extLst>
          </p:cNvPr>
          <p:cNvSpPr>
            <a:spLocks noGrp="1"/>
          </p:cNvSpPr>
          <p:nvPr>
            <p:ph type="dt" sz="half" idx="10"/>
          </p:nvPr>
        </p:nvSpPr>
        <p:spPr/>
        <p:txBody>
          <a:bodyPr/>
          <a:lstStyle/>
          <a:p>
            <a:fld id="{585FDFB5-305F-4FF8-9F17-47499DE535CE}" type="datetime1">
              <a:rPr lang="fr-FR" smtClean="0"/>
              <a:t>13/02/2023</a:t>
            </a:fld>
            <a:endParaRPr lang="fr-FR"/>
          </a:p>
        </p:txBody>
      </p:sp>
      <p:sp>
        <p:nvSpPr>
          <p:cNvPr id="5" name="Espace réservé du pied de page 4">
            <a:extLst>
              <a:ext uri="{FF2B5EF4-FFF2-40B4-BE49-F238E27FC236}">
                <a16:creationId xmlns:a16="http://schemas.microsoft.com/office/drawing/2014/main" id="{C4B9B515-E1BF-C3E8-1930-2FE04F7B4D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4E6EBDE-DA77-10B7-A05D-C05299608555}"/>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25935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DCA4DA-72C2-2063-B0B2-39DC7A1D651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F1661A9-A471-3E2B-6F7D-FDF6E2F7881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43ED892-4002-D27A-7A08-9E28D128815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658AFFA-6CAF-D0C2-CBD9-7DEF6C00DB56}"/>
              </a:ext>
            </a:extLst>
          </p:cNvPr>
          <p:cNvSpPr>
            <a:spLocks noGrp="1"/>
          </p:cNvSpPr>
          <p:nvPr>
            <p:ph type="dt" sz="half" idx="10"/>
          </p:nvPr>
        </p:nvSpPr>
        <p:spPr/>
        <p:txBody>
          <a:bodyPr/>
          <a:lstStyle/>
          <a:p>
            <a:fld id="{2CC00B67-86E9-431E-BF61-15EA5959CDE5}" type="datetime1">
              <a:rPr lang="fr-FR" smtClean="0"/>
              <a:t>13/02/2023</a:t>
            </a:fld>
            <a:endParaRPr lang="fr-FR"/>
          </a:p>
        </p:txBody>
      </p:sp>
      <p:sp>
        <p:nvSpPr>
          <p:cNvPr id="6" name="Espace réservé du pied de page 5">
            <a:extLst>
              <a:ext uri="{FF2B5EF4-FFF2-40B4-BE49-F238E27FC236}">
                <a16:creationId xmlns:a16="http://schemas.microsoft.com/office/drawing/2014/main" id="{BDC04AF1-1113-F74A-B43B-D5A337C7BD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A68F71C-A673-9475-2BE7-F15EC8307550}"/>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1730393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88804D-EF3E-0582-8208-24CC8285F13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1EDA67B-699E-B14E-15D7-AFC0DF5664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E0B36A2-E9C1-A55C-516C-3610EA25AAA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4A2A38D-B8A8-F578-BACC-701A6A2E51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08F3AE5-339E-1E52-896C-95B237FB9E7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DE1EEB54-B852-67BE-87D0-CDABE81D88A9}"/>
              </a:ext>
            </a:extLst>
          </p:cNvPr>
          <p:cNvSpPr>
            <a:spLocks noGrp="1"/>
          </p:cNvSpPr>
          <p:nvPr>
            <p:ph type="dt" sz="half" idx="10"/>
          </p:nvPr>
        </p:nvSpPr>
        <p:spPr/>
        <p:txBody>
          <a:bodyPr/>
          <a:lstStyle/>
          <a:p>
            <a:fld id="{B9D13FAB-DA14-40DE-A81F-DFFCBA38A267}" type="datetime1">
              <a:rPr lang="fr-FR" smtClean="0"/>
              <a:t>13/02/2023</a:t>
            </a:fld>
            <a:endParaRPr lang="fr-FR"/>
          </a:p>
        </p:txBody>
      </p:sp>
      <p:sp>
        <p:nvSpPr>
          <p:cNvPr id="8" name="Espace réservé du pied de page 7">
            <a:extLst>
              <a:ext uri="{FF2B5EF4-FFF2-40B4-BE49-F238E27FC236}">
                <a16:creationId xmlns:a16="http://schemas.microsoft.com/office/drawing/2014/main" id="{6DE5F3AE-DAD4-B9A7-CCD1-F3554171CCA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1604815-683B-F03A-069C-B2CD8BA341A9}"/>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10849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56280D-FD64-3BE8-E064-D9B7EEE3769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131ECC2-538A-6CCD-C8AD-3C225F516560}"/>
              </a:ext>
            </a:extLst>
          </p:cNvPr>
          <p:cNvSpPr>
            <a:spLocks noGrp="1"/>
          </p:cNvSpPr>
          <p:nvPr>
            <p:ph type="dt" sz="half" idx="10"/>
          </p:nvPr>
        </p:nvSpPr>
        <p:spPr/>
        <p:txBody>
          <a:bodyPr/>
          <a:lstStyle/>
          <a:p>
            <a:fld id="{5632443D-A613-4849-9D67-A2E21EEBD683}" type="datetime1">
              <a:rPr lang="fr-FR" smtClean="0"/>
              <a:t>13/02/2023</a:t>
            </a:fld>
            <a:endParaRPr lang="fr-FR"/>
          </a:p>
        </p:txBody>
      </p:sp>
      <p:sp>
        <p:nvSpPr>
          <p:cNvPr id="4" name="Espace réservé du pied de page 3">
            <a:extLst>
              <a:ext uri="{FF2B5EF4-FFF2-40B4-BE49-F238E27FC236}">
                <a16:creationId xmlns:a16="http://schemas.microsoft.com/office/drawing/2014/main" id="{0EE76B0F-F44E-5F60-5625-E136555395A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2476231-C8DE-898D-3A01-B1AFD1AE3CE4}"/>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185614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013A7A2-FAF0-03B5-8009-14DE3CD2889A}"/>
              </a:ext>
            </a:extLst>
          </p:cNvPr>
          <p:cNvSpPr>
            <a:spLocks noGrp="1"/>
          </p:cNvSpPr>
          <p:nvPr>
            <p:ph type="dt" sz="half" idx="10"/>
          </p:nvPr>
        </p:nvSpPr>
        <p:spPr/>
        <p:txBody>
          <a:bodyPr/>
          <a:lstStyle/>
          <a:p>
            <a:fld id="{655ADBB2-F794-4DE8-AD02-9BDFB4A22D22}" type="datetime1">
              <a:rPr lang="fr-FR" smtClean="0"/>
              <a:t>13/02/2023</a:t>
            </a:fld>
            <a:endParaRPr lang="fr-FR"/>
          </a:p>
        </p:txBody>
      </p:sp>
      <p:sp>
        <p:nvSpPr>
          <p:cNvPr id="3" name="Espace réservé du pied de page 2">
            <a:extLst>
              <a:ext uri="{FF2B5EF4-FFF2-40B4-BE49-F238E27FC236}">
                <a16:creationId xmlns:a16="http://schemas.microsoft.com/office/drawing/2014/main" id="{4C64F9D4-F717-2173-9C2D-6479CA41966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186725A-A091-9D5D-5644-2C52BA9E991D}"/>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394465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7D8373-AF78-6476-6CD4-E6E1587064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95F2090-03EE-4801-C1B3-E77B159393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B4969F9-6286-3EE0-B767-1E791978A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AA9C66F-1B0A-F1EE-7CE4-18C6894C0CDD}"/>
              </a:ext>
            </a:extLst>
          </p:cNvPr>
          <p:cNvSpPr>
            <a:spLocks noGrp="1"/>
          </p:cNvSpPr>
          <p:nvPr>
            <p:ph type="dt" sz="half" idx="10"/>
          </p:nvPr>
        </p:nvSpPr>
        <p:spPr/>
        <p:txBody>
          <a:bodyPr/>
          <a:lstStyle/>
          <a:p>
            <a:fld id="{89E750EE-CEEB-46DF-8E31-FDEF8BA26CCB}" type="datetime1">
              <a:rPr lang="fr-FR" smtClean="0"/>
              <a:t>13/02/2023</a:t>
            </a:fld>
            <a:endParaRPr lang="fr-FR"/>
          </a:p>
        </p:txBody>
      </p:sp>
      <p:sp>
        <p:nvSpPr>
          <p:cNvPr id="6" name="Espace réservé du pied de page 5">
            <a:extLst>
              <a:ext uri="{FF2B5EF4-FFF2-40B4-BE49-F238E27FC236}">
                <a16:creationId xmlns:a16="http://schemas.microsoft.com/office/drawing/2014/main" id="{58D1F994-0C80-6C81-87B5-C309D4AB397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0E253E4-3E3F-32A4-1E8A-90525733EE03}"/>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134330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5F05B-5044-F25D-9684-15D11119A8B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A79D80E-ABDE-E58A-9E99-D8F0F7274B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644B037-A2EF-0FCA-5448-6CD590A8B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2CD2090-3263-9FEA-354F-DF8DC850C57D}"/>
              </a:ext>
            </a:extLst>
          </p:cNvPr>
          <p:cNvSpPr>
            <a:spLocks noGrp="1"/>
          </p:cNvSpPr>
          <p:nvPr>
            <p:ph type="dt" sz="half" idx="10"/>
          </p:nvPr>
        </p:nvSpPr>
        <p:spPr/>
        <p:txBody>
          <a:bodyPr/>
          <a:lstStyle/>
          <a:p>
            <a:fld id="{66ED7F01-79C5-4A28-90EE-488E342380D8}" type="datetime1">
              <a:rPr lang="fr-FR" smtClean="0"/>
              <a:t>13/02/2023</a:t>
            </a:fld>
            <a:endParaRPr lang="fr-FR"/>
          </a:p>
        </p:txBody>
      </p:sp>
      <p:sp>
        <p:nvSpPr>
          <p:cNvPr id="6" name="Espace réservé du pied de page 5">
            <a:extLst>
              <a:ext uri="{FF2B5EF4-FFF2-40B4-BE49-F238E27FC236}">
                <a16:creationId xmlns:a16="http://schemas.microsoft.com/office/drawing/2014/main" id="{CFE3A9F5-8761-4BBA-3235-64650F65A70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05A8817-554F-AD02-3096-EA467054C3B4}"/>
              </a:ext>
            </a:extLst>
          </p:cNvPr>
          <p:cNvSpPr>
            <a:spLocks noGrp="1"/>
          </p:cNvSpPr>
          <p:nvPr>
            <p:ph type="sldNum" sz="quarter" idx="12"/>
          </p:nvPr>
        </p:nvSpPr>
        <p:spPr/>
        <p:txBody>
          <a:bodyPr/>
          <a:lstStyle/>
          <a:p>
            <a:fld id="{FF91154E-B9D3-4742-AFDC-5678FEA926D6}" type="slidenum">
              <a:rPr lang="fr-FR" smtClean="0"/>
              <a:pPr/>
              <a:t>‹N°›</a:t>
            </a:fld>
            <a:endParaRPr lang="fr-FR"/>
          </a:p>
        </p:txBody>
      </p:sp>
    </p:spTree>
    <p:extLst>
      <p:ext uri="{BB962C8B-B14F-4D97-AF65-F5344CB8AC3E}">
        <p14:creationId xmlns:p14="http://schemas.microsoft.com/office/powerpoint/2010/main" val="150780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ABFEE39-FA87-1DAB-57D5-02BD8CBC68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7691B88-A574-6068-397A-3307C2CC9C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E33E620-A9AD-0BD3-6617-1B2F7FE427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400BD-05D7-491B-B420-923325C59E12}" type="datetime1">
              <a:rPr lang="fr-FR" smtClean="0"/>
              <a:t>13/02/2023</a:t>
            </a:fld>
            <a:endParaRPr lang="fr-FR"/>
          </a:p>
        </p:txBody>
      </p:sp>
      <p:sp>
        <p:nvSpPr>
          <p:cNvPr id="5" name="Espace réservé du pied de page 4">
            <a:extLst>
              <a:ext uri="{FF2B5EF4-FFF2-40B4-BE49-F238E27FC236}">
                <a16:creationId xmlns:a16="http://schemas.microsoft.com/office/drawing/2014/main" id="{EECC0372-81DB-D7B3-3EB4-49AA87D2AB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69EB7E9-3A96-40A1-70D0-E35E092995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1154E-B9D3-4742-AFDC-5678FEA926D6}" type="slidenum">
              <a:rPr lang="fr-FR" smtClean="0"/>
              <a:pPr/>
              <a:t>‹N°›</a:t>
            </a:fld>
            <a:endParaRPr lang="fr-FR"/>
          </a:p>
        </p:txBody>
      </p:sp>
    </p:spTree>
    <p:extLst>
      <p:ext uri="{BB962C8B-B14F-4D97-AF65-F5344CB8AC3E}">
        <p14:creationId xmlns:p14="http://schemas.microsoft.com/office/powerpoint/2010/main" val="3632593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fr.wikipedia.org/wiki/Antiquit%C3%A9"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DE6C90-7950-9934-BA8D-FE795CC3AF47}"/>
              </a:ext>
            </a:extLst>
          </p:cNvPr>
          <p:cNvSpPr>
            <a:spLocks noGrp="1"/>
          </p:cNvSpPr>
          <p:nvPr>
            <p:ph type="ctrTitle"/>
          </p:nvPr>
        </p:nvSpPr>
        <p:spPr/>
        <p:txBody>
          <a:bodyPr>
            <a:normAutofit/>
          </a:bodyPr>
          <a:lstStyle/>
          <a:p>
            <a:r>
              <a:rPr lang="fr-FR" sz="2000" b="1" i="1" dirty="0">
                <a:latin typeface="Arial" panose="020B0604020202020204" pitchFamily="34" charset="0"/>
                <a:cs typeface="Arial" panose="020B0604020202020204" pitchFamily="34" charset="0"/>
              </a:rPr>
              <a:t>L’Espagne vivra, </a:t>
            </a:r>
            <a:r>
              <a:rPr lang="fr-FR" sz="2000" b="1" dirty="0">
                <a:latin typeface="Arial" panose="020B0604020202020204" pitchFamily="34" charset="0"/>
                <a:cs typeface="Arial" panose="020B0604020202020204" pitchFamily="34" charset="0"/>
              </a:rPr>
              <a:t>Henri CARTIER BRESSON </a:t>
            </a:r>
            <a:r>
              <a:rPr lang="fr-FR" sz="2000" b="1" dirty="0"/>
              <a:t>(</a:t>
            </a:r>
            <a:r>
              <a:rPr lang="fr-FR" sz="2000" b="1" dirty="0">
                <a:effectLst/>
                <a:latin typeface="Arial" panose="020B0604020202020204" pitchFamily="34" charset="0"/>
                <a:ea typeface="Calibri" panose="020F0502020204030204" pitchFamily="34" charset="0"/>
              </a:rPr>
              <a:t>1938)</a:t>
            </a:r>
            <a:br>
              <a:rPr lang="fr-FR" sz="2000" b="1" dirty="0">
                <a:effectLst/>
                <a:latin typeface="Arial" panose="020B0604020202020204" pitchFamily="34" charset="0"/>
                <a:ea typeface="Calibri" panose="020F0502020204030204" pitchFamily="34" charset="0"/>
              </a:rPr>
            </a:br>
            <a:r>
              <a:rPr lang="fr-FR" sz="2000" b="1" dirty="0">
                <a:effectLst/>
                <a:latin typeface="Arial" panose="020B0604020202020204" pitchFamily="34" charset="0"/>
                <a:ea typeface="Calibri" panose="020F0502020204030204" pitchFamily="34" charset="0"/>
              </a:rPr>
              <a:t>et</a:t>
            </a:r>
            <a:br>
              <a:rPr lang="fr-FR" sz="2000" b="1" dirty="0">
                <a:effectLst/>
                <a:latin typeface="Arial" panose="020B0604020202020204" pitchFamily="34" charset="0"/>
                <a:ea typeface="Calibri" panose="020F0502020204030204" pitchFamily="34" charset="0"/>
              </a:rPr>
            </a:br>
            <a:r>
              <a:rPr lang="fr-FR" sz="2000" b="1" i="1" dirty="0">
                <a:effectLst/>
                <a:latin typeface="Arial" panose="020B0604020202020204" pitchFamily="34" charset="0"/>
                <a:ea typeface="Calibri" panose="020F0502020204030204" pitchFamily="34" charset="0"/>
              </a:rPr>
              <a:t>La Jetée, </a:t>
            </a:r>
            <a:r>
              <a:rPr lang="fr-FR" sz="2000" b="1" dirty="0">
                <a:effectLst/>
                <a:latin typeface="Arial" panose="020B0604020202020204" pitchFamily="34" charset="0"/>
                <a:ea typeface="Calibri" panose="020F0502020204030204" pitchFamily="34" charset="0"/>
              </a:rPr>
              <a:t>Chris Marker (1962)</a:t>
            </a:r>
            <a:br>
              <a:rPr lang="fr-FR" sz="2000" b="1" dirty="0">
                <a:effectLst/>
                <a:latin typeface="Arial" panose="020B0604020202020204" pitchFamily="34" charset="0"/>
                <a:ea typeface="Calibri" panose="020F0502020204030204" pitchFamily="34" charset="0"/>
              </a:rPr>
            </a:br>
            <a:br>
              <a:rPr lang="fr-FR" sz="2800" b="1" i="1" dirty="0"/>
            </a:br>
            <a:br>
              <a:rPr lang="fr-FR" sz="2000" i="1" dirty="0"/>
            </a:br>
            <a:br>
              <a:rPr lang="fr-FR" sz="2000" i="1" dirty="0"/>
            </a:br>
            <a:r>
              <a:rPr lang="fr-FR" sz="2000" i="1" dirty="0"/>
              <a:t> </a:t>
            </a:r>
          </a:p>
        </p:txBody>
      </p:sp>
      <p:sp>
        <p:nvSpPr>
          <p:cNvPr id="3" name="Sous-titre 2">
            <a:extLst>
              <a:ext uri="{FF2B5EF4-FFF2-40B4-BE49-F238E27FC236}">
                <a16:creationId xmlns:a16="http://schemas.microsoft.com/office/drawing/2014/main" id="{C662F64F-D4D7-C89E-E65A-17496663A372}"/>
              </a:ext>
            </a:extLst>
          </p:cNvPr>
          <p:cNvSpPr>
            <a:spLocks noGrp="1"/>
          </p:cNvSpPr>
          <p:nvPr>
            <p:ph type="subTitle" idx="1"/>
          </p:nvPr>
        </p:nvSpPr>
        <p:spPr>
          <a:xfrm>
            <a:off x="1602658" y="2949677"/>
            <a:ext cx="9065342" cy="3104759"/>
          </a:xfrm>
        </p:spPr>
        <p:txBody>
          <a:bodyPr>
            <a:normAutofit fontScale="92500" lnSpcReduction="10000"/>
          </a:bodyPr>
          <a:lstStyle/>
          <a:p>
            <a:pPr>
              <a:lnSpc>
                <a:spcPct val="115000"/>
              </a:lnSpc>
              <a:spcAft>
                <a:spcPts val="800"/>
              </a:spcAft>
            </a:pPr>
            <a:r>
              <a:rPr lang="fr-FR" sz="2200" dirty="0">
                <a:effectLst/>
                <a:latin typeface="Calibri" panose="020F0502020204030204" pitchFamily="34" charset="0"/>
                <a:ea typeface="Calibri" panose="020F0502020204030204" pitchFamily="34" charset="0"/>
                <a:cs typeface="Times New Roman" panose="02020603050405020304" pitchFamily="18" charset="0"/>
              </a:rPr>
              <a:t>TERMINALE semestre 2 L’Humanité en question</a:t>
            </a:r>
          </a:p>
          <a:p>
            <a:pPr>
              <a:lnSpc>
                <a:spcPct val="115000"/>
              </a:lnSpc>
              <a:spcAft>
                <a:spcPts val="800"/>
              </a:spcAft>
            </a:pPr>
            <a:r>
              <a:rPr lang="fr-FR" sz="2200" dirty="0">
                <a:effectLst/>
                <a:latin typeface="Calibri" panose="020F0502020204030204" pitchFamily="34" charset="0"/>
                <a:ea typeface="Calibri" panose="020F0502020204030204" pitchFamily="34" charset="0"/>
                <a:cs typeface="Times New Roman" panose="02020603050405020304" pitchFamily="18" charset="0"/>
              </a:rPr>
              <a:t>Période de référence : Période contemporaine (XXe-XXIe siècles) </a:t>
            </a:r>
          </a:p>
          <a:p>
            <a:pPr marL="342900" lvl="0" indent="-342900">
              <a:lnSpc>
                <a:spcPct val="115000"/>
              </a:lnSpc>
              <a:buFont typeface="Calibri" panose="020F0502020204030204" pitchFamily="34" charset="0"/>
              <a:buChar char="-"/>
            </a:pPr>
            <a:r>
              <a:rPr lang="fr-FR" sz="2200" u="sng" dirty="0">
                <a:effectLst/>
                <a:latin typeface="Calibri" panose="020F0502020204030204" pitchFamily="34" charset="0"/>
                <a:ea typeface="Calibri" panose="020F0502020204030204" pitchFamily="34" charset="0"/>
                <a:cs typeface="Times New Roman" panose="02020603050405020304" pitchFamily="18" charset="0"/>
              </a:rPr>
              <a:t>Histoire et violence (</a:t>
            </a:r>
            <a:r>
              <a:rPr lang="fr-FR" sz="2200" i="1" u="sng" dirty="0"/>
              <a:t>L’Espagne vivra</a:t>
            </a:r>
            <a:r>
              <a:rPr lang="fr-FR" sz="2200" u="sng" dirty="0"/>
              <a:t>)</a:t>
            </a:r>
            <a:endParaRPr lang="fr-FR" sz="22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Calibri" panose="020F0502020204030204" pitchFamily="34" charset="0"/>
              <a:buChar char="-"/>
            </a:pPr>
            <a:r>
              <a:rPr lang="fr-FR" sz="2200" u="sng" dirty="0">
                <a:effectLst/>
                <a:latin typeface="Calibri" panose="020F0502020204030204" pitchFamily="34" charset="0"/>
                <a:ea typeface="Calibri" panose="020F0502020204030204" pitchFamily="34" charset="0"/>
                <a:cs typeface="Times New Roman" panose="02020603050405020304" pitchFamily="18" charset="0"/>
              </a:rPr>
              <a:t>L’humain et ses limites (</a:t>
            </a:r>
            <a:r>
              <a:rPr lang="fr-FR" sz="2200" i="1" u="sng" dirty="0">
                <a:effectLst/>
                <a:latin typeface="Arial" panose="020B0604020202020204" pitchFamily="34" charset="0"/>
                <a:ea typeface="Calibri" panose="020F0502020204030204" pitchFamily="34" charset="0"/>
              </a:rPr>
              <a:t>La Jetée</a:t>
            </a:r>
            <a:r>
              <a:rPr lang="fr-FR" sz="2200" u="sng" dirty="0">
                <a:effectLst/>
                <a:latin typeface="Arial" panose="020B0604020202020204" pitchFamily="34" charset="0"/>
                <a:ea typeface="Calibri" panose="020F0502020204030204" pitchFamily="34" charset="0"/>
              </a:rPr>
              <a:t>)    </a:t>
            </a:r>
          </a:p>
          <a:p>
            <a:pPr lvl="0">
              <a:lnSpc>
                <a:spcPct val="115000"/>
              </a:lnSpc>
              <a:spcAft>
                <a:spcPts val="800"/>
              </a:spcAft>
            </a:pPr>
            <a:r>
              <a:rPr lang="fr-FR" sz="2200" b="1" dirty="0">
                <a:effectLst/>
                <a:latin typeface="Arial" panose="020B0604020202020204" pitchFamily="34" charset="0"/>
                <a:ea typeface="Calibri" panose="020F0502020204030204" pitchFamily="34" charset="0"/>
              </a:rPr>
              <a:t>Ressource proposée par madame </a:t>
            </a:r>
            <a:r>
              <a:rPr lang="fr-FR" sz="2200" b="1" dirty="0" err="1">
                <a:effectLst/>
                <a:latin typeface="Arial" panose="020B0604020202020204" pitchFamily="34" charset="0"/>
                <a:ea typeface="Calibri" panose="020F0502020204030204" pitchFamily="34" charset="0"/>
              </a:rPr>
              <a:t>Limongi</a:t>
            </a:r>
            <a:r>
              <a:rPr lang="fr-FR" sz="2200" b="1" dirty="0">
                <a:effectLst/>
                <a:latin typeface="Arial" panose="020B0604020202020204" pitchFamily="34" charset="0"/>
                <a:ea typeface="Calibri" panose="020F0502020204030204" pitchFamily="34" charset="0"/>
              </a:rPr>
              <a:t> Marie, enseignante </a:t>
            </a:r>
            <a:r>
              <a:rPr lang="fr-FR" sz="2200" b="1" dirty="0">
                <a:latin typeface="Arial" panose="020B0604020202020204" pitchFamily="34" charset="0"/>
                <a:ea typeface="Calibri" panose="020F0502020204030204" pitchFamily="34" charset="0"/>
              </a:rPr>
              <a:t>en</a:t>
            </a:r>
            <a:r>
              <a:rPr lang="fr-FR" sz="2200" b="1" dirty="0">
                <a:effectLst/>
                <a:latin typeface="Arial" panose="020B0604020202020204" pitchFamily="34" charset="0"/>
                <a:ea typeface="Calibri" panose="020F0502020204030204" pitchFamily="34" charset="0"/>
              </a:rPr>
              <a:t> spécialité cinéma-audiovisuel au lycée </a:t>
            </a:r>
            <a:r>
              <a:rPr lang="fr-FR" sz="2200" b="1" dirty="0" err="1">
                <a:effectLst/>
                <a:latin typeface="Arial" panose="020B0604020202020204" pitchFamily="34" charset="0"/>
                <a:ea typeface="Calibri" panose="020F0502020204030204" pitchFamily="34" charset="0"/>
              </a:rPr>
              <a:t>Giocante</a:t>
            </a:r>
            <a:r>
              <a:rPr lang="fr-FR" sz="2200" b="1" dirty="0">
                <a:effectLst/>
                <a:latin typeface="Arial" panose="020B0604020202020204" pitchFamily="34" charset="0"/>
                <a:ea typeface="Calibri" panose="020F0502020204030204" pitchFamily="34" charset="0"/>
              </a:rPr>
              <a:t> </a:t>
            </a:r>
            <a:r>
              <a:rPr lang="fr-FR" sz="2200" b="1">
                <a:effectLst/>
                <a:latin typeface="Arial" panose="020B0604020202020204" pitchFamily="34" charset="0"/>
                <a:ea typeface="Calibri" panose="020F0502020204030204" pitchFamily="34" charset="0"/>
              </a:rPr>
              <a:t>de Bastia.</a:t>
            </a:r>
            <a:endParaRPr lang="fr-FR" sz="2200" b="1" dirty="0">
              <a:effectLst/>
              <a:latin typeface="Arial" panose="020B0604020202020204" pitchFamily="34" charset="0"/>
              <a:ea typeface="Calibri" panose="020F0502020204030204" pitchFamily="34" charset="0"/>
            </a:endParaRPr>
          </a:p>
          <a:p>
            <a:pPr marL="342900" lvl="0" indent="-342900">
              <a:lnSpc>
                <a:spcPct val="115000"/>
              </a:lnSpc>
              <a:spcAft>
                <a:spcPts val="800"/>
              </a:spcAft>
              <a:buFont typeface="Calibri" panose="020F0502020204030204" pitchFamily="34" charset="0"/>
              <a:buChar char="-"/>
            </a:pPr>
            <a:endParaRPr lang="fr-FR" sz="2200" u="sng"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Calibri" panose="020F0502020204030204" pitchFamily="34" charset="0"/>
              <a:buChar char="-"/>
            </a:pPr>
            <a:endParaRPr lang="fr-FR" sz="2200" u="sng"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4372251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AF5DC98-27CA-4490-A77F-2E7FDBABEE74}"/>
              </a:ext>
            </a:extLst>
          </p:cNvPr>
          <p:cNvSpPr txBox="1"/>
          <p:nvPr/>
        </p:nvSpPr>
        <p:spPr>
          <a:xfrm>
            <a:off x="521109" y="993058"/>
            <a:ext cx="10500852" cy="5680273"/>
          </a:xfrm>
          <a:prstGeom prst="rect">
            <a:avLst/>
          </a:prstGeom>
          <a:noFill/>
        </p:spPr>
        <p:txBody>
          <a:bodyPr wrap="square">
            <a:spAutoFit/>
          </a:bodyPr>
          <a:lstStyle/>
          <a:p>
            <a:pPr marL="685800">
              <a:lnSpc>
                <a:spcPct val="107000"/>
              </a:lnSpc>
              <a:spcAft>
                <a:spcPts val="800"/>
              </a:spcAft>
            </a:pPr>
            <a:r>
              <a:rPr lang="fr-FR" sz="2000" u="sng" dirty="0">
                <a:solidFill>
                  <a:srgbClr val="000000"/>
                </a:solidFill>
                <a:effectLst/>
                <a:latin typeface="Arial" panose="020B0604020202020204" pitchFamily="34" charset="0"/>
                <a:ea typeface="Times New Roman" panose="02020603050405020304" pitchFamily="18" charset="0"/>
              </a:rPr>
              <a:t>b) Un film de propagande assum</a:t>
            </a:r>
            <a:r>
              <a:rPr lang="fr-FR" sz="2000" u="sng" dirty="0">
                <a:solidFill>
                  <a:srgbClr val="000000"/>
                </a:solidFill>
                <a:latin typeface="Arial" panose="020B0604020202020204" pitchFamily="34" charset="0"/>
                <a:ea typeface="Times New Roman" panose="02020603050405020304" pitchFamily="18" charset="0"/>
              </a:rPr>
              <a:t>ée</a:t>
            </a:r>
            <a:r>
              <a:rPr lang="fr-FR" sz="2000" u="sng" dirty="0">
                <a:solidFill>
                  <a:srgbClr val="000000"/>
                </a:solidFill>
                <a:effectLst/>
                <a:latin typeface="Arial" panose="020B0604020202020204" pitchFamily="34" charset="0"/>
                <a:ea typeface="Times New Roman" panose="02020603050405020304" pitchFamily="18" charset="0"/>
              </a:rPr>
              <a:t> </a:t>
            </a:r>
          </a:p>
          <a:p>
            <a:pPr marL="685800">
              <a:lnSpc>
                <a:spcPct val="107000"/>
              </a:lnSpc>
              <a:spcAft>
                <a:spcPts val="800"/>
              </a:spcAft>
            </a:pPr>
            <a:endParaRPr lang="fr-FR" sz="2000" u="sng" dirty="0">
              <a:effectLst/>
              <a:latin typeface="Times New Roman" panose="02020603050405020304" pitchFamily="18" charset="0"/>
              <a:ea typeface="Times New Roman" panose="02020603050405020304" pitchFamily="18" charset="0"/>
            </a:endParaRPr>
          </a:p>
          <a:p>
            <a:pPr marL="685800">
              <a:lnSpc>
                <a:spcPct val="107000"/>
              </a:lnSpc>
              <a:spcAft>
                <a:spcPts val="800"/>
              </a:spcAft>
            </a:pPr>
            <a:r>
              <a:rPr lang="fr-FR"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  </a:t>
            </a:r>
            <a:r>
              <a:rPr lang="fr-FR" sz="1800" i="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L’Espagne vivra relève </a:t>
            </a:r>
            <a:r>
              <a:rPr lang="fr-FR"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d’abord d’un </a:t>
            </a:r>
            <a:r>
              <a:rPr lang="fr-FR"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cinéma de promotion</a:t>
            </a:r>
            <a:r>
              <a:rPr lang="fr-FR"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d’exposition positive des effets de l’engagement politique aux côtés des républicains espagnols.</a:t>
            </a:r>
          </a:p>
          <a:p>
            <a:pPr marL="685800">
              <a:lnSpc>
                <a:spcPct val="107000"/>
              </a:lnSpc>
              <a:spcAft>
                <a:spcPts val="800"/>
              </a:spcAft>
            </a:pPr>
            <a:r>
              <a:rPr lang="fr-FR"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Un film se fait propagande </a:t>
            </a:r>
            <a:r>
              <a:rPr lang="fr-FR"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lorsqu’un ensemble de structures de production (dont fait partie le cinéaste) et de procédés de diffusion</a:t>
            </a:r>
            <a:r>
              <a:rPr lang="fr-FR"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(dont la propagande de la propagande) </a:t>
            </a:r>
            <a:r>
              <a:rPr lang="fr-FR"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dirigent l’œil de la caméra et celui des spectateurs dans la même direction, </a:t>
            </a:r>
            <a:r>
              <a:rPr lang="fr-FR" b="1" dirty="0">
                <a:solidFill>
                  <a:srgbClr val="000000"/>
                </a:solidFill>
                <a:latin typeface="Verdana" panose="020B0604030504040204" pitchFamily="34" charset="0"/>
                <a:ea typeface="Calibri" panose="020F0502020204030204" pitchFamily="34" charset="0"/>
                <a:cs typeface="Times New Roman" panose="02020603050405020304" pitchFamily="18" charset="0"/>
              </a:rPr>
              <a:t>escamot</a:t>
            </a:r>
            <a:r>
              <a:rPr lang="fr-FR"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ant un hors-champ où réside en fait la signification profonde de ce qui est projeté sur l’écran. </a:t>
            </a:r>
          </a:p>
          <a:p>
            <a:pPr marL="685800">
              <a:lnSpc>
                <a:spcPct val="107000"/>
              </a:lnSpc>
              <a:spcAft>
                <a:spcPts val="800"/>
              </a:spcAft>
              <a:buFontTx/>
              <a:buChar char="-"/>
            </a:pPr>
            <a:r>
              <a:rPr lang="fr-FR"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Genre dans une tension constante </a:t>
            </a:r>
            <a:r>
              <a:rPr lang="fr-FR"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de la fiction mise en scène au réel ; et </a:t>
            </a:r>
            <a:r>
              <a:rPr lang="fr-FR"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association sans cesse renégociée entre didactisme et suggestion, entre histoire et mythe. </a:t>
            </a:r>
          </a:p>
          <a:p>
            <a:pPr marL="685800">
              <a:lnSpc>
                <a:spcPct val="107000"/>
              </a:lnSpc>
              <a:spcAft>
                <a:spcPts val="800"/>
              </a:spcAft>
              <a:buFontTx/>
              <a:buChar char="-"/>
            </a:pPr>
            <a:r>
              <a:rPr lang="fr-FR" sz="1800" b="1"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 Genre hybride </a:t>
            </a:r>
            <a:r>
              <a:rPr lang="fr-FR" sz="1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rPr>
              <a:t>mêlant éducation, information et recomposition fictionnelle, empruntant au film historique sa mise en perspective tout en lui conférant l’immédiateté de son contexte de réception.</a:t>
            </a:r>
          </a:p>
          <a:p>
            <a:pPr marL="685800">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6661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899ECC6-131B-BF0F-0E2D-2D2859F98F45}"/>
              </a:ext>
            </a:extLst>
          </p:cNvPr>
          <p:cNvSpPr txBox="1"/>
          <p:nvPr/>
        </p:nvSpPr>
        <p:spPr>
          <a:xfrm>
            <a:off x="1217628" y="0"/>
            <a:ext cx="8622890" cy="7478970"/>
          </a:xfrm>
          <a:prstGeom prst="rect">
            <a:avLst/>
          </a:prstGeom>
          <a:noFill/>
        </p:spPr>
        <p:txBody>
          <a:bodyPr wrap="square">
            <a:spAutoFit/>
          </a:bodyPr>
          <a:lstStyle/>
          <a:p>
            <a:pPr marL="342900" lvl="0" indent="-342900">
              <a:spcBef>
                <a:spcPts val="600"/>
              </a:spcBef>
              <a:spcAft>
                <a:spcPts val="600"/>
              </a:spcAft>
              <a:buFont typeface="+mj-lt"/>
              <a:buAutoNum type="alphaLcParenR"/>
            </a:pPr>
            <a:endParaRPr lang="fr-FR" sz="2000" u="sng" dirty="0">
              <a:solidFill>
                <a:srgbClr val="000000"/>
              </a:solidFill>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mj-lt"/>
              <a:buAutoNum type="alphaLcParenR"/>
            </a:pPr>
            <a:endParaRPr lang="fr-FR" sz="2000" u="sng" dirty="0">
              <a:solidFill>
                <a:srgbClr val="000000"/>
              </a:solidFill>
              <a:latin typeface="Arial" panose="020B0604020202020204" pitchFamily="34" charset="0"/>
              <a:ea typeface="Times New Roman" panose="02020603050405020304" pitchFamily="18" charset="0"/>
            </a:endParaRPr>
          </a:p>
          <a:p>
            <a:pPr lvl="0">
              <a:spcBef>
                <a:spcPts val="600"/>
              </a:spcBef>
              <a:spcAft>
                <a:spcPts val="600"/>
              </a:spcAft>
            </a:pPr>
            <a:r>
              <a:rPr lang="fr-FR" sz="2000" u="sng" dirty="0">
                <a:solidFill>
                  <a:srgbClr val="000000"/>
                </a:solidFill>
                <a:effectLst/>
                <a:latin typeface="Arial" panose="020B0604020202020204" pitchFamily="34" charset="0"/>
                <a:ea typeface="Times New Roman" panose="02020603050405020304" pitchFamily="18" charset="0"/>
              </a:rPr>
              <a:t>c) La mise en scène </a:t>
            </a:r>
          </a:p>
          <a:p>
            <a:pPr lvl="0">
              <a:spcBef>
                <a:spcPts val="600"/>
              </a:spcBef>
              <a:spcAft>
                <a:spcPts val="600"/>
              </a:spcAft>
            </a:pPr>
            <a:endParaRPr lang="fr-FR" sz="2000" u="sng" dirty="0">
              <a:solidFill>
                <a:srgbClr val="000000"/>
              </a:solidFill>
              <a:effectLst/>
              <a:latin typeface="Arial" panose="020B0604020202020204" pitchFamily="34" charset="0"/>
              <a:ea typeface="Times New Roman" panose="02020603050405020304" pitchFamily="18" charset="0"/>
            </a:endParaRPr>
          </a:p>
          <a:p>
            <a:pPr lvl="0">
              <a:spcBef>
                <a:spcPts val="600"/>
              </a:spcBef>
              <a:spcAft>
                <a:spcPts val="600"/>
              </a:spcAft>
            </a:pPr>
            <a:r>
              <a:rPr lang="fr-FR" sz="2000" b="1" dirty="0">
                <a:solidFill>
                  <a:srgbClr val="000000"/>
                </a:solidFill>
                <a:effectLst/>
                <a:latin typeface="Arial" panose="020B0604020202020204" pitchFamily="34" charset="0"/>
                <a:ea typeface="Times New Roman" panose="02020603050405020304" pitchFamily="18" charset="0"/>
              </a:rPr>
              <a:t>La dimension historienne du cinéma vient moins de sa capacité à enregistrer le monde que de sa volonté de l’organiser, de le mettre en scène, pour ainsi dire de le recréer</a:t>
            </a:r>
            <a:r>
              <a:rPr lang="fr-FR" sz="2000" dirty="0">
                <a:solidFill>
                  <a:srgbClr val="000000"/>
                </a:solidFill>
                <a:effectLst/>
                <a:latin typeface="Arial" panose="020B0604020202020204" pitchFamily="34" charset="0"/>
                <a:ea typeface="Times New Roman" panose="02020603050405020304" pitchFamily="18" charset="0"/>
              </a:rPr>
              <a:t>. La mise en scène est indispensable, c’est elle qui rend compte et fait sentir une réalité </a:t>
            </a:r>
            <a:r>
              <a:rPr lang="fr-FR" sz="2000" b="1" dirty="0">
                <a:solidFill>
                  <a:srgbClr val="000000"/>
                </a:solidFill>
                <a:effectLst/>
                <a:latin typeface="Arial" panose="020B0604020202020204" pitchFamily="34" charset="0"/>
                <a:ea typeface="Times New Roman" panose="02020603050405020304" pitchFamily="18" charset="0"/>
              </a:rPr>
              <a:t>.</a:t>
            </a:r>
          </a:p>
          <a:p>
            <a:pPr lvl="0">
              <a:spcBef>
                <a:spcPts val="600"/>
              </a:spcBef>
              <a:spcAft>
                <a:spcPts val="600"/>
              </a:spcAft>
            </a:pPr>
            <a:r>
              <a:rPr lang="fr-FR" sz="2000" b="1" dirty="0">
                <a:solidFill>
                  <a:srgbClr val="000000"/>
                </a:solidFill>
                <a:effectLst/>
                <a:latin typeface="Arial" panose="020B0604020202020204" pitchFamily="34" charset="0"/>
                <a:ea typeface="Times New Roman" panose="02020603050405020304" pitchFamily="18" charset="0"/>
              </a:rPr>
              <a:t> </a:t>
            </a:r>
            <a:r>
              <a:rPr lang="fr-FR" sz="2000" dirty="0">
                <a:solidFill>
                  <a:srgbClr val="000000"/>
                </a:solidFill>
                <a:effectLst/>
                <a:latin typeface="Arial" panose="020B0604020202020204" pitchFamily="34" charset="0"/>
                <a:ea typeface="Times New Roman" panose="02020603050405020304" pitchFamily="18" charset="0"/>
              </a:rPr>
              <a:t>C’est une intention, un point de vue sur l’histoire (une problématique) qui fait surgir l’historicité. </a:t>
            </a:r>
          </a:p>
          <a:p>
            <a:pPr lvl="0">
              <a:spcBef>
                <a:spcPts val="600"/>
              </a:spcBef>
              <a:spcAft>
                <a:spcPts val="600"/>
              </a:spcAft>
            </a:pPr>
            <a:endParaRPr lang="fr-FR" sz="2000" b="1" dirty="0">
              <a:solidFill>
                <a:srgbClr val="000000"/>
              </a:solidFill>
              <a:latin typeface="Arial" panose="020B0604020202020204" pitchFamily="34" charset="0"/>
              <a:ea typeface="Times New Roman" panose="02020603050405020304" pitchFamily="18" charset="0"/>
            </a:endParaRPr>
          </a:p>
          <a:p>
            <a:pPr algn="ctr">
              <a:spcBef>
                <a:spcPts val="600"/>
              </a:spcBef>
              <a:spcAft>
                <a:spcPts val="600"/>
              </a:spcAft>
            </a:pPr>
            <a:r>
              <a:rPr lang="fr-FR" sz="2000" dirty="0">
                <a:solidFill>
                  <a:srgbClr val="000000"/>
                </a:solidFill>
                <a:effectLst/>
                <a:latin typeface="Arial" panose="020B0604020202020204" pitchFamily="34" charset="0"/>
                <a:ea typeface="Times New Roman" panose="02020603050405020304" pitchFamily="18" charset="0"/>
              </a:rPr>
              <a:t>Ex.: Le député du comité de non intervention à Londres, présenté de profil, courbé, accélérant le pas, comme fuyant ses responsabilités.</a:t>
            </a:r>
            <a:endParaRPr lang="fr-FR" sz="2000" dirty="0">
              <a:effectLst/>
              <a:latin typeface="Times New Roman" panose="02020603050405020304" pitchFamily="18" charset="0"/>
              <a:ea typeface="Times New Roman" panose="02020603050405020304" pitchFamily="18" charset="0"/>
            </a:endParaRPr>
          </a:p>
          <a:p>
            <a:pPr algn="ctr">
              <a:spcBef>
                <a:spcPts val="600"/>
              </a:spcBef>
              <a:spcAft>
                <a:spcPts val="600"/>
              </a:spcAft>
            </a:pPr>
            <a:r>
              <a:rPr lang="fr-FR" sz="2000" dirty="0">
                <a:solidFill>
                  <a:srgbClr val="000000"/>
                </a:solidFill>
                <a:effectLst/>
                <a:latin typeface="Arial" panose="020B0604020202020204" pitchFamily="34" charset="0"/>
                <a:ea typeface="Times New Roman" panose="02020603050405020304" pitchFamily="18" charset="0"/>
              </a:rPr>
              <a:t> Séquence diffusée 4 fois: 17.52, 22.14, 32.57, 35.9 </a:t>
            </a:r>
            <a:endParaRPr lang="fr-FR" sz="2000" dirty="0">
              <a:effectLst/>
              <a:latin typeface="Times New Roman" panose="02020603050405020304" pitchFamily="18" charset="0"/>
              <a:ea typeface="Times New Roman" panose="02020603050405020304" pitchFamily="18" charset="0"/>
            </a:endParaRPr>
          </a:p>
          <a:p>
            <a:pPr lvl="0">
              <a:spcBef>
                <a:spcPts val="600"/>
              </a:spcBef>
              <a:spcAft>
                <a:spcPts val="600"/>
              </a:spcAft>
            </a:pPr>
            <a:endParaRPr lang="fr-FR" sz="2000" b="1" dirty="0">
              <a:solidFill>
                <a:srgbClr val="000000"/>
              </a:solidFill>
              <a:effectLst/>
              <a:latin typeface="Arial" panose="020B0604020202020204" pitchFamily="34" charset="0"/>
              <a:ea typeface="Times New Roman" panose="02020603050405020304" pitchFamily="18" charset="0"/>
            </a:endParaRPr>
          </a:p>
          <a:p>
            <a:pPr lvl="0">
              <a:spcBef>
                <a:spcPts val="600"/>
              </a:spcBef>
              <a:spcAft>
                <a:spcPts val="600"/>
              </a:spcAft>
            </a:pPr>
            <a:r>
              <a:rPr lang="fr-FR" sz="2000" b="1" dirty="0">
                <a:solidFill>
                  <a:srgbClr val="000000"/>
                </a:solidFill>
                <a:latin typeface="Arial" panose="020B0604020202020204" pitchFamily="34" charset="0"/>
                <a:ea typeface="Times New Roman" panose="02020603050405020304" pitchFamily="18" charset="0"/>
              </a:rPr>
              <a:t>	</a:t>
            </a:r>
            <a:endParaRPr lang="fr-FR" sz="2000" u="sng" dirty="0">
              <a:solidFill>
                <a:srgbClr val="000000"/>
              </a:solidFill>
              <a:effectLst/>
              <a:latin typeface="Arial" panose="020B0604020202020204" pitchFamily="34" charset="0"/>
              <a:ea typeface="Times New Roman" panose="02020603050405020304" pitchFamily="18" charset="0"/>
            </a:endParaRPr>
          </a:p>
          <a:p>
            <a:pPr marL="342900" lvl="0" indent="-342900">
              <a:spcBef>
                <a:spcPts val="600"/>
              </a:spcBef>
              <a:spcAft>
                <a:spcPts val="600"/>
              </a:spcAft>
              <a:buFont typeface="+mj-lt"/>
              <a:buAutoNum type="alphaLcParenR"/>
            </a:pPr>
            <a:endParaRPr lang="fr-FR" sz="2000" u="sng" dirty="0">
              <a:solidFill>
                <a:srgbClr val="000000"/>
              </a:solidFill>
              <a:latin typeface="Arial" panose="020B0604020202020204" pitchFamily="34" charset="0"/>
              <a:ea typeface="Times New Roman" panose="02020603050405020304" pitchFamily="18" charset="0"/>
            </a:endParaRPr>
          </a:p>
          <a:p>
            <a:pPr lvl="0">
              <a:spcBef>
                <a:spcPts val="600"/>
              </a:spcBef>
              <a:spcAft>
                <a:spcPts val="600"/>
              </a:spcAft>
            </a:pPr>
            <a:r>
              <a:rPr lang="fr-FR" sz="2000" u="sng" dirty="0">
                <a:solidFill>
                  <a:srgbClr val="000000"/>
                </a:solidFill>
                <a:effectLst/>
                <a:latin typeface="Arial" panose="020B0604020202020204" pitchFamily="34" charset="0"/>
                <a:ea typeface="Times New Roman" panose="02020603050405020304" pitchFamily="18" charset="0"/>
              </a:rPr>
              <a:t> </a:t>
            </a:r>
            <a:endParaRPr lang="fr-FR" sz="2000" u="sng"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11</a:t>
            </a:fld>
            <a:endParaRPr lang="fr-FR"/>
          </a:p>
        </p:txBody>
      </p:sp>
    </p:spTree>
    <p:extLst>
      <p:ext uri="{BB962C8B-B14F-4D97-AF65-F5344CB8AC3E}">
        <p14:creationId xmlns:p14="http://schemas.microsoft.com/office/powerpoint/2010/main" val="3648926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4A3A748-5DA7-DE74-A998-8C6A145BF010}"/>
              </a:ext>
            </a:extLst>
          </p:cNvPr>
          <p:cNvSpPr txBox="1"/>
          <p:nvPr/>
        </p:nvSpPr>
        <p:spPr>
          <a:xfrm>
            <a:off x="670560" y="597408"/>
            <a:ext cx="11246137" cy="6089872"/>
          </a:xfrm>
          <a:prstGeom prst="rect">
            <a:avLst/>
          </a:prstGeom>
          <a:noFill/>
        </p:spPr>
        <p:txBody>
          <a:bodyPr wrap="square">
            <a:spAutoFit/>
          </a:bodyPr>
          <a:lstStyle/>
          <a:p>
            <a:pPr lvl="0">
              <a:spcBef>
                <a:spcPts val="600"/>
              </a:spcBef>
              <a:spcAft>
                <a:spcPts val="600"/>
              </a:spcAft>
            </a:pPr>
            <a:r>
              <a:rPr lang="fr-FR" sz="2000" b="1" dirty="0">
                <a:solidFill>
                  <a:srgbClr val="000000"/>
                </a:solidFill>
                <a:latin typeface="Arial" panose="020B0604020202020204" pitchFamily="34" charset="0"/>
                <a:ea typeface="Times New Roman" panose="02020603050405020304" pitchFamily="18" charset="0"/>
              </a:rPr>
              <a:t>Quelques exemples de plans où la mise en scène est particulièrement perceptible :</a:t>
            </a:r>
          </a:p>
          <a:p>
            <a:pPr marL="685800">
              <a:lnSpc>
                <a:spcPct val="150000"/>
              </a:lnSpc>
              <a:spcBef>
                <a:spcPts val="600"/>
              </a:spcBef>
              <a:spcAft>
                <a:spcPts val="600"/>
              </a:spcAft>
            </a:pPr>
            <a:r>
              <a:rPr lang="fr-FR" sz="2000" b="1" dirty="0">
                <a:solidFill>
                  <a:srgbClr val="000000"/>
                </a:solidFill>
                <a:effectLst/>
                <a:latin typeface="Arial" panose="020B0604020202020204" pitchFamily="34" charset="0"/>
                <a:ea typeface="Times New Roman" panose="02020603050405020304" pitchFamily="18" charset="0"/>
              </a:rPr>
              <a:t>10.00</a:t>
            </a:r>
            <a:r>
              <a:rPr lang="fr-FR" sz="2000" dirty="0">
                <a:solidFill>
                  <a:srgbClr val="000000"/>
                </a:solidFill>
                <a:effectLst/>
                <a:latin typeface="Arial" panose="020B0604020202020204" pitchFamily="34" charset="0"/>
                <a:ea typeface="Times New Roman" panose="02020603050405020304" pitchFamily="18" charset="0"/>
              </a:rPr>
              <a:t> </a:t>
            </a:r>
            <a:r>
              <a:rPr lang="fr-FR" sz="2000" dirty="0">
                <a:solidFill>
                  <a:srgbClr val="000000"/>
                </a:solidFill>
                <a:latin typeface="Arial" panose="020B0604020202020204" pitchFamily="34" charset="0"/>
                <a:ea typeface="Times New Roman" panose="02020603050405020304" pitchFamily="18" charset="0"/>
              </a:rPr>
              <a:t>: </a:t>
            </a:r>
            <a:r>
              <a:rPr lang="fr-FR" sz="2000" dirty="0">
                <a:solidFill>
                  <a:srgbClr val="000000"/>
                </a:solidFill>
                <a:effectLst/>
                <a:latin typeface="Arial" panose="020B0604020202020204" pitchFamily="34" charset="0"/>
                <a:ea typeface="Times New Roman" panose="02020603050405020304" pitchFamily="18" charset="0"/>
              </a:rPr>
              <a:t>une contre plongée sert la mise en valeur combattants  </a:t>
            </a:r>
          </a:p>
          <a:p>
            <a:pPr marL="685800">
              <a:lnSpc>
                <a:spcPct val="150000"/>
              </a:lnSpc>
              <a:spcBef>
                <a:spcPts val="600"/>
              </a:spcBef>
              <a:spcAft>
                <a:spcPts val="600"/>
              </a:spcAft>
            </a:pPr>
            <a:r>
              <a:rPr lang="fr-FR" sz="2000" b="1" dirty="0">
                <a:solidFill>
                  <a:srgbClr val="000000"/>
                </a:solidFill>
                <a:effectLst/>
                <a:latin typeface="Arial" panose="020B0604020202020204" pitchFamily="34" charset="0"/>
                <a:ea typeface="Times New Roman" panose="02020603050405020304" pitchFamily="18" charset="0"/>
              </a:rPr>
              <a:t>15.40</a:t>
            </a:r>
            <a:r>
              <a:rPr lang="fr-FR" sz="2000" dirty="0">
                <a:solidFill>
                  <a:srgbClr val="000000"/>
                </a:solidFill>
                <a:effectLst/>
                <a:latin typeface="Arial" panose="020B0604020202020204" pitchFamily="34" charset="0"/>
                <a:ea typeface="Times New Roman" panose="02020603050405020304" pitchFamily="18" charset="0"/>
              </a:rPr>
              <a:t> Le plan serré en plongée sur les macaroni, métonymie des Italiens</a:t>
            </a:r>
            <a:endParaRPr lang="fr-FR" sz="2000" dirty="0">
              <a:effectLst/>
              <a:latin typeface="Times New Roman" panose="02020603050405020304" pitchFamily="18" charset="0"/>
              <a:ea typeface="Times New Roman" panose="02020603050405020304" pitchFamily="18" charset="0"/>
            </a:endParaRPr>
          </a:p>
          <a:p>
            <a:pPr marL="685800">
              <a:lnSpc>
                <a:spcPct val="150000"/>
              </a:lnSpc>
              <a:spcBef>
                <a:spcPts val="600"/>
              </a:spcBef>
              <a:spcAft>
                <a:spcPts val="600"/>
              </a:spcAft>
            </a:pPr>
            <a:r>
              <a:rPr lang="fr-FR" sz="2000" b="1" dirty="0">
                <a:solidFill>
                  <a:srgbClr val="000000"/>
                </a:solidFill>
                <a:effectLst/>
                <a:latin typeface="Arial" panose="020B0604020202020204" pitchFamily="34" charset="0"/>
                <a:ea typeface="Times New Roman" panose="02020603050405020304" pitchFamily="18" charset="0"/>
              </a:rPr>
              <a:t>24.42</a:t>
            </a:r>
            <a:r>
              <a:rPr lang="fr-FR" sz="2000" dirty="0">
                <a:solidFill>
                  <a:srgbClr val="000000"/>
                </a:solidFill>
                <a:effectLst/>
                <a:latin typeface="Arial" panose="020B0604020202020204" pitchFamily="34" charset="0"/>
                <a:ea typeface="Times New Roman" panose="02020603050405020304" pitchFamily="18" charset="0"/>
              </a:rPr>
              <a:t> l’enterrement du Basque, crucifix en grande contre-plongée, ciel en fond </a:t>
            </a:r>
          </a:p>
          <a:p>
            <a:pPr marL="685800">
              <a:lnSpc>
                <a:spcPct val="150000"/>
              </a:lnSpc>
              <a:spcAft>
                <a:spcPts val="800"/>
              </a:spcAft>
            </a:pPr>
            <a:r>
              <a:rPr lang="fr-FR" sz="2000" b="1" dirty="0">
                <a:solidFill>
                  <a:srgbClr val="000000"/>
                </a:solidFill>
                <a:effectLst/>
                <a:latin typeface="Arial" panose="020B0604020202020204" pitchFamily="34" charset="0"/>
                <a:ea typeface="Times New Roman" panose="02020603050405020304" pitchFamily="18" charset="0"/>
              </a:rPr>
              <a:t>Les cinq dernières minutes </a:t>
            </a:r>
            <a:r>
              <a:rPr lang="fr-FR" sz="2000" dirty="0">
                <a:solidFill>
                  <a:srgbClr val="000000"/>
                </a:solidFill>
                <a:effectLst/>
                <a:latin typeface="Arial" panose="020B0604020202020204" pitchFamily="34" charset="0"/>
                <a:ea typeface="Times New Roman" panose="02020603050405020304" pitchFamily="18" charset="0"/>
              </a:rPr>
              <a:t>consacrées à la mise en scène valorisante du travail des militants du Secours Populaire : </a:t>
            </a:r>
            <a:r>
              <a:rPr lang="fr-FR" sz="2000" dirty="0">
                <a:solidFill>
                  <a:srgbClr val="000000"/>
                </a:solidFill>
                <a:latin typeface="Arial" panose="020B0604020202020204" pitchFamily="34" charset="0"/>
                <a:ea typeface="Times New Roman" panose="02020603050405020304" pitchFamily="18" charset="0"/>
              </a:rPr>
              <a:t>Succession de </a:t>
            </a:r>
            <a:r>
              <a:rPr lang="fr-FR" sz="2000" dirty="0">
                <a:solidFill>
                  <a:srgbClr val="000000"/>
                </a:solidFill>
                <a:effectLst/>
                <a:latin typeface="Arial" panose="020B0604020202020204" pitchFamily="34" charset="0"/>
                <a:ea typeface="Times New Roman" panose="02020603050405020304" pitchFamily="18" charset="0"/>
              </a:rPr>
              <a:t>plans sur les pièces de monnaie collectées, sur l’argent des quêtes pour acheter du lait pour les enfants d'Espagne, sur les vivres et les vêtements collectés, sur les camions de la solidarité parcourant la campagne, sur les péniches affrétées, sur des trains et des bateaux et plan du stand du Secours populaire à la Fête de l'Humanité, à Garches en 1938.</a:t>
            </a:r>
          </a:p>
          <a:p>
            <a:pPr marL="685800">
              <a:lnSpc>
                <a:spcPct val="150000"/>
              </a:lnSpc>
              <a:spcAft>
                <a:spcPts val="800"/>
              </a:spcAft>
            </a:pPr>
            <a:r>
              <a:rPr lang="fr-FR" sz="2000" b="1" dirty="0">
                <a:solidFill>
                  <a:srgbClr val="000000"/>
                </a:solidFill>
                <a:latin typeface="Arial" panose="020B0604020202020204" pitchFamily="34" charset="0"/>
                <a:ea typeface="Times New Roman" panose="02020603050405020304" pitchFamily="18" charset="0"/>
              </a:rPr>
              <a:t>Le</a:t>
            </a:r>
            <a:r>
              <a:rPr lang="fr-FR" sz="2000" b="1" dirty="0">
                <a:latin typeface="Times New Roman" panose="02020603050405020304" pitchFamily="18" charset="0"/>
                <a:ea typeface="Times New Roman" panose="02020603050405020304" pitchFamily="18" charset="0"/>
              </a:rPr>
              <a:t> </a:t>
            </a:r>
            <a:r>
              <a:rPr lang="fr-FR" sz="2000" b="1" dirty="0">
                <a:solidFill>
                  <a:srgbClr val="000000"/>
                </a:solidFill>
                <a:latin typeface="Arial" panose="020B0604020202020204" pitchFamily="34" charset="0"/>
                <a:ea typeface="Times New Roman" panose="02020603050405020304" pitchFamily="18" charset="0"/>
              </a:rPr>
              <a:t>dernier plan </a:t>
            </a:r>
            <a:r>
              <a:rPr lang="fr-FR" sz="2000" dirty="0">
                <a:solidFill>
                  <a:srgbClr val="000000"/>
                </a:solidFill>
                <a:latin typeface="Arial" panose="020B0604020202020204" pitchFamily="34" charset="0"/>
                <a:ea typeface="Times New Roman" panose="02020603050405020304" pitchFamily="18" charset="0"/>
              </a:rPr>
              <a:t>: jeune homme symbolisant la force et l’espoir de l’Espagne qui vivra</a:t>
            </a:r>
          </a:p>
          <a:p>
            <a:pPr marL="685800">
              <a:lnSpc>
                <a:spcPct val="107000"/>
              </a:lnSpc>
              <a:spcAft>
                <a:spcPts val="800"/>
              </a:spcAft>
            </a:pPr>
            <a:endParaRPr lang="fr-FR" sz="20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12</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31905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AA40FFA-D1C0-7F51-0B43-095CF4AA8D32}"/>
              </a:ext>
            </a:extLst>
          </p:cNvPr>
          <p:cNvSpPr txBox="1"/>
          <p:nvPr/>
        </p:nvSpPr>
        <p:spPr>
          <a:xfrm>
            <a:off x="1146048" y="512065"/>
            <a:ext cx="10082391" cy="8863965"/>
          </a:xfrm>
          <a:prstGeom prst="rect">
            <a:avLst/>
          </a:prstGeom>
          <a:noFill/>
        </p:spPr>
        <p:txBody>
          <a:bodyPr wrap="square">
            <a:spAutoFit/>
          </a:bodyPr>
          <a:lstStyle/>
          <a:p>
            <a:pPr lvl="0">
              <a:spcBef>
                <a:spcPts val="600"/>
              </a:spcBef>
              <a:spcAft>
                <a:spcPts val="600"/>
              </a:spcAft>
            </a:pPr>
            <a:r>
              <a:rPr lang="fr-FR" u="sng" dirty="0">
                <a:solidFill>
                  <a:srgbClr val="000000"/>
                </a:solidFill>
                <a:latin typeface="Arial" panose="020B0604020202020204" pitchFamily="34" charset="0"/>
                <a:ea typeface="Times New Roman" panose="02020603050405020304" pitchFamily="18" charset="0"/>
              </a:rPr>
              <a:t>d) L’</a:t>
            </a:r>
            <a:r>
              <a:rPr lang="fr-FR" sz="1800" u="sng" dirty="0">
                <a:solidFill>
                  <a:srgbClr val="000000"/>
                </a:solidFill>
                <a:effectLst/>
                <a:latin typeface="Arial" panose="020B0604020202020204" pitchFamily="34" charset="0"/>
                <a:ea typeface="Times New Roman" panose="02020603050405020304" pitchFamily="18" charset="0"/>
              </a:rPr>
              <a:t>art du montage</a:t>
            </a:r>
          </a:p>
          <a:p>
            <a:pPr lvl="0">
              <a:spcBef>
                <a:spcPts val="600"/>
              </a:spcBef>
              <a:spcAft>
                <a:spcPts val="600"/>
              </a:spcAft>
            </a:pPr>
            <a:endParaRPr lang="fr-FR" sz="1800" u="sng" dirty="0">
              <a:solidFill>
                <a:srgbClr val="000000"/>
              </a:solidFill>
              <a:effectLst/>
              <a:latin typeface="Arial" panose="020B0604020202020204" pitchFamily="34" charset="0"/>
              <a:ea typeface="Times New Roman" panose="02020603050405020304" pitchFamily="18" charset="0"/>
            </a:endParaRPr>
          </a:p>
          <a:p>
            <a:pPr lvl="0">
              <a:spcBef>
                <a:spcPts val="600"/>
              </a:spcBef>
              <a:spcAft>
                <a:spcPts val="600"/>
              </a:spcAft>
            </a:pPr>
            <a:r>
              <a:rPr lang="fr-FR" dirty="0">
                <a:solidFill>
                  <a:srgbClr val="000000"/>
                </a:solidFill>
                <a:latin typeface="Arial" panose="020B0604020202020204" pitchFamily="34" charset="0"/>
                <a:ea typeface="Times New Roman" panose="02020603050405020304" pitchFamily="18" charset="0"/>
              </a:rPr>
              <a:t>	Godard :   « L’Histoire est là, seule, et seul le cinéma peut la rendre visible […] Un des buts du cinéma était  de découvrir le montage pour pouvoir faire de l’Histoire ».</a:t>
            </a:r>
          </a:p>
          <a:p>
            <a:pPr marL="408940"/>
            <a:r>
              <a:rPr lang="fr-FR" dirty="0">
                <a:solidFill>
                  <a:srgbClr val="000000"/>
                </a:solidFill>
                <a:latin typeface="Arial" panose="020B0604020202020204" pitchFamily="34" charset="0"/>
                <a:ea typeface="Times New Roman" panose="02020603050405020304" pitchFamily="18" charset="0"/>
              </a:rPr>
              <a:t>	</a:t>
            </a:r>
          </a:p>
          <a:p>
            <a:pPr marL="408940"/>
            <a:r>
              <a:rPr lang="fr-FR" dirty="0">
                <a:solidFill>
                  <a:srgbClr val="000000"/>
                </a:solidFill>
                <a:latin typeface="Arial" panose="020B0604020202020204" pitchFamily="34" charset="0"/>
                <a:ea typeface="Times New Roman" panose="02020603050405020304" pitchFamily="18" charset="0"/>
              </a:rPr>
              <a:t>Le cinéma de propagande = </a:t>
            </a:r>
            <a:r>
              <a:rPr lang="fr-FR" b="1" dirty="0">
                <a:solidFill>
                  <a:srgbClr val="000000"/>
                </a:solidFill>
                <a:latin typeface="Arial" panose="020B0604020202020204" pitchFamily="34" charset="0"/>
                <a:ea typeface="Times New Roman" panose="02020603050405020304" pitchFamily="18" charset="0"/>
              </a:rPr>
              <a:t>art assumé du montage.</a:t>
            </a:r>
          </a:p>
          <a:p>
            <a:pPr marL="408940"/>
            <a:endParaRPr lang="fr-FR" b="1" dirty="0">
              <a:solidFill>
                <a:srgbClr val="000000"/>
              </a:solidFill>
              <a:latin typeface="Arial" panose="020B0604020202020204" pitchFamily="34" charset="0"/>
              <a:ea typeface="Times New Roman" panose="02020603050405020304" pitchFamily="18" charset="0"/>
            </a:endParaRPr>
          </a:p>
          <a:p>
            <a:pPr>
              <a:spcBef>
                <a:spcPts val="600"/>
              </a:spcBef>
              <a:spcAft>
                <a:spcPts val="600"/>
              </a:spcAft>
            </a:pPr>
            <a:r>
              <a:rPr lang="fr-FR" dirty="0">
                <a:solidFill>
                  <a:srgbClr val="000000"/>
                </a:solidFill>
                <a:latin typeface="Arial" panose="020B0604020202020204" pitchFamily="34" charset="0"/>
                <a:ea typeface="Times New Roman" panose="02020603050405020304" pitchFamily="18" charset="0"/>
              </a:rPr>
              <a:t>	</a:t>
            </a:r>
            <a:r>
              <a:rPr lang="fr-FR" dirty="0">
                <a:solidFill>
                  <a:srgbClr val="000000"/>
                </a:solidFill>
                <a:latin typeface="Arial" pitchFamily="34" charset="0"/>
                <a:ea typeface="Times New Roman" panose="02020603050405020304" pitchFamily="18" charset="0"/>
                <a:cs typeface="Arial" pitchFamily="34" charset="0"/>
              </a:rPr>
              <a:t>Le montage est un terme issu du lexique de l’artisanat du bâtiment et de l’usine . Ainsi, avant de devenir un terme cinématographique,</a:t>
            </a:r>
            <a:r>
              <a:rPr lang="fr-FR" dirty="0">
                <a:solidFill>
                  <a:srgbClr val="000000"/>
                </a:solidFill>
                <a:latin typeface="Times New Roman" panose="02020603050405020304" pitchFamily="18" charset="0"/>
                <a:ea typeface="Times New Roman" panose="02020603050405020304" pitchFamily="18" charset="0"/>
              </a:rPr>
              <a:t> </a:t>
            </a:r>
            <a:r>
              <a:rPr lang="fr-FR" b="1" dirty="0">
                <a:solidFill>
                  <a:srgbClr val="000000"/>
                </a:solidFill>
                <a:latin typeface="Times New Roman" panose="02020603050405020304" pitchFamily="18" charset="0"/>
                <a:ea typeface="Times New Roman" panose="02020603050405020304" pitchFamily="18" charset="0"/>
              </a:rPr>
              <a:t>le montage désigne un mode d’organisation de la production et de la fabrication</a:t>
            </a:r>
            <a:r>
              <a:rPr lang="fr-FR" b="1" dirty="0">
                <a:latin typeface="Times New Roman" panose="02020603050405020304" pitchFamily="18" charset="0"/>
                <a:ea typeface="Times New Roman" panose="02020603050405020304" pitchFamily="18" charset="0"/>
              </a:rPr>
              <a:t>.</a:t>
            </a:r>
            <a:r>
              <a:rPr lang="fr-FR" dirty="0">
                <a:latin typeface="Times New Roman" panose="02020603050405020304" pitchFamily="18" charset="0"/>
                <a:ea typeface="Times New Roman" panose="02020603050405020304" pitchFamily="18" charset="0"/>
              </a:rPr>
              <a:t> </a:t>
            </a:r>
            <a:r>
              <a:rPr lang="fr-FR" dirty="0">
                <a:solidFill>
                  <a:srgbClr val="000000"/>
                </a:solidFill>
                <a:latin typeface="Arial" panose="020B0604020202020204" pitchFamily="34" charset="0"/>
                <a:ea typeface="Times New Roman" panose="02020603050405020304" pitchFamily="18" charset="0"/>
              </a:rPr>
              <a:t>Le cinéma américain avec Griffith, Chaplin… puis les réalisateurs soviétique, précisément, se sont saisis du montage qu’ils ont étudié afin d’inventer une nouvelle grammaire de l’image compréhensible et convaincante. </a:t>
            </a:r>
          </a:p>
          <a:p>
            <a:pPr>
              <a:spcBef>
                <a:spcPts val="600"/>
              </a:spcBef>
              <a:spcAft>
                <a:spcPts val="600"/>
              </a:spcAft>
            </a:pPr>
            <a:endParaRPr lang="fr-FR" dirty="0">
              <a:solidFill>
                <a:srgbClr val="000000"/>
              </a:solidFill>
              <a:latin typeface="Arial" panose="020B0604020202020204" pitchFamily="34" charset="0"/>
              <a:ea typeface="Times New Roman" panose="02020603050405020304" pitchFamily="18" charset="0"/>
            </a:endParaRPr>
          </a:p>
          <a:p>
            <a:pPr marL="408940"/>
            <a:r>
              <a:rPr lang="fr-FR" sz="1800" dirty="0">
                <a:solidFill>
                  <a:srgbClr val="000000"/>
                </a:solidFill>
                <a:effectLst/>
                <a:latin typeface="Arial" panose="020B0604020202020204" pitchFamily="34" charset="0"/>
                <a:ea typeface="Times New Roman" panose="02020603050405020304" pitchFamily="18" charset="0"/>
              </a:rPr>
              <a:t>Ce cinéma livre une vision du monde par un ordonnancement du discours et de l’image, par le commentaire et la composition</a:t>
            </a:r>
            <a:r>
              <a:rPr lang="fr-FR" dirty="0">
                <a:solidFill>
                  <a:srgbClr val="000000"/>
                </a:solidFill>
                <a:latin typeface="Arial" panose="020B0604020202020204" pitchFamily="34" charset="0"/>
                <a:ea typeface="Times New Roman" panose="02020603050405020304" pitchFamily="18" charset="0"/>
              </a:rPr>
              <a:t> </a:t>
            </a:r>
            <a:r>
              <a:rPr lang="fr-FR" sz="1800" dirty="0">
                <a:solidFill>
                  <a:srgbClr val="000000"/>
                </a:solidFill>
                <a:effectLst/>
                <a:latin typeface="Arial" panose="020B0604020202020204" pitchFamily="34" charset="0"/>
                <a:ea typeface="Times New Roman" panose="02020603050405020304" pitchFamily="18" charset="0"/>
              </a:rPr>
              <a:t>(sans cesse modifié par les impératifs de démonstration) de manipulation ou même de censure.</a:t>
            </a:r>
            <a:r>
              <a:rPr lang="fr-FR" sz="1800" dirty="0">
                <a:effectLst/>
                <a:latin typeface="Arial" panose="020B0604020202020204" pitchFamily="34"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marL="685800">
              <a:spcBef>
                <a:spcPts val="600"/>
              </a:spcBef>
              <a:spcAft>
                <a:spcPts val="600"/>
              </a:spcAft>
            </a:pPr>
            <a:endParaRPr lang="fr-FR" sz="1800" dirty="0">
              <a:effectLst/>
              <a:latin typeface="Times New Roman" panose="02020603050405020304" pitchFamily="18" charset="0"/>
              <a:ea typeface="Times New Roman" panose="02020603050405020304" pitchFamily="18" charset="0"/>
            </a:endParaRPr>
          </a:p>
          <a:p>
            <a:r>
              <a:rPr lang="fr-FR" sz="1800" dirty="0">
                <a:effectLst/>
                <a:latin typeface="Arial" panose="020B0604020202020204" pitchFamily="34"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lvl="0">
              <a:spcBef>
                <a:spcPts val="600"/>
              </a:spcBef>
              <a:spcAft>
                <a:spcPts val="600"/>
              </a:spcAft>
            </a:pPr>
            <a:r>
              <a:rPr lang="fr-FR" sz="1800" u="sng" dirty="0">
                <a:solidFill>
                  <a:srgbClr val="000000"/>
                </a:solidFill>
                <a:effectLst/>
                <a:latin typeface="Arial" panose="020B0604020202020204" pitchFamily="34" charset="0"/>
                <a:ea typeface="Times New Roman" panose="02020603050405020304" pitchFamily="18" charset="0"/>
              </a:rPr>
              <a:t> </a:t>
            </a:r>
          </a:p>
          <a:p>
            <a:pPr lvl="0">
              <a:spcBef>
                <a:spcPts val="600"/>
              </a:spcBef>
              <a:spcAft>
                <a:spcPts val="600"/>
              </a:spcAft>
            </a:pPr>
            <a:endParaRPr lang="fr-FR" u="sng" dirty="0">
              <a:solidFill>
                <a:srgbClr val="000000"/>
              </a:solidFill>
              <a:latin typeface="Arial" panose="020B0604020202020204" pitchFamily="34" charset="0"/>
              <a:ea typeface="Times New Roman" panose="02020603050405020304" pitchFamily="18" charset="0"/>
            </a:endParaRPr>
          </a:p>
          <a:p>
            <a:pPr lvl="0">
              <a:spcBef>
                <a:spcPts val="600"/>
              </a:spcBef>
              <a:spcAft>
                <a:spcPts val="600"/>
              </a:spcAft>
            </a:pPr>
            <a:endParaRPr lang="fr-FR" sz="1800" u="sng" dirty="0">
              <a:solidFill>
                <a:srgbClr val="000000"/>
              </a:solidFill>
              <a:effectLst/>
              <a:latin typeface="Arial" panose="020B0604020202020204" pitchFamily="34" charset="0"/>
              <a:ea typeface="Times New Roman" panose="02020603050405020304" pitchFamily="18" charset="0"/>
            </a:endParaRPr>
          </a:p>
          <a:p>
            <a:pPr lvl="0">
              <a:spcBef>
                <a:spcPts val="600"/>
              </a:spcBef>
              <a:spcAft>
                <a:spcPts val="600"/>
              </a:spcAft>
            </a:pPr>
            <a:endParaRPr lang="fr-FR" u="sng" dirty="0">
              <a:solidFill>
                <a:srgbClr val="000000"/>
              </a:solidFill>
              <a:latin typeface="Arial" panose="020B0604020202020204" pitchFamily="34" charset="0"/>
              <a:ea typeface="Times New Roman" panose="02020603050405020304" pitchFamily="18" charset="0"/>
            </a:endParaRPr>
          </a:p>
          <a:p>
            <a:pPr lvl="0">
              <a:spcBef>
                <a:spcPts val="600"/>
              </a:spcBef>
              <a:spcAft>
                <a:spcPts val="600"/>
              </a:spcAft>
            </a:pPr>
            <a:endParaRPr lang="fr-FR" sz="1800" u="sng" dirty="0">
              <a:solidFill>
                <a:srgbClr val="000000"/>
              </a:solidFill>
              <a:effectLst/>
              <a:latin typeface="Arial" panose="020B0604020202020204" pitchFamily="34" charset="0"/>
              <a:ea typeface="Times New Roman" panose="02020603050405020304" pitchFamily="18" charset="0"/>
            </a:endParaRPr>
          </a:p>
          <a:p>
            <a:pPr lvl="0">
              <a:spcBef>
                <a:spcPts val="600"/>
              </a:spcBef>
              <a:spcAft>
                <a:spcPts val="600"/>
              </a:spcAft>
            </a:pPr>
            <a:endParaRPr lang="fr-FR" u="sng" dirty="0">
              <a:solidFill>
                <a:srgbClr val="000000"/>
              </a:solidFill>
              <a:latin typeface="Arial" panose="020B0604020202020204" pitchFamily="34" charset="0"/>
              <a:ea typeface="Times New Roman" panose="02020603050405020304" pitchFamily="18" charset="0"/>
            </a:endParaRPr>
          </a:p>
          <a:p>
            <a:pPr lvl="0">
              <a:spcBef>
                <a:spcPts val="600"/>
              </a:spcBef>
              <a:spcAft>
                <a:spcPts val="600"/>
              </a:spcAft>
            </a:pPr>
            <a:endParaRPr lang="fr-FR" sz="1800" u="sng"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740552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AF07148-0246-B38C-D329-591CF235AABE}"/>
              </a:ext>
            </a:extLst>
          </p:cNvPr>
          <p:cNvSpPr txBox="1"/>
          <p:nvPr/>
        </p:nvSpPr>
        <p:spPr>
          <a:xfrm>
            <a:off x="1042219" y="-98322"/>
            <a:ext cx="10441858" cy="4392228"/>
          </a:xfrm>
          <a:prstGeom prst="rect">
            <a:avLst/>
          </a:prstGeom>
          <a:noFill/>
        </p:spPr>
        <p:txBody>
          <a:bodyPr wrap="square">
            <a:spAutoFit/>
          </a:bodyPr>
          <a:lstStyle/>
          <a:p>
            <a:pPr marL="449580" fontAlgn="base">
              <a:lnSpc>
                <a:spcPct val="107000"/>
              </a:lnSpc>
              <a:spcAft>
                <a:spcPts val="800"/>
              </a:spcAft>
            </a:pPr>
            <a:endPar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49580" fontAlgn="base">
              <a:lnSpc>
                <a:spcPct val="107000"/>
              </a:lnSpc>
              <a:spcAft>
                <a:spcPts val="800"/>
              </a:spcAft>
            </a:pP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Contrairement au </a:t>
            </a:r>
            <a:r>
              <a:rPr lang="fr-FR"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montage chronologique </a:t>
            </a: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ou au </a:t>
            </a:r>
            <a:r>
              <a:rPr lang="fr-FR"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montage alterné, </a:t>
            </a: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 montage parallèle permet de montrer </a:t>
            </a:r>
            <a:r>
              <a:rPr lang="fr-FR"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deux séries de plans ayant lieu dans un espace et/ou temps différents </a:t>
            </a: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Les plans de la première action sont montés parallèlement à ceux de la seconde action faisant ainsi naître </a:t>
            </a:r>
            <a:r>
              <a:rPr lang="fr-FR"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 sens de l’histoire par leur juxtaposition sans qu’il y ait de continuité diégétique.</a:t>
            </a: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Le montage parallèle a en fait pour rôle de </a:t>
            </a:r>
            <a:r>
              <a:rPr lang="fr-FR"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créer un effet de comparaison</a:t>
            </a: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et donc </a:t>
            </a:r>
            <a:r>
              <a:rPr lang="fr-FR"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symbolique</a:t>
            </a: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entre deux situations. Ex.: </a:t>
            </a:r>
            <a:r>
              <a:rPr lang="fr-FR"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grève</a:t>
            </a:r>
            <a:r>
              <a:rPr lang="fr-FR"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de Serguei Eisenstein (1924) en déterminant </a:t>
            </a:r>
            <a:r>
              <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Situation A : L’égorgement d’un veau. Situation B : Le massacre des ouvriers.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449580" fontAlgn="base">
              <a:lnSpc>
                <a:spcPct val="107000"/>
              </a:lnSpc>
              <a:spcAft>
                <a:spcPts val="800"/>
              </a:spcAft>
            </a:pPr>
            <a:endPar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449580" fontAlgn="base">
              <a:lnSpc>
                <a:spcPct val="107000"/>
              </a:lnSpc>
              <a:spcAft>
                <a:spcPts val="800"/>
              </a:spcAft>
            </a:pPr>
            <a:endParaRPr lang="fr-FR"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449580" fontAlgn="base">
              <a:lnSpc>
                <a:spcPct val="107000"/>
              </a:lnSpc>
              <a:spcAft>
                <a:spcPts val="8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800"/>
              </a:spcAft>
            </a:pPr>
            <a:br>
              <a:rPr lang="fr-FR"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E485B143-D550-EB84-80DB-3714D8B8BB0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9978" y="2706624"/>
            <a:ext cx="9492191" cy="3938016"/>
          </a:xfrm>
          <a:prstGeom prst="rect">
            <a:avLst/>
          </a:prstGeom>
          <a:noFill/>
          <a:ln>
            <a:noFill/>
          </a:ln>
        </p:spPr>
      </p:pic>
      <p:sp>
        <p:nvSpPr>
          <p:cNvPr id="4" name="Espace réservé du numéro de diapositive 3"/>
          <p:cNvSpPr>
            <a:spLocks noGrp="1"/>
          </p:cNvSpPr>
          <p:nvPr>
            <p:ph type="sldNum" sz="quarter" idx="12"/>
          </p:nvPr>
        </p:nvSpPr>
        <p:spPr/>
        <p:txBody>
          <a:bodyPr/>
          <a:lstStyle/>
          <a:p>
            <a:fld id="{FF91154E-B9D3-4742-AFDC-5678FEA926D6}" type="slidenum">
              <a:rPr lang="fr-FR" smtClean="0"/>
              <a:pPr/>
              <a:t>14</a:t>
            </a:fld>
            <a:endParaRPr lang="fr-FR"/>
          </a:p>
        </p:txBody>
      </p:sp>
      <p:sp>
        <p:nvSpPr>
          <p:cNvPr id="6" name="Espace réservé du pied de page 5"/>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38304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4AB55BD-6095-CF3C-2C90-4E2D6FF979B5}"/>
              </a:ext>
            </a:extLst>
          </p:cNvPr>
          <p:cNvSpPr txBox="1"/>
          <p:nvPr/>
        </p:nvSpPr>
        <p:spPr>
          <a:xfrm>
            <a:off x="953729" y="383458"/>
            <a:ext cx="10579904" cy="5560497"/>
          </a:xfrm>
          <a:prstGeom prst="rect">
            <a:avLst/>
          </a:prstGeom>
          <a:noFill/>
        </p:spPr>
        <p:txBody>
          <a:bodyPr wrap="square">
            <a:spAutoFit/>
          </a:bodyPr>
          <a:lstStyle/>
          <a:p>
            <a:pPr marL="449580">
              <a:spcAft>
                <a:spcPts val="500"/>
              </a:spcAft>
            </a:pPr>
            <a:endParaRPr lang="fr-FR" sz="1800" dirty="0">
              <a:solidFill>
                <a:srgbClr val="000000"/>
              </a:solidFill>
              <a:effectLst/>
              <a:latin typeface="Arial" panose="020B0604020202020204" pitchFamily="34" charset="0"/>
              <a:ea typeface="Times New Roman" panose="02020603050405020304" pitchFamily="18" charset="0"/>
            </a:endParaRPr>
          </a:p>
          <a:p>
            <a:pPr marL="449580">
              <a:spcAft>
                <a:spcPts val="500"/>
              </a:spcAft>
            </a:pPr>
            <a:r>
              <a:rPr lang="fr-FR" sz="1800" dirty="0">
                <a:solidFill>
                  <a:srgbClr val="000000"/>
                </a:solidFill>
                <a:effectLst/>
                <a:latin typeface="Arial" panose="020B0604020202020204" pitchFamily="34" charset="0"/>
                <a:ea typeface="Times New Roman" panose="02020603050405020304" pitchFamily="18" charset="0"/>
              </a:rPr>
              <a:t>- </a:t>
            </a:r>
            <a:r>
              <a:rPr lang="fr-FR" sz="1800" b="1" dirty="0">
                <a:solidFill>
                  <a:srgbClr val="000000"/>
                </a:solidFill>
                <a:effectLst/>
                <a:latin typeface="Arial" panose="020B0604020202020204" pitchFamily="34" charset="0"/>
                <a:ea typeface="Times New Roman" panose="02020603050405020304" pitchFamily="18" charset="0"/>
              </a:rPr>
              <a:t>L’effet K, ou « effet Koulechov » </a:t>
            </a:r>
            <a:r>
              <a:rPr lang="fr-FR" sz="1800" dirty="0">
                <a:solidFill>
                  <a:srgbClr val="000000"/>
                </a:solidFill>
                <a:effectLst/>
                <a:latin typeface="Arial" panose="020B0604020202020204" pitchFamily="34" charset="0"/>
                <a:ea typeface="Times New Roman" panose="02020603050405020304" pitchFamily="18" charset="0"/>
              </a:rPr>
              <a:t>du nom de son théoricien, ou encore « expérience </a:t>
            </a:r>
            <a:r>
              <a:rPr lang="fr-FR" sz="1800" dirty="0" err="1">
                <a:solidFill>
                  <a:srgbClr val="000000"/>
                </a:solidFill>
                <a:effectLst/>
                <a:latin typeface="Arial" panose="020B0604020202020204" pitchFamily="34" charset="0"/>
                <a:ea typeface="Times New Roman" panose="02020603050405020304" pitchFamily="18" charset="0"/>
              </a:rPr>
              <a:t>Mosjoukine</a:t>
            </a:r>
            <a:r>
              <a:rPr lang="fr-FR" sz="1800" dirty="0">
                <a:solidFill>
                  <a:srgbClr val="000000"/>
                </a:solidFill>
                <a:effectLst/>
                <a:latin typeface="Arial" panose="020B0604020202020204" pitchFamily="34" charset="0"/>
                <a:ea typeface="Times New Roman" panose="02020603050405020304" pitchFamily="18" charset="0"/>
              </a:rPr>
              <a:t> », met en lumière la fonction créatrice du montage au cinéma et s’interroge sur le travail de l’acteur.</a:t>
            </a:r>
            <a:endParaRPr lang="fr-FR" sz="1800" dirty="0">
              <a:effectLst/>
              <a:latin typeface="Times New Roman" panose="02020603050405020304" pitchFamily="18" charset="0"/>
              <a:ea typeface="Times New Roman" panose="02020603050405020304" pitchFamily="18" charset="0"/>
            </a:endParaRPr>
          </a:p>
          <a:p>
            <a:pPr marL="449580"/>
            <a:r>
              <a:rPr lang="fr-FR" sz="1800" dirty="0">
                <a:solidFill>
                  <a:srgbClr val="000000"/>
                </a:solidFill>
                <a:effectLst/>
                <a:latin typeface="Arial" panose="020B0604020202020204" pitchFamily="34" charset="0"/>
                <a:ea typeface="Times New Roman" panose="02020603050405020304" pitchFamily="18" charset="0"/>
              </a:rPr>
              <a:t>En 1921, le réalisateur russe Lev Koulechov fait une expérience fascinante et novatrice : il choisit un plan de l’acteur vedette de l’époque Ivan </a:t>
            </a:r>
            <a:r>
              <a:rPr lang="fr-FR" sz="1800" dirty="0" err="1">
                <a:solidFill>
                  <a:srgbClr val="000000"/>
                </a:solidFill>
                <a:effectLst/>
                <a:latin typeface="Arial" panose="020B0604020202020204" pitchFamily="34" charset="0"/>
                <a:ea typeface="Times New Roman" panose="02020603050405020304" pitchFamily="18" charset="0"/>
              </a:rPr>
              <a:t>Mosjoukine</a:t>
            </a:r>
            <a:r>
              <a:rPr lang="fr-FR" sz="1800" dirty="0">
                <a:solidFill>
                  <a:srgbClr val="000000"/>
                </a:solidFill>
                <a:effectLst/>
                <a:latin typeface="Arial" panose="020B0604020202020204" pitchFamily="34" charset="0"/>
                <a:ea typeface="Times New Roman" panose="02020603050405020304" pitchFamily="18" charset="0"/>
              </a:rPr>
              <a:t>, plan sur lequel le visage de l’acteur est neutre et ne laisse paraître aucun sentiment particulier. Ce plan, il le décline à l’identique trois fois. La première fois, il le fait suivre d’une autre image, celle d’une assiette de soupe. La deuxième fois, le plan est suivi de l’image d’un cercueil dans lequel repose un enfant ; enfin, une femme lascive allongée sur un canapé succède au dernier plan neutre d’Ivan </a:t>
            </a:r>
            <a:r>
              <a:rPr lang="fr-FR" sz="1800" dirty="0" err="1">
                <a:solidFill>
                  <a:srgbClr val="000000"/>
                </a:solidFill>
                <a:effectLst/>
                <a:latin typeface="Arial" panose="020B0604020202020204" pitchFamily="34" charset="0"/>
                <a:ea typeface="Times New Roman" panose="02020603050405020304" pitchFamily="18" charset="0"/>
              </a:rPr>
              <a:t>Mosjoukine</a:t>
            </a:r>
            <a:r>
              <a:rPr lang="fr-FR" sz="1800" dirty="0">
                <a:solidFill>
                  <a:srgbClr val="000000"/>
                </a:solidFill>
                <a:effectLst/>
                <a:latin typeface="Arial" panose="020B0604020202020204" pitchFamily="34" charset="0"/>
                <a:ea typeface="Times New Roman" panose="02020603050405020304" pitchFamily="18" charset="0"/>
              </a:rPr>
              <a:t>. La faim, l’affliction et le désir : trois émotions suscitées par les plans en contrechamp de celui de l’acteur.</a:t>
            </a:r>
            <a:endParaRPr lang="fr-FR" sz="1800" dirty="0">
              <a:effectLst/>
              <a:latin typeface="Times New Roman" panose="02020603050405020304" pitchFamily="18" charset="0"/>
              <a:ea typeface="Times New Roman" panose="02020603050405020304" pitchFamily="18" charset="0"/>
            </a:endParaRPr>
          </a:p>
          <a:p>
            <a:pPr marL="449580"/>
            <a:r>
              <a:rPr lang="fr-FR" sz="1800" dirty="0">
                <a:solidFill>
                  <a:srgbClr val="000000"/>
                </a:solidFill>
                <a:effectLst/>
                <a:latin typeface="Arial" panose="020B0604020202020204" pitchFamily="34" charset="0"/>
                <a:ea typeface="Times New Roman" panose="02020603050405020304" pitchFamily="18" charset="0"/>
              </a:rPr>
              <a:t>A chaque fois, les spectateurs ont loué le jeu parfait de la star russe, alors même que cette dernière a participé involontairement à l’expérience. Avec cette petite manipulation inoffensive, Lev Koulechov démontre la force des images et le pouvoir du montage. Il renvoie au spectateur son propre regard, que celui-ci semble également « réimprimer » sur l’acteur, le chargeant de sentiments qui ne sont pas les siens. </a:t>
            </a:r>
          </a:p>
          <a:p>
            <a:pPr marL="449580"/>
            <a:endParaRPr lang="fr-FR" sz="1800" dirty="0">
              <a:effectLst/>
              <a:latin typeface="Times New Roman" panose="02020603050405020304" pitchFamily="18" charset="0"/>
              <a:ea typeface="Times New Roman" panose="02020603050405020304" pitchFamily="18" charset="0"/>
            </a:endParaRPr>
          </a:p>
          <a:p>
            <a:pPr marL="449580">
              <a:spcBef>
                <a:spcPts val="600"/>
              </a:spcBef>
              <a:spcAft>
                <a:spcPts val="600"/>
              </a:spcAft>
            </a:pPr>
            <a:r>
              <a:rPr lang="fr-FR" sz="1800" dirty="0">
                <a:solidFill>
                  <a:srgbClr val="000000"/>
                </a:solidFill>
                <a:effectLst/>
                <a:latin typeface="Arial" panose="020B0604020202020204" pitchFamily="34" charset="0"/>
                <a:ea typeface="Times New Roman" panose="02020603050405020304" pitchFamily="18" charset="0"/>
              </a:rPr>
              <a:t>- cf. </a:t>
            </a:r>
            <a:r>
              <a:rPr lang="fr-FR" sz="1800" dirty="0" err="1">
                <a:solidFill>
                  <a:srgbClr val="000000"/>
                </a:solidFill>
                <a:effectLst/>
                <a:latin typeface="Arial" panose="020B0604020202020204" pitchFamily="34" charset="0"/>
                <a:ea typeface="Times New Roman" panose="02020603050405020304" pitchFamily="18" charset="0"/>
              </a:rPr>
              <a:t>Dziga</a:t>
            </a:r>
            <a:r>
              <a:rPr lang="fr-FR" sz="1800" dirty="0">
                <a:solidFill>
                  <a:srgbClr val="000000"/>
                </a:solidFill>
                <a:effectLst/>
                <a:latin typeface="Arial" panose="020B0604020202020204" pitchFamily="34" charset="0"/>
                <a:ea typeface="Times New Roman" panose="02020603050405020304" pitchFamily="18" charset="0"/>
              </a:rPr>
              <a:t> Vertov avec </a:t>
            </a:r>
            <a:r>
              <a:rPr lang="fr-FR" sz="1800" i="1" dirty="0">
                <a:solidFill>
                  <a:srgbClr val="000000"/>
                </a:solidFill>
                <a:effectLst/>
                <a:latin typeface="Arial" panose="020B0604020202020204" pitchFamily="34" charset="0"/>
                <a:ea typeface="Times New Roman" panose="02020603050405020304" pitchFamily="18" charset="0"/>
              </a:rPr>
              <a:t>L’Homme à la caméra</a:t>
            </a:r>
            <a:r>
              <a:rPr lang="fr-FR" sz="1800" dirty="0">
                <a:solidFill>
                  <a:srgbClr val="000000"/>
                </a:solidFill>
                <a:effectLst/>
                <a:latin typeface="Arial" panose="020B0604020202020204" pitchFamily="34" charset="0"/>
                <a:ea typeface="Times New Roman" panose="02020603050405020304" pitchFamily="18" charset="0"/>
              </a:rPr>
              <a:t> </a:t>
            </a:r>
            <a:r>
              <a:rPr lang="fr-FR" dirty="0">
                <a:solidFill>
                  <a:srgbClr val="000000"/>
                </a:solidFill>
                <a:latin typeface="Arial" panose="020B0604020202020204" pitchFamily="34" charset="0"/>
                <a:ea typeface="Times New Roman" panose="02020603050405020304" pitchFamily="18" charset="0"/>
              </a:rPr>
              <a:t>(</a:t>
            </a:r>
            <a:r>
              <a:rPr lang="fr-FR" sz="1800" dirty="0">
                <a:solidFill>
                  <a:srgbClr val="000000"/>
                </a:solidFill>
                <a:effectLst/>
                <a:latin typeface="Arial" panose="020B0604020202020204" pitchFamily="34" charset="0"/>
                <a:ea typeface="Times New Roman" panose="02020603050405020304" pitchFamily="18" charset="0"/>
              </a:rPr>
              <a:t>1929) et Sergei Eisenstein (</a:t>
            </a:r>
            <a:r>
              <a:rPr lang="fr-FR" sz="1800" i="1" dirty="0">
                <a:solidFill>
                  <a:srgbClr val="000000"/>
                </a:solidFill>
                <a:effectLst/>
                <a:latin typeface="Arial" panose="020B0604020202020204" pitchFamily="34" charset="0"/>
                <a:ea typeface="Times New Roman" panose="02020603050405020304" pitchFamily="18" charset="0"/>
              </a:rPr>
              <a:t>Le Cuirassé Potemkine, </a:t>
            </a:r>
            <a:r>
              <a:rPr lang="fr-FR" sz="1800" dirty="0">
                <a:solidFill>
                  <a:srgbClr val="000000"/>
                </a:solidFill>
                <a:effectLst/>
                <a:latin typeface="Arial" panose="020B0604020202020204" pitchFamily="34" charset="0"/>
                <a:ea typeface="Times New Roman" panose="02020603050405020304" pitchFamily="18" charset="0"/>
              </a:rPr>
              <a:t>1925, etc.) font du montage une syntaxe très forte.</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15</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5090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BD034C4-46AF-A86F-A47C-F35FC6CA82F4}"/>
              </a:ext>
            </a:extLst>
          </p:cNvPr>
          <p:cNvSpPr txBox="1"/>
          <p:nvPr/>
        </p:nvSpPr>
        <p:spPr>
          <a:xfrm>
            <a:off x="987552" y="902208"/>
            <a:ext cx="11204449" cy="4247317"/>
          </a:xfrm>
          <a:prstGeom prst="rect">
            <a:avLst/>
          </a:prstGeom>
          <a:noFill/>
        </p:spPr>
        <p:txBody>
          <a:bodyPr wrap="square">
            <a:spAutoFit/>
          </a:bodyPr>
          <a:lstStyle/>
          <a:p>
            <a:pPr>
              <a:lnSpc>
                <a:spcPct val="150000"/>
              </a:lnSpc>
            </a:pPr>
            <a:r>
              <a:rPr lang="fr-FR" sz="1800" b="1" dirty="0">
                <a:solidFill>
                  <a:srgbClr val="000000"/>
                </a:solidFill>
                <a:effectLst/>
                <a:latin typeface="Arial" panose="020B0604020202020204" pitchFamily="34" charset="0"/>
                <a:ea typeface="Times New Roman" panose="02020603050405020304" pitchFamily="18" charset="0"/>
              </a:rPr>
              <a:t>Exemples de montage parallèle à valeur démonstrative:</a:t>
            </a:r>
          </a:p>
          <a:p>
            <a:pPr>
              <a:lnSpc>
                <a:spcPct val="150000"/>
              </a:lnSpc>
            </a:pPr>
            <a:r>
              <a:rPr lang="fr-FR" sz="1800" dirty="0">
                <a:solidFill>
                  <a:srgbClr val="000000"/>
                </a:solidFill>
                <a:effectLst/>
                <a:latin typeface="Arial" panose="020B0604020202020204" pitchFamily="34" charset="0"/>
                <a:ea typeface="Times New Roman" panose="02020603050405020304" pitchFamily="18" charset="0"/>
              </a:rPr>
              <a:t>17.52, 22.14, 32.57, 35.9 Le député du comité de non intervention à Londres, filmé dans une posture fuyante. Séquence diffusée 4 fois à chaque fois en raccord avec:</a:t>
            </a:r>
          </a:p>
          <a:p>
            <a:pPr>
              <a:lnSpc>
                <a:spcPct val="150000"/>
              </a:lnSpc>
            </a:pPr>
            <a:r>
              <a:rPr lang="fr-FR" dirty="0">
                <a:latin typeface="Times New Roman" panose="02020603050405020304" pitchFamily="18" charset="0"/>
                <a:ea typeface="Times New Roman" panose="02020603050405020304" pitchFamily="18" charset="0"/>
              </a:rPr>
              <a:t>	 </a:t>
            </a:r>
            <a:r>
              <a:rPr lang="fr-FR" sz="1800" dirty="0">
                <a:solidFill>
                  <a:srgbClr val="000000"/>
                </a:solidFill>
                <a:effectLst/>
                <a:latin typeface="Arial" panose="020B0604020202020204" pitchFamily="34" charset="0"/>
                <a:ea typeface="Times New Roman" panose="02020603050405020304" pitchFamily="18" charset="0"/>
              </a:rPr>
              <a:t>- 17.52 Mensonges de Mussolini</a:t>
            </a:r>
            <a:endParaRPr lang="fr-FR" sz="1800" dirty="0">
              <a:effectLst/>
              <a:latin typeface="Times New Roman" panose="02020603050405020304" pitchFamily="18" charset="0"/>
              <a:ea typeface="Times New Roman" panose="02020603050405020304" pitchFamily="18" charset="0"/>
            </a:endParaRPr>
          </a:p>
          <a:p>
            <a:pPr>
              <a:lnSpc>
                <a:spcPct val="150000"/>
              </a:lnSpc>
            </a:pPr>
            <a:r>
              <a:rPr lang="fr-FR" sz="1800" dirty="0">
                <a:solidFill>
                  <a:srgbClr val="000000"/>
                </a:solidFill>
                <a:effectLst/>
                <a:latin typeface="Arial" panose="020B0604020202020204" pitchFamily="34" charset="0"/>
                <a:ea typeface="Times New Roman" panose="02020603050405020304" pitchFamily="18" charset="0"/>
              </a:rPr>
              <a:t>	 - 22.14 nouveaux mensonges de Mussolini</a:t>
            </a:r>
            <a:endParaRPr lang="fr-FR" sz="1800" dirty="0">
              <a:effectLst/>
              <a:latin typeface="Times New Roman" panose="02020603050405020304" pitchFamily="18" charset="0"/>
              <a:ea typeface="Times New Roman" panose="02020603050405020304" pitchFamily="18" charset="0"/>
            </a:endParaRPr>
          </a:p>
          <a:p>
            <a:pPr>
              <a:lnSpc>
                <a:spcPct val="150000"/>
              </a:lnSpc>
            </a:pPr>
            <a:r>
              <a:rPr lang="fr-FR" sz="1800" dirty="0">
                <a:solidFill>
                  <a:srgbClr val="000000"/>
                </a:solidFill>
                <a:effectLst/>
                <a:latin typeface="Arial" panose="020B0604020202020204" pitchFamily="34" charset="0"/>
                <a:ea typeface="Times New Roman" panose="02020603050405020304" pitchFamily="18" charset="0"/>
              </a:rPr>
              <a:t>	-  32.57 Londres </a:t>
            </a:r>
            <a:r>
              <a:rPr lang="fr-FR" b="1" dirty="0">
                <a:solidFill>
                  <a:srgbClr val="000000"/>
                </a:solidFill>
                <a:latin typeface="Arial" panose="020B0604020202020204" pitchFamily="34" charset="0"/>
                <a:ea typeface="Times New Roman" panose="02020603050405020304" pitchFamily="18" charset="0"/>
              </a:rPr>
              <a:t>. </a:t>
            </a:r>
            <a:r>
              <a:rPr lang="fr-FR" sz="1800" dirty="0">
                <a:solidFill>
                  <a:srgbClr val="000000"/>
                </a:solidFill>
                <a:effectLst/>
                <a:latin typeface="Arial" panose="020B0604020202020204" pitchFamily="34" charset="0"/>
                <a:ea typeface="Times New Roman" panose="02020603050405020304" pitchFamily="18" charset="0"/>
              </a:rPr>
              <a:t>33.26 immédiatement après </a:t>
            </a:r>
            <a:r>
              <a:rPr lang="fr-FR" sz="1800" dirty="0" err="1">
                <a:solidFill>
                  <a:srgbClr val="000000"/>
                </a:solidFill>
                <a:effectLst/>
                <a:latin typeface="Arial" panose="020B0604020202020204" pitchFamily="34" charset="0"/>
                <a:ea typeface="Times New Roman" panose="02020603050405020304" pitchFamily="18" charset="0"/>
              </a:rPr>
              <a:t>ecoles</a:t>
            </a:r>
            <a:r>
              <a:rPr lang="fr-FR" sz="1800" dirty="0">
                <a:solidFill>
                  <a:srgbClr val="000000"/>
                </a:solidFill>
                <a:effectLst/>
                <a:latin typeface="Arial" panose="020B0604020202020204" pitchFamily="34" charset="0"/>
                <a:ea typeface="Times New Roman" panose="02020603050405020304" pitchFamily="18" charset="0"/>
              </a:rPr>
              <a:t> et </a:t>
            </a:r>
            <a:r>
              <a:rPr lang="fr-FR" sz="1800" dirty="0" err="1">
                <a:solidFill>
                  <a:srgbClr val="000000"/>
                </a:solidFill>
                <a:effectLst/>
                <a:latin typeface="Arial" panose="020B0604020202020204" pitchFamily="34" charset="0"/>
                <a:ea typeface="Times New Roman" panose="02020603050405020304" pitchFamily="18" charset="0"/>
              </a:rPr>
              <a:t>hopitaux</a:t>
            </a:r>
            <a:r>
              <a:rPr lang="fr-FR" sz="1800" dirty="0">
                <a:solidFill>
                  <a:srgbClr val="000000"/>
                </a:solidFill>
                <a:effectLst/>
                <a:latin typeface="Arial" panose="020B0604020202020204" pitchFamily="34" charset="0"/>
                <a:ea typeface="Times New Roman" panose="02020603050405020304" pitchFamily="18" charset="0"/>
              </a:rPr>
              <a:t> bombardés, corps des morts enfants, jeunes, vieillards</a:t>
            </a:r>
            <a:r>
              <a:rPr lang="fr-FR" dirty="0">
                <a:solidFill>
                  <a:srgbClr val="000000"/>
                </a:solidFill>
                <a:latin typeface="Arial" panose="020B0604020202020204" pitchFamily="34" charset="0"/>
                <a:ea typeface="Times New Roman" panose="02020603050405020304" pitchFamily="18" charset="0"/>
              </a:rPr>
              <a:t> : </a:t>
            </a:r>
            <a:r>
              <a:rPr lang="fr-FR" sz="1800" b="1" dirty="0">
                <a:solidFill>
                  <a:srgbClr val="000000"/>
                </a:solidFill>
                <a:effectLst/>
                <a:latin typeface="Arial" panose="020B0604020202020204" pitchFamily="34" charset="0"/>
                <a:ea typeface="Times New Roman" panose="02020603050405020304" pitchFamily="18" charset="0"/>
              </a:rPr>
              <a:t>Le montage rend les dirigeants directement responsables. </a:t>
            </a:r>
            <a:r>
              <a:rPr lang="fr-FR" sz="1800" dirty="0">
                <a:solidFill>
                  <a:srgbClr val="000000"/>
                </a:solidFill>
                <a:effectLst/>
                <a:latin typeface="Arial" panose="020B0604020202020204" pitchFamily="34" charset="0"/>
                <a:ea typeface="Times New Roman" panose="02020603050405020304" pitchFamily="18" charset="0"/>
              </a:rPr>
              <a:t>	</a:t>
            </a:r>
          </a:p>
          <a:p>
            <a:pPr>
              <a:lnSpc>
                <a:spcPct val="150000"/>
              </a:lnSpc>
            </a:pPr>
            <a:r>
              <a:rPr lang="fr-FR" sz="1800" dirty="0">
                <a:solidFill>
                  <a:srgbClr val="000000"/>
                </a:solidFill>
                <a:effectLst/>
                <a:latin typeface="Arial" panose="020B0604020202020204" pitchFamily="34" charset="0"/>
                <a:ea typeface="Times New Roman" panose="02020603050405020304" pitchFamily="18" charset="0"/>
              </a:rPr>
              <a:t>	- 35.9 de nouveau à Londres après les images de faim de bébés et juste avant les journaux annonçant l’excédent de blé français restant en France comme l’argent espagnol </a:t>
            </a:r>
            <a:r>
              <a:rPr lang="fr-FR" b="1" dirty="0">
                <a:solidFill>
                  <a:srgbClr val="000000"/>
                </a:solidFill>
                <a:latin typeface="Arial" panose="020B0604020202020204" pitchFamily="34" charset="0"/>
                <a:ea typeface="Times New Roman" panose="02020603050405020304" pitchFamily="18" charset="0"/>
              </a:rPr>
              <a:t>: l</a:t>
            </a:r>
            <a:r>
              <a:rPr lang="fr-FR" sz="1800" b="1" dirty="0">
                <a:solidFill>
                  <a:srgbClr val="000000"/>
                </a:solidFill>
                <a:effectLst/>
                <a:latin typeface="Arial" panose="020B0604020202020204" pitchFamily="34" charset="0"/>
                <a:ea typeface="Times New Roman" panose="02020603050405020304" pitchFamily="18" charset="0"/>
              </a:rPr>
              <a:t>e gouvernement français affame l’Espagne</a:t>
            </a:r>
            <a:endParaRPr lang="fr-FR" sz="1800" b="1"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16</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416689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249E833-5A21-74D8-FAF1-9BD0A0C1C317}"/>
              </a:ext>
            </a:extLst>
          </p:cNvPr>
          <p:cNvSpPr txBox="1"/>
          <p:nvPr/>
        </p:nvSpPr>
        <p:spPr>
          <a:xfrm>
            <a:off x="1666764" y="487025"/>
            <a:ext cx="9399639" cy="6370975"/>
          </a:xfrm>
          <a:prstGeom prst="rect">
            <a:avLst/>
          </a:prstGeom>
          <a:noFill/>
        </p:spPr>
        <p:txBody>
          <a:bodyPr wrap="square">
            <a:spAutoFit/>
          </a:bodyPr>
          <a:lstStyle/>
          <a:p>
            <a:pPr lvl="0">
              <a:spcBef>
                <a:spcPts val="600"/>
              </a:spcBef>
              <a:spcAft>
                <a:spcPts val="600"/>
              </a:spcAft>
            </a:pPr>
            <a:r>
              <a:rPr lang="fr-FR" u="sng" dirty="0">
                <a:solidFill>
                  <a:srgbClr val="000000"/>
                </a:solidFill>
                <a:latin typeface="Arial" panose="020B0604020202020204" pitchFamily="34" charset="0"/>
                <a:ea typeface="Times New Roman" panose="02020603050405020304" pitchFamily="18" charset="0"/>
              </a:rPr>
              <a:t>e) La dimension artistique</a:t>
            </a:r>
          </a:p>
          <a:p>
            <a:pPr lvl="0">
              <a:spcBef>
                <a:spcPts val="600"/>
              </a:spcBef>
              <a:spcAft>
                <a:spcPts val="600"/>
              </a:spcAft>
            </a:pPr>
            <a:endParaRPr lang="fr-FR" u="sng" dirty="0">
              <a:solidFill>
                <a:srgbClr val="000000"/>
              </a:solidFill>
              <a:latin typeface="Arial" panose="020B0604020202020204" pitchFamily="34" charset="0"/>
              <a:ea typeface="Times New Roman" panose="02020603050405020304" pitchFamily="18" charset="0"/>
            </a:endParaRPr>
          </a:p>
          <a:p>
            <a:pPr marL="685800" algn="just"/>
            <a:r>
              <a:rPr lang="fr-FR" sz="1800" dirty="0">
                <a:effectLst/>
                <a:latin typeface="Arial" panose="020B0604020202020204" pitchFamily="34" charset="0"/>
                <a:ea typeface="Times New Roman" panose="02020603050405020304" pitchFamily="18" charset="0"/>
              </a:rPr>
              <a:t>Même si le film est hybride et le montage apparaît parfois trop démonstratif, voire lourdement redondant (la séquence à Londres), </a:t>
            </a:r>
            <a:r>
              <a:rPr lang="fr-FR" sz="1800" b="1" dirty="0">
                <a:effectLst/>
                <a:latin typeface="Arial" panose="020B0604020202020204" pitchFamily="34" charset="0"/>
                <a:ea typeface="Times New Roman" panose="02020603050405020304" pitchFamily="18" charset="0"/>
              </a:rPr>
              <a:t>on reconnaît dans de nombreux plans le style d'Henri Cartier-Bresson caractérisé par la recherche d’une maîtrise parfaite du contraste et de la composition </a:t>
            </a:r>
            <a:r>
              <a:rPr lang="fr-FR" sz="1800" b="1" dirty="0">
                <a:solidFill>
                  <a:srgbClr val="000000"/>
                </a:solidFill>
                <a:effectLst/>
                <a:latin typeface="Arial" panose="020B0604020202020204" pitchFamily="34" charset="0"/>
                <a:ea typeface="Times New Roman" panose="02020603050405020304" pitchFamily="18" charset="0"/>
              </a:rPr>
              <a:t>suivant la règle des tiers, dérivée du nombre d’or 1,66 </a:t>
            </a:r>
            <a:r>
              <a:rPr lang="fr-FR" sz="1800" dirty="0">
                <a:solidFill>
                  <a:srgbClr val="000000"/>
                </a:solidFill>
                <a:effectLst/>
                <a:latin typeface="Arial" panose="020B0604020202020204" pitchFamily="34" charset="0"/>
                <a:ea typeface="Times New Roman" panose="02020603050405020304" pitchFamily="18" charset="0"/>
              </a:rPr>
              <a:t>(un rectangle divisé en 3 lignes verticales et 3 horizontales mettra en relief les sujets disposés sur les 4 points d’intersection intérieurs).</a:t>
            </a:r>
          </a:p>
          <a:p>
            <a:pPr marL="685800" algn="just"/>
            <a:endParaRPr lang="fr-FR" sz="1800" dirty="0">
              <a:effectLst/>
              <a:latin typeface="Times New Roman" panose="02020603050405020304" pitchFamily="18" charset="0"/>
              <a:ea typeface="Times New Roman" panose="02020603050405020304" pitchFamily="18" charset="0"/>
            </a:endParaRPr>
          </a:p>
          <a:p>
            <a:pPr marL="685800" algn="just"/>
            <a:r>
              <a:rPr lang="fr-FR" dirty="0">
                <a:solidFill>
                  <a:srgbClr val="000000"/>
                </a:solidFill>
                <a:latin typeface="Arial" panose="020B0604020202020204" pitchFamily="34" charset="0"/>
                <a:ea typeface="Times New Roman" panose="02020603050405020304" pitchFamily="18" charset="0"/>
              </a:rPr>
              <a:t>Ex.: </a:t>
            </a:r>
            <a:r>
              <a:rPr lang="fr-FR" sz="1800" dirty="0">
                <a:solidFill>
                  <a:srgbClr val="000000"/>
                </a:solidFill>
                <a:effectLst/>
                <a:latin typeface="Arial" panose="020B0604020202020204" pitchFamily="34" charset="0"/>
                <a:ea typeface="Times New Roman" panose="02020603050405020304" pitchFamily="18" charset="0"/>
              </a:rPr>
              <a:t>38.10 très beau plan d’un mur de ballots de denrées du Secours Populaire devant lequel se tient un homme = photogramme qui témoigne du talent de HCB.</a:t>
            </a:r>
          </a:p>
          <a:p>
            <a:pPr marL="685800" algn="just"/>
            <a:endParaRPr lang="fr-FR" sz="1800" dirty="0">
              <a:effectLst/>
              <a:latin typeface="Times New Roman" panose="02020603050405020304" pitchFamily="18" charset="0"/>
              <a:ea typeface="Times New Roman" panose="02020603050405020304" pitchFamily="18" charset="0"/>
            </a:endParaRPr>
          </a:p>
          <a:p>
            <a:pPr marL="685800" algn="just"/>
            <a:r>
              <a:rPr lang="fr-FR" b="1" dirty="0">
                <a:latin typeface="Arial" panose="020B0604020202020204" pitchFamily="34" charset="0"/>
                <a:ea typeface="Times New Roman" panose="02020603050405020304" pitchFamily="18" charset="0"/>
              </a:rPr>
              <a:t>Plan</a:t>
            </a:r>
            <a:r>
              <a:rPr lang="fr-FR" sz="1800" b="1" dirty="0">
                <a:effectLst/>
                <a:latin typeface="Arial" panose="020B0604020202020204" pitchFamily="34" charset="0"/>
                <a:ea typeface="Times New Roman" panose="02020603050405020304" pitchFamily="18" charset="0"/>
              </a:rPr>
              <a:t> de F</a:t>
            </a:r>
            <a:r>
              <a:rPr lang="fr-FR" sz="1800" b="1" dirty="0">
                <a:solidFill>
                  <a:srgbClr val="000000"/>
                </a:solidFill>
                <a:effectLst/>
                <a:latin typeface="Arial" panose="020B0604020202020204" pitchFamily="34" charset="0"/>
                <a:ea typeface="Times New Roman" panose="02020603050405020304" pitchFamily="18" charset="0"/>
              </a:rPr>
              <a:t>in sur l’Espoir </a:t>
            </a:r>
            <a:endParaRPr lang="fr-FR" b="1" dirty="0">
              <a:solidFill>
                <a:srgbClr val="000000"/>
              </a:solidFill>
              <a:latin typeface="Arial" panose="020B0604020202020204" pitchFamily="34" charset="0"/>
              <a:ea typeface="Times New Roman" panose="02020603050405020304" pitchFamily="18" charset="0"/>
            </a:endParaRPr>
          </a:p>
          <a:p>
            <a:pPr marL="685800" algn="just"/>
            <a:r>
              <a:rPr lang="fr-FR" sz="1800" dirty="0">
                <a:solidFill>
                  <a:srgbClr val="000000"/>
                </a:solidFill>
                <a:effectLst/>
                <a:latin typeface="Arial" panose="020B0604020202020204" pitchFamily="34" charset="0"/>
                <a:ea typeface="Times New Roman" panose="02020603050405020304" pitchFamily="18" charset="0"/>
              </a:rPr>
              <a:t>« L’Espagne vivra » dernières paroles (Cf. Le film de Malraux </a:t>
            </a:r>
            <a:r>
              <a:rPr lang="fr-FR" sz="1800" i="1" dirty="0">
                <a:solidFill>
                  <a:srgbClr val="000000"/>
                </a:solidFill>
                <a:effectLst/>
                <a:latin typeface="Arial" panose="020B0604020202020204" pitchFamily="34" charset="0"/>
                <a:ea typeface="Times New Roman" panose="02020603050405020304" pitchFamily="18" charset="0"/>
              </a:rPr>
              <a:t>L’Espoir</a:t>
            </a:r>
            <a:r>
              <a:rPr lang="fr-FR" sz="1800" dirty="0">
                <a:solidFill>
                  <a:srgbClr val="000000"/>
                </a:solidFill>
                <a:effectLst/>
                <a:latin typeface="Arial" panose="020B0604020202020204" pitchFamily="34" charset="0"/>
                <a:ea typeface="Times New Roman" panose="02020603050405020304" pitchFamily="18" charset="0"/>
              </a:rPr>
              <a:t>)</a:t>
            </a:r>
            <a:endParaRPr lang="fr-FR" sz="1800" dirty="0">
              <a:effectLst/>
              <a:latin typeface="Times New Roman" panose="02020603050405020304" pitchFamily="18" charset="0"/>
              <a:ea typeface="Times New Roman" panose="02020603050405020304" pitchFamily="18" charset="0"/>
            </a:endParaRPr>
          </a:p>
          <a:p>
            <a:pPr marL="685800" algn="just"/>
            <a:r>
              <a:rPr lang="fr-FR" dirty="0">
                <a:solidFill>
                  <a:srgbClr val="000000"/>
                </a:solidFill>
                <a:latin typeface="Arial" panose="020B0604020202020204" pitchFamily="34" charset="0"/>
                <a:ea typeface="Times New Roman" panose="02020603050405020304" pitchFamily="18" charset="0"/>
              </a:rPr>
              <a:t>A</a:t>
            </a:r>
            <a:r>
              <a:rPr lang="fr-FR" sz="1800" dirty="0">
                <a:solidFill>
                  <a:srgbClr val="000000"/>
                </a:solidFill>
                <a:effectLst/>
                <a:latin typeface="Arial" panose="020B0604020202020204" pitchFamily="34" charset="0"/>
                <a:ea typeface="Times New Roman" panose="02020603050405020304" pitchFamily="18" charset="0"/>
              </a:rPr>
              <a:t>llégorie photographique d’un jeune homme brun, l’air décidé, en contre-plongée bord carde gauche, regardant vers la droite, sens de la lecture (d’où vient l’avenir..). N’est pas sans rappeler l’esthétique fasciste.</a:t>
            </a:r>
          </a:p>
          <a:p>
            <a:pPr marL="685800" algn="just"/>
            <a:endParaRPr lang="fr-FR" sz="1800" dirty="0">
              <a:effectLst/>
              <a:latin typeface="Times New Roman" panose="02020603050405020304" pitchFamily="18" charset="0"/>
              <a:ea typeface="Times New Roman" panose="02020603050405020304" pitchFamily="18" charset="0"/>
            </a:endParaRPr>
          </a:p>
          <a:p>
            <a:pPr lvl="0">
              <a:spcBef>
                <a:spcPts val="600"/>
              </a:spcBef>
              <a:spcAft>
                <a:spcPts val="600"/>
              </a:spcAft>
            </a:pPr>
            <a:endParaRPr lang="fr-FR" sz="1800" u="sng" dirty="0">
              <a:solidFill>
                <a:srgbClr val="000000"/>
              </a:solidFill>
              <a:effectLst/>
              <a:latin typeface="Arial" panose="020B0604020202020204" pitchFamily="34" charset="0"/>
              <a:ea typeface="Times New Roman" panose="02020603050405020304" pitchFamily="18" charset="0"/>
            </a:endParaRPr>
          </a:p>
          <a:p>
            <a:pPr lvl="0">
              <a:spcBef>
                <a:spcPts val="600"/>
              </a:spcBef>
              <a:spcAft>
                <a:spcPts val="600"/>
              </a:spcAft>
            </a:pPr>
            <a:endParaRPr lang="fr-FR" sz="1800" u="sng" dirty="0">
              <a:solidFill>
                <a:srgbClr val="000000"/>
              </a:solidFill>
              <a:effectLst/>
              <a:latin typeface="Arial" panose="020B0604020202020204" pitchFamily="34"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17</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90135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25CEC9F-2F4A-5EDE-2AB6-8D28850CF743}"/>
              </a:ext>
            </a:extLst>
          </p:cNvPr>
          <p:cNvSpPr txBox="1"/>
          <p:nvPr/>
        </p:nvSpPr>
        <p:spPr>
          <a:xfrm>
            <a:off x="983226" y="688258"/>
            <a:ext cx="9320980" cy="6678751"/>
          </a:xfrm>
          <a:prstGeom prst="rect">
            <a:avLst/>
          </a:prstGeom>
          <a:noFill/>
        </p:spPr>
        <p:txBody>
          <a:bodyPr wrap="square">
            <a:spAutoFit/>
          </a:bodyPr>
          <a:lstStyle/>
          <a:p>
            <a:pPr marL="685800" algn="just"/>
            <a:r>
              <a:rPr lang="fr-FR" sz="1800" b="1" dirty="0">
                <a:effectLst/>
                <a:latin typeface="Arial" panose="020B0604020202020204" pitchFamily="34" charset="0"/>
                <a:ea typeface="Times New Roman" panose="02020603050405020304" pitchFamily="18" charset="0"/>
              </a:rPr>
              <a:t>CONCLUSION </a:t>
            </a:r>
            <a:endParaRPr lang="fr-FR" sz="1800" b="1" dirty="0">
              <a:effectLst/>
              <a:latin typeface="Times New Roman" panose="02020603050405020304" pitchFamily="18" charset="0"/>
              <a:ea typeface="Times New Roman" panose="02020603050405020304" pitchFamily="18" charset="0"/>
            </a:endParaRPr>
          </a:p>
          <a:p>
            <a:pPr marL="685800" algn="just"/>
            <a:r>
              <a:rPr lang="fr-FR" sz="1800" dirty="0">
                <a:effectLst/>
                <a:latin typeface="Arial" panose="020B0604020202020204" pitchFamily="34" charset="0"/>
                <a:ea typeface="Times New Roman" panose="02020603050405020304" pitchFamily="18" charset="0"/>
              </a:rPr>
              <a:t>Toutefois, il ne s’agit pas d’une œuvre à fonction esthétique mais bien argumentative et performative. Dénoncer la violence fasciste et convaincre de la nécessité d’apporter de l’aide aux combattants républicains et aux peuple affamé et persécuté par les franquistes dont le montage au rythme effréné soutient </a:t>
            </a:r>
            <a:r>
              <a:rPr lang="fr-FR" sz="1800" dirty="0">
                <a:solidFill>
                  <a:srgbClr val="000000"/>
                </a:solidFill>
                <a:effectLst/>
                <a:latin typeface="Arial" panose="020B0604020202020204" pitchFamily="34" charset="0"/>
                <a:ea typeface="Times New Roman" panose="02020603050405020304" pitchFamily="18" charset="0"/>
              </a:rPr>
              <a:t>le propos.</a:t>
            </a:r>
          </a:p>
          <a:p>
            <a:pPr marL="685800" algn="just"/>
            <a:endParaRPr lang="fr-FR" sz="1800" b="1" dirty="0">
              <a:effectLst/>
              <a:latin typeface="Times New Roman" panose="02020603050405020304" pitchFamily="18" charset="0"/>
              <a:ea typeface="Times New Roman" panose="02020603050405020304" pitchFamily="18" charset="0"/>
            </a:endParaRPr>
          </a:p>
          <a:p>
            <a:pPr marL="685800">
              <a:spcBef>
                <a:spcPts val="600"/>
              </a:spcBef>
              <a:spcAft>
                <a:spcPts val="600"/>
              </a:spcAft>
            </a:pPr>
            <a:r>
              <a:rPr lang="fr-FR" sz="1800" b="1" dirty="0">
                <a:solidFill>
                  <a:srgbClr val="000000"/>
                </a:solidFill>
                <a:effectLst/>
                <a:latin typeface="Arial" panose="020B0604020202020204" pitchFamily="34" charset="0"/>
                <a:ea typeface="Times New Roman" panose="02020603050405020304" pitchFamily="18" charset="0"/>
              </a:rPr>
              <a:t>Autres films sur la guerre d’Espagne :</a:t>
            </a:r>
          </a:p>
          <a:p>
            <a:pPr marL="685800">
              <a:spcBef>
                <a:spcPts val="600"/>
              </a:spcBef>
              <a:spcAft>
                <a:spcPts val="600"/>
              </a:spcAft>
            </a:pPr>
            <a:r>
              <a:rPr lang="fr-FR" i="1" dirty="0">
                <a:solidFill>
                  <a:srgbClr val="000000"/>
                </a:solidFill>
                <a:latin typeface="Arial" panose="020B0604020202020204" pitchFamily="34" charset="0"/>
                <a:ea typeface="Times New Roman" panose="02020603050405020304" pitchFamily="18" charset="0"/>
              </a:rPr>
              <a:t>L’Espoir </a:t>
            </a:r>
            <a:r>
              <a:rPr lang="fr-FR" dirty="0">
                <a:solidFill>
                  <a:srgbClr val="000000"/>
                </a:solidFill>
                <a:latin typeface="Arial" panose="020B0604020202020204" pitchFamily="34" charset="0"/>
                <a:ea typeface="Times New Roman" panose="02020603050405020304" pitchFamily="18" charset="0"/>
              </a:rPr>
              <a:t> de Malraux (1945)</a:t>
            </a:r>
            <a:endParaRPr lang="fr-FR" sz="1800" i="1" dirty="0">
              <a:solidFill>
                <a:srgbClr val="000000"/>
              </a:solidFill>
              <a:effectLst/>
              <a:latin typeface="Arial" panose="020B0604020202020204" pitchFamily="34" charset="0"/>
              <a:ea typeface="Times New Roman" panose="02020603050405020304" pitchFamily="18" charset="0"/>
            </a:endParaRPr>
          </a:p>
          <a:p>
            <a:pPr marL="685800">
              <a:spcBef>
                <a:spcPts val="600"/>
              </a:spcBef>
              <a:spcAft>
                <a:spcPts val="600"/>
              </a:spcAft>
            </a:pPr>
            <a:r>
              <a:rPr lang="fr-FR" sz="1800" dirty="0">
                <a:solidFill>
                  <a:srgbClr val="000000"/>
                </a:solidFill>
                <a:effectLst/>
                <a:latin typeface="Arial" panose="020B0604020202020204" pitchFamily="34" charset="0"/>
                <a:ea typeface="Times New Roman" panose="02020603050405020304" pitchFamily="18" charset="0"/>
              </a:rPr>
              <a:t> </a:t>
            </a:r>
            <a:r>
              <a:rPr lang="fr-FR" sz="1800" i="1" dirty="0">
                <a:solidFill>
                  <a:srgbClr val="000000"/>
                </a:solidFill>
                <a:effectLst/>
                <a:latin typeface="Arial" panose="020B0604020202020204" pitchFamily="34" charset="0"/>
                <a:ea typeface="Times New Roman" panose="02020603050405020304" pitchFamily="18" charset="0"/>
              </a:rPr>
              <a:t>La vie est à nous, </a:t>
            </a:r>
            <a:r>
              <a:rPr lang="fr-FR" dirty="0">
                <a:solidFill>
                  <a:srgbClr val="000000"/>
                </a:solidFill>
                <a:latin typeface="Arial" panose="020B0604020202020204" pitchFamily="34" charset="0"/>
                <a:ea typeface="Times New Roman" panose="02020603050405020304" pitchFamily="18" charset="0"/>
              </a:rPr>
              <a:t>de </a:t>
            </a:r>
            <a:r>
              <a:rPr lang="fr-FR" sz="1800" dirty="0">
                <a:solidFill>
                  <a:srgbClr val="000000"/>
                </a:solidFill>
                <a:effectLst/>
                <a:latin typeface="Arial" panose="020B0604020202020204" pitchFamily="34" charset="0"/>
                <a:ea typeface="Times New Roman" panose="02020603050405020304" pitchFamily="18" charset="0"/>
              </a:rPr>
              <a:t>Jean Renoir (1936 sorti en 1969) produit par le PCF, art du montage : séquences d’archives, récits, scènes jouées, des chœurs, des dirigeants du PC…</a:t>
            </a:r>
          </a:p>
          <a:p>
            <a:pPr marL="685800">
              <a:spcBef>
                <a:spcPts val="600"/>
              </a:spcBef>
              <a:spcAft>
                <a:spcPts val="600"/>
              </a:spcAft>
            </a:pPr>
            <a:r>
              <a:rPr lang="fr-FR" i="1" dirty="0">
                <a:effectLst/>
                <a:latin typeface="Arial" panose="020B0604020202020204" pitchFamily="34" charset="0"/>
                <a:ea typeface="Calibri" panose="020F0502020204030204" pitchFamily="34" charset="0"/>
              </a:rPr>
              <a:t>Levés avant le jour</a:t>
            </a:r>
            <a:r>
              <a:rPr lang="fr-FR" dirty="0">
                <a:effectLst/>
                <a:latin typeface="Arial" panose="020B0604020202020204" pitchFamily="34" charset="0"/>
                <a:ea typeface="Calibri" panose="020F0502020204030204" pitchFamily="34" charset="0"/>
              </a:rPr>
              <a:t> (1948), moyen métrage réalisé par l'assemblage de plusieurs extraits de films pro-républicains produits entre 1937 et 1939 pour assurer une rente aux orphelins des combattants français en Espagne.</a:t>
            </a:r>
            <a:r>
              <a:rPr lang="fr-FR" sz="1800" dirty="0">
                <a:effectLst/>
                <a:latin typeface="Arial" panose="020B0604020202020204" pitchFamily="34" charset="0"/>
                <a:ea typeface="Times New Roman" panose="02020603050405020304" pitchFamily="18" charset="0"/>
              </a:rPr>
              <a:t> Dans un film intitulé </a:t>
            </a:r>
            <a:r>
              <a:rPr lang="fr-FR" sz="1800" i="1" dirty="0">
                <a:effectLst/>
                <a:latin typeface="Arial" panose="020B0604020202020204" pitchFamily="34" charset="0"/>
                <a:ea typeface="Times New Roman" panose="02020603050405020304" pitchFamily="18" charset="0"/>
              </a:rPr>
              <a:t>Le Retour </a:t>
            </a:r>
            <a:r>
              <a:rPr lang="fr-FR" sz="1800" dirty="0">
                <a:effectLst/>
                <a:latin typeface="Arial" panose="020B0604020202020204" pitchFamily="34" charset="0"/>
                <a:ea typeface="Times New Roman" panose="02020603050405020304" pitchFamily="18" charset="0"/>
              </a:rPr>
              <a:t>(sorti fin 1945) HCB montre la découverte en Allemagne des camps par les alliés et le rapatriement en France des prisonniers).</a:t>
            </a:r>
            <a:endParaRPr lang="fr-FR" sz="1800" dirty="0">
              <a:effectLst/>
              <a:latin typeface="Times New Roman" panose="02020603050405020304" pitchFamily="18" charset="0"/>
              <a:ea typeface="Times New Roman" panose="02020603050405020304" pitchFamily="18" charset="0"/>
            </a:endParaRPr>
          </a:p>
          <a:p>
            <a:pPr marL="685800">
              <a:spcBef>
                <a:spcPts val="600"/>
              </a:spcBef>
              <a:spcAft>
                <a:spcPts val="600"/>
              </a:spcAft>
            </a:pPr>
            <a:r>
              <a:rPr lang="fr-FR" sz="1800" dirty="0">
                <a:solidFill>
                  <a:srgbClr val="000000"/>
                </a:solidFill>
                <a:effectLst/>
                <a:latin typeface="Arial" panose="020B0604020202020204" pitchFamily="34" charset="0"/>
                <a:ea typeface="Times New Roman" panose="02020603050405020304" pitchFamily="18" charset="0"/>
              </a:rPr>
              <a:t>Autres films d’histoire et de violence  : </a:t>
            </a:r>
            <a:r>
              <a:rPr lang="fr-FR" sz="1800" i="1" dirty="0">
                <a:solidFill>
                  <a:srgbClr val="000000"/>
                </a:solidFill>
                <a:effectLst/>
                <a:latin typeface="Arial" panose="020B0604020202020204" pitchFamily="34" charset="0"/>
                <a:ea typeface="Times New Roman" panose="02020603050405020304" pitchFamily="18" charset="0"/>
              </a:rPr>
              <a:t>Nuit et brouillard, Nuremberg, Le Dictateur, Napoléon</a:t>
            </a:r>
            <a:r>
              <a:rPr lang="fr-FR" dirty="0">
                <a:solidFill>
                  <a:srgbClr val="000000"/>
                </a:solidFill>
                <a:latin typeface="Arial" panose="020B0604020202020204" pitchFamily="34" charset="0"/>
                <a:ea typeface="Times New Roman" panose="02020603050405020304" pitchFamily="18" charset="0"/>
              </a:rPr>
              <a:t>, tous les documentaires de </a:t>
            </a:r>
            <a:r>
              <a:rPr lang="fr-FR" i="1" dirty="0">
                <a:solidFill>
                  <a:srgbClr val="000000"/>
                </a:solidFill>
                <a:latin typeface="Arial" panose="020B0604020202020204" pitchFamily="34" charset="0"/>
                <a:ea typeface="Times New Roman" panose="02020603050405020304" pitchFamily="18" charset="0"/>
              </a:rPr>
              <a:t>Patricio Guzman</a:t>
            </a:r>
            <a:r>
              <a:rPr lang="fr-FR" sz="1800" i="1" dirty="0">
                <a:solidFill>
                  <a:srgbClr val="000000"/>
                </a:solidFill>
                <a:effectLst/>
                <a:latin typeface="Arial" panose="020B0604020202020204" pitchFamily="34" charset="0"/>
                <a:ea typeface="Times New Roman" panose="02020603050405020304" pitchFamily="18" charset="0"/>
              </a:rPr>
              <a:t> </a:t>
            </a:r>
            <a:r>
              <a:rPr lang="fr-FR" sz="1800" dirty="0">
                <a:solidFill>
                  <a:srgbClr val="000000"/>
                </a:solidFill>
                <a:effectLst/>
                <a:latin typeface="Arial" panose="020B0604020202020204" pitchFamily="34" charset="0"/>
                <a:ea typeface="Times New Roman" panose="02020603050405020304" pitchFamily="18" charset="0"/>
              </a:rPr>
              <a:t>etc.</a:t>
            </a:r>
            <a:endParaRPr lang="fr-FR" sz="1800" dirty="0">
              <a:effectLst/>
              <a:latin typeface="Times New Roman" panose="02020603050405020304" pitchFamily="18" charset="0"/>
              <a:ea typeface="Times New Roman" panose="02020603050405020304" pitchFamily="18" charset="0"/>
            </a:endParaRPr>
          </a:p>
          <a:p>
            <a:pPr marL="685800" algn="just"/>
            <a:endParaRPr lang="fr-FR" sz="1800" dirty="0">
              <a:effectLst/>
              <a:latin typeface="Arial" panose="020B0604020202020204" pitchFamily="34" charset="0"/>
              <a:ea typeface="Times New Roman" panose="02020603050405020304" pitchFamily="18" charset="0"/>
            </a:endParaRPr>
          </a:p>
          <a:p>
            <a:pPr marL="685800" algn="just"/>
            <a:endParaRPr lang="fr-FR" dirty="0">
              <a:solidFill>
                <a:srgbClr val="000000"/>
              </a:solidFill>
              <a:latin typeface="Arial" panose="020B0604020202020204" pitchFamily="34" charset="0"/>
              <a:ea typeface="Times New Roman" panose="02020603050405020304" pitchFamily="18" charset="0"/>
            </a:endParaRPr>
          </a:p>
          <a:p>
            <a:pPr marL="685800" algn="just"/>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18</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028641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9365F1B-44BB-2322-2DA7-5A9FACA71CC9}"/>
              </a:ext>
            </a:extLst>
          </p:cNvPr>
          <p:cNvSpPr txBox="1"/>
          <p:nvPr/>
        </p:nvSpPr>
        <p:spPr>
          <a:xfrm>
            <a:off x="1170038" y="0"/>
            <a:ext cx="9556955" cy="6578211"/>
          </a:xfrm>
          <a:prstGeom prst="rect">
            <a:avLst/>
          </a:prstGeom>
          <a:noFill/>
        </p:spPr>
        <p:txBody>
          <a:bodyPr wrap="square">
            <a:spAutoFit/>
          </a:bodyPr>
          <a:lstStyle/>
          <a:p>
            <a:endParaRPr lang="fr-FR" b="1" dirty="0">
              <a:latin typeface="Arial" panose="020B0604020202020204" pitchFamily="34" charset="0"/>
              <a:ea typeface="Calibri" panose="020F0502020204030204" pitchFamily="34" charset="0"/>
            </a:endParaRPr>
          </a:p>
          <a:p>
            <a:pPr indent="449580" algn="ctr">
              <a:lnSpc>
                <a:spcPct val="115000"/>
              </a:lnSpc>
              <a:spcAft>
                <a:spcPts val="1000"/>
              </a:spcAft>
            </a:pPr>
            <a:r>
              <a:rPr lang="fr-FR" sz="1800" b="1" i="1" dirty="0">
                <a:effectLst/>
                <a:latin typeface="Calibri" panose="020F0502020204030204" pitchFamily="34" charset="0"/>
                <a:ea typeface="Calibri" panose="020F0502020204030204" pitchFamily="34" charset="0"/>
                <a:cs typeface="Times New Roman" panose="02020603050405020304" pitchFamily="18" charset="0"/>
              </a:rPr>
              <a:t>Les limites de l’humain explorées par le cinéma</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On peut tenter une sorte de typologie des films qui thématisaient les limites de la définition de l’espèce humaine en distinguant trois catégories:</a:t>
            </a:r>
          </a:p>
          <a:p>
            <a:pPr indent="449580">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1-  les films dans lesquels le règne animal prend le pas sur l’homme ou menace de le faire (cf.les nombreuses versions de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La</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Planète des singes</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L’Armée des douze singes, </a:t>
            </a:r>
            <a:r>
              <a:rPr lang="fr-FR" dirty="0">
                <a:latin typeface="Calibri" panose="020F0502020204030204" pitchFamily="34" charset="0"/>
                <a:ea typeface="Calibri" panose="020F0502020204030204" pitchFamily="34" charset="0"/>
                <a:cs typeface="Times New Roman" panose="02020603050405020304" pitchFamily="18" charset="0"/>
              </a:rPr>
              <a:t>Terry </a:t>
            </a:r>
            <a:r>
              <a:rPr lang="fr-FR" dirty="0" err="1">
                <a:latin typeface="Calibri" panose="020F0502020204030204" pitchFamily="34" charset="0"/>
                <a:ea typeface="Calibri" panose="020F0502020204030204" pitchFamily="34" charset="0"/>
                <a:cs typeface="Times New Roman" panose="02020603050405020304" pitchFamily="18" charset="0"/>
              </a:rPr>
              <a:t>Gilliam</a:t>
            </a:r>
            <a:r>
              <a:rPr lang="fr-FR" dirty="0">
                <a:latin typeface="Calibri" panose="020F0502020204030204" pitchFamily="34" charset="0"/>
                <a:ea typeface="Calibri" panose="020F0502020204030204" pitchFamily="34" charset="0"/>
                <a:cs typeface="Times New Roman" panose="02020603050405020304" pitchFamily="18" charset="0"/>
              </a:rPr>
              <a:t> (1995) inspiré de </a:t>
            </a:r>
            <a:r>
              <a:rPr lang="fr-FR" i="1" dirty="0">
                <a:latin typeface="Calibri" panose="020F0502020204030204" pitchFamily="34" charset="0"/>
                <a:ea typeface="Calibri" panose="020F0502020204030204" pitchFamily="34" charset="0"/>
                <a:cs typeface="Times New Roman" panose="02020603050405020304" pitchFamily="18" charset="0"/>
              </a:rPr>
              <a:t>La Jetée</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a:p>
            <a:pPr indent="449580">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2-  les films qui interrogent les rapports de l’humain avec la machine et mettent en scène robots, androïdes [automate à forme humaine] et cyborgs  [= abréviation de «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cybernetic</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organism</a:t>
            </a:r>
            <a:r>
              <a:rPr lang="fr-FR" sz="1800" dirty="0">
                <a:effectLst/>
                <a:latin typeface="Calibri" panose="020F0502020204030204" pitchFamily="34" charset="0"/>
                <a:ea typeface="Calibri" panose="020F0502020204030204" pitchFamily="34" charset="0"/>
                <a:cs typeface="Times New Roman" panose="02020603050405020304" pitchFamily="18" charset="0"/>
              </a:rPr>
              <a:t> », organisme dont on a reconstitué l’organisation en fonction des logiques du vivant, généralement en mêlant des parties vivantes et des mécaniques] ,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Blade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runner</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I.A., </a:t>
            </a:r>
            <a:r>
              <a:rPr lang="fr-FR" sz="1800" dirty="0">
                <a:effectLst/>
                <a:latin typeface="Calibri" panose="020F0502020204030204" pitchFamily="34" charset="0"/>
                <a:ea typeface="Calibri" panose="020F0502020204030204" pitchFamily="34" charset="0"/>
                <a:cs typeface="Times New Roman" panose="02020603050405020304" pitchFamily="18" charset="0"/>
              </a:rPr>
              <a:t>La</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Guerre des mondes,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Snowpiecer</a:t>
            </a:r>
            <a:r>
              <a:rPr lang="fr-FR" sz="1800" i="1" dirty="0">
                <a:effectLst/>
                <a:latin typeface="Calibri" panose="020F0502020204030204" pitchFamily="34" charset="0"/>
                <a:ea typeface="Calibri" panose="020F0502020204030204" pitchFamily="34" charset="0"/>
                <a:cs typeface="Times New Roman" panose="02020603050405020304" pitchFamily="18" charset="0"/>
              </a:rPr>
              <a:t>…</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a:p>
            <a:pPr indent="449580">
              <a:lnSpc>
                <a:spcPct val="115000"/>
              </a:lnSpc>
              <a:spcAft>
                <a:spcPts val="10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3-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les films qui traitent des mécanismes du cerveau de l’homme et de son appareil perceptivo-cognitif, qui entraînent sa perception de la continuité de l’espace-temps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i="1" dirty="0">
                <a:effectLst/>
                <a:latin typeface="Calibri" panose="020F0502020204030204" pitchFamily="34" charset="0"/>
                <a:ea typeface="Calibri" panose="020F0502020204030204" pitchFamily="34" charset="0"/>
                <a:cs typeface="Arial" panose="020B0604020202020204" pitchFamily="34" charset="0"/>
              </a:rPr>
              <a:t>La jetée</a:t>
            </a:r>
            <a:r>
              <a:rPr lang="fr-FR" sz="1800" b="1" dirty="0">
                <a:effectLst/>
                <a:latin typeface="Calibri" panose="020F0502020204030204" pitchFamily="34" charset="0"/>
                <a:ea typeface="Calibri" panose="020F0502020204030204" pitchFamily="34" charset="0"/>
                <a:cs typeface="Arial" panose="020B0604020202020204" pitchFamily="34"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de Chris Marker (1962), </a:t>
            </a:r>
            <a:r>
              <a:rPr lang="fr-FR" sz="1800" i="1" dirty="0" err="1">
                <a:effectLst/>
                <a:latin typeface="Calibri" panose="020F0502020204030204" pitchFamily="34" charset="0"/>
                <a:ea typeface="Calibri" panose="020F0502020204030204" pitchFamily="34" charset="0"/>
                <a:cs typeface="Arial" panose="020B0604020202020204" pitchFamily="34" charset="0"/>
              </a:rPr>
              <a:t>Eraserhead</a:t>
            </a:r>
            <a:r>
              <a:rPr lang="fr-FR" sz="1800" dirty="0">
                <a:effectLst/>
                <a:latin typeface="Calibri" panose="020F0502020204030204" pitchFamily="34" charset="0"/>
                <a:ea typeface="Calibri" panose="020F0502020204030204" pitchFamily="34" charset="0"/>
                <a:cs typeface="Arial" panose="020B0604020202020204" pitchFamily="34" charset="0"/>
              </a:rPr>
              <a:t> de David Lynch (1977) </a:t>
            </a:r>
            <a:r>
              <a:rPr lang="fr-FR" sz="1800" i="1" dirty="0" err="1">
                <a:effectLst/>
                <a:latin typeface="Calibri" panose="020F0502020204030204" pitchFamily="34" charset="0"/>
                <a:ea typeface="Calibri" panose="020F0502020204030204" pitchFamily="34" charset="0"/>
                <a:cs typeface="Arial" panose="020B0604020202020204" pitchFamily="34" charset="0"/>
              </a:rPr>
              <a:t>Minority</a:t>
            </a:r>
            <a:r>
              <a:rPr lang="fr-FR" sz="1800" i="1" dirty="0">
                <a:effectLst/>
                <a:latin typeface="Calibri" panose="020F0502020204030204" pitchFamily="34" charset="0"/>
                <a:ea typeface="Calibri" panose="020F0502020204030204" pitchFamily="34" charset="0"/>
                <a:cs typeface="Arial" panose="020B0604020202020204" pitchFamily="34" charset="0"/>
              </a:rPr>
              <a:t> Report</a:t>
            </a:r>
            <a:r>
              <a:rPr lang="fr-FR" sz="1800" dirty="0">
                <a:effectLst/>
                <a:latin typeface="Calibri" panose="020F0502020204030204" pitchFamily="34" charset="0"/>
                <a:ea typeface="Calibri" panose="020F0502020204030204" pitchFamily="34" charset="0"/>
                <a:cs typeface="Times New Roman" panose="02020603050405020304" pitchFamily="18" charset="0"/>
              </a:rPr>
              <a:t> (2002) </a:t>
            </a:r>
            <a:r>
              <a:rPr lang="fr-FR" sz="1800" dirty="0">
                <a:effectLst/>
                <a:latin typeface="Calibri" panose="020F0502020204030204" pitchFamily="34" charset="0"/>
                <a:ea typeface="Calibri" panose="020F0502020204030204" pitchFamily="34" charset="0"/>
                <a:cs typeface="Arial" panose="020B0604020202020204" pitchFamily="34" charset="0"/>
              </a:rPr>
              <a:t>et </a:t>
            </a:r>
            <a:r>
              <a:rPr lang="fr-FR" sz="1800" i="1" dirty="0">
                <a:effectLst/>
                <a:latin typeface="Calibri" panose="020F0502020204030204" pitchFamily="34" charset="0"/>
                <a:ea typeface="Calibri" panose="020F0502020204030204" pitchFamily="34" charset="0"/>
                <a:cs typeface="Arial" panose="020B0604020202020204" pitchFamily="34" charset="0"/>
              </a:rPr>
              <a:t>Inception </a:t>
            </a:r>
            <a:r>
              <a:rPr lang="fr-FR" sz="1800" dirty="0">
                <a:effectLst/>
                <a:latin typeface="Calibri" panose="020F0502020204030204" pitchFamily="34" charset="0"/>
                <a:ea typeface="Calibri" panose="020F0502020204030204" pitchFamily="34" charset="0"/>
                <a:cs typeface="Arial" panose="020B0604020202020204" pitchFamily="34" charset="0"/>
              </a:rPr>
              <a:t>(2010).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b="1" dirty="0">
              <a:latin typeface="Arial" panose="020B0604020202020204" pitchFamily="34" charset="0"/>
              <a:ea typeface="Calibri" panose="020F0502020204030204" pitchFamily="34" charset="0"/>
            </a:endParaRPr>
          </a:p>
          <a:p>
            <a:endParaRPr lang="fr-FR" b="1" dirty="0">
              <a:latin typeface="Arial" panose="020B0604020202020204" pitchFamily="34" charset="0"/>
              <a:ea typeface="Calibri" panose="020F0502020204030204" pitchFamily="34" charset="0"/>
            </a:endParaRPr>
          </a:p>
          <a:p>
            <a:endParaRPr lang="fr-FR" b="1" dirty="0">
              <a:latin typeface="Arial" panose="020B0604020202020204" pitchFamily="34" charset="0"/>
              <a:ea typeface="Calibri" panose="020F0502020204030204" pitchFamily="34" charset="0"/>
            </a:endParaRPr>
          </a:p>
          <a:p>
            <a:endParaRPr lang="fr-FR" dirty="0"/>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19</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62951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AABD306-2715-B2F1-69BC-4D33AD171039}"/>
              </a:ext>
            </a:extLst>
          </p:cNvPr>
          <p:cNvSpPr txBox="1"/>
          <p:nvPr/>
        </p:nvSpPr>
        <p:spPr>
          <a:xfrm>
            <a:off x="1676399" y="866775"/>
            <a:ext cx="9572625" cy="4647426"/>
          </a:xfrm>
          <a:prstGeom prst="rect">
            <a:avLst/>
          </a:prstGeom>
          <a:noFill/>
        </p:spPr>
        <p:txBody>
          <a:bodyPr wrap="square">
            <a:spAutoFit/>
          </a:bodyPr>
          <a:lstStyle/>
          <a:p>
            <a:pPr indent="228600">
              <a:lnSpc>
                <a:spcPct val="115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Le cinéma</a:t>
            </a:r>
            <a:r>
              <a:rPr lang="fr-FR" sz="2400" dirty="0">
                <a:effectLst/>
                <a:latin typeface="Arial" panose="020B0604020202020204" pitchFamily="34" charset="0"/>
                <a:ea typeface="Calibri" panose="020F0502020204030204" pitchFamily="34" charset="0"/>
                <a:cs typeface="Times New Roman" panose="02020603050405020304" pitchFamily="18" charset="0"/>
              </a:rPr>
              <a:t>, projetant des images, accessibles à tous plus directement qu’un texte, se révèle un moyen d’expression </a:t>
            </a:r>
            <a:r>
              <a:rPr lang="fr-FR" sz="2400" b="1" dirty="0">
                <a:effectLst/>
                <a:latin typeface="Arial" panose="020B0604020202020204" pitchFamily="34" charset="0"/>
                <a:ea typeface="Calibri" panose="020F0502020204030204" pitchFamily="34" charset="0"/>
                <a:cs typeface="Times New Roman" panose="02020603050405020304" pitchFamily="18" charset="0"/>
              </a:rPr>
              <a:t>très efficace, voire très utile.</a:t>
            </a:r>
          </a:p>
          <a:p>
            <a:pPr indent="228600">
              <a:lnSpc>
                <a:spcPct val="115000"/>
              </a:lnSpc>
              <a:spcAft>
                <a:spcPts val="800"/>
              </a:spcAft>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indent="228600">
              <a:lnSpc>
                <a:spcPct val="115000"/>
              </a:lnSpc>
              <a:spcAft>
                <a:spcPts val="800"/>
              </a:spcAft>
            </a:pPr>
            <a:r>
              <a:rPr lang="fr-FR" sz="2400" dirty="0">
                <a:effectLst/>
                <a:latin typeface="Arial" panose="020B0604020202020204" pitchFamily="34" charset="0"/>
                <a:ea typeface="Calibri" panose="020F0502020204030204" pitchFamily="34" charset="0"/>
                <a:cs typeface="Times New Roman" panose="02020603050405020304" pitchFamily="18" charset="0"/>
              </a:rPr>
              <a:t> Or les images animées de scènes de violence, par l’impact émotionnel qu’elles ne peuvent manquer de provoquer sur le spectateur, sont propres à exprimer la réalité de </a:t>
            </a:r>
            <a:r>
              <a:rPr lang="fr-FR" sz="2400" dirty="0">
                <a:latin typeface="Arial" panose="020B0604020202020204" pitchFamily="34" charset="0"/>
                <a:ea typeface="Calibri" panose="020F0502020204030204" pitchFamily="34" charset="0"/>
                <a:cs typeface="Times New Roman" panose="02020603050405020304" pitchFamily="18" charset="0"/>
              </a:rPr>
              <a:t>cette</a:t>
            </a:r>
            <a:r>
              <a:rPr lang="fr-FR" sz="2400" dirty="0">
                <a:effectLst/>
                <a:latin typeface="Arial" panose="020B0604020202020204" pitchFamily="34" charset="0"/>
                <a:ea typeface="Calibri" panose="020F0502020204030204" pitchFamily="34" charset="0"/>
                <a:cs typeface="Times New Roman" panose="02020603050405020304" pitchFamily="18" charset="0"/>
              </a:rPr>
              <a:t> violence jusque dans sa dimension d’inhumanité… que cette violence soit le fait de l’Histoire ou </a:t>
            </a:r>
            <a:r>
              <a:rPr lang="fr-FR" sz="2400" dirty="0">
                <a:latin typeface="Arial" panose="020B0604020202020204" pitchFamily="34" charset="0"/>
                <a:ea typeface="Calibri" panose="020F0502020204030204" pitchFamily="34" charset="0"/>
                <a:cs typeface="Times New Roman" panose="02020603050405020304" pitchFamily="18" charset="0"/>
              </a:rPr>
              <a:t>d’une forme d’inhumanité individuelle</a:t>
            </a:r>
            <a:r>
              <a:rPr lang="fr-FR" sz="2400" dirty="0">
                <a:effectLst/>
                <a:latin typeface="Arial" panose="020B0604020202020204" pitchFamily="34" charset="0"/>
                <a:ea typeface="Calibri" panose="020F0502020204030204" pitchFamily="34" charset="0"/>
                <a:cs typeface="Times New Roman" panose="02020603050405020304" pitchFamily="18" charset="0"/>
              </a:rPr>
              <a:t>.</a:t>
            </a:r>
          </a:p>
          <a:p>
            <a:pPr indent="228600">
              <a:lnSpc>
                <a:spcPct val="115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Certaines se révèlent « insoutenables », physiquement gênantes.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571049709"/>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1E7ABB4-7EFD-1EE6-B6DB-364F705432A5}"/>
              </a:ext>
            </a:extLst>
          </p:cNvPr>
          <p:cNvSpPr txBox="1"/>
          <p:nvPr/>
        </p:nvSpPr>
        <p:spPr>
          <a:xfrm>
            <a:off x="1671483" y="659011"/>
            <a:ext cx="8563897" cy="4078039"/>
          </a:xfrm>
          <a:prstGeom prst="rect">
            <a:avLst/>
          </a:prstGeom>
          <a:noFill/>
        </p:spPr>
        <p:txBody>
          <a:bodyPr wrap="square">
            <a:spAutoFit/>
          </a:bodyPr>
          <a:lstStyle/>
          <a:p>
            <a:r>
              <a:rPr lang="fr-FR" sz="1800" b="1" i="1" dirty="0">
                <a:effectLst/>
                <a:latin typeface="Arial" panose="020B0604020202020204" pitchFamily="34" charset="0"/>
                <a:ea typeface="Calibri" panose="020F0502020204030204" pitchFamily="34" charset="0"/>
              </a:rPr>
              <a:t>La Jetée, </a:t>
            </a:r>
            <a:r>
              <a:rPr lang="fr-FR" sz="1800" b="1" dirty="0">
                <a:effectLst/>
                <a:latin typeface="Arial" panose="020B0604020202020204" pitchFamily="34" charset="0"/>
                <a:ea typeface="Calibri" panose="020F0502020204030204" pitchFamily="34" charset="0"/>
              </a:rPr>
              <a:t>Chris Marker, 1962</a:t>
            </a:r>
          </a:p>
          <a:p>
            <a:endParaRPr lang="fr-FR" b="1" dirty="0">
              <a:latin typeface="Arial" panose="020B0604020202020204" pitchFamily="34" charset="0"/>
              <a:ea typeface="Calibri" panose="020F0502020204030204" pitchFamily="34" charset="0"/>
            </a:endParaRPr>
          </a:p>
          <a:p>
            <a:pPr marL="457200" algn="just">
              <a:spcBef>
                <a:spcPts val="600"/>
              </a:spcBef>
              <a:spcAft>
                <a:spcPts val="600"/>
              </a:spcAft>
            </a:pPr>
            <a:r>
              <a:rPr lang="fr-FR" sz="1800" b="1" dirty="0">
                <a:effectLst/>
                <a:latin typeface="Arial" panose="020B0604020202020204" pitchFamily="34" charset="0"/>
                <a:ea typeface="Calibri" panose="020F0502020204030204" pitchFamily="34" charset="0"/>
              </a:rPr>
              <a:t>Chris Marker </a:t>
            </a:r>
            <a:r>
              <a:rPr lang="fr-FR" sz="1800" b="1" dirty="0">
                <a:effectLst/>
                <a:latin typeface="Arial" panose="020B0604020202020204" pitchFamily="34" charset="0"/>
                <a:ea typeface="Times New Roman" panose="02020603050405020304" pitchFamily="18" charset="0"/>
              </a:rPr>
              <a:t>(1921-2012) </a:t>
            </a:r>
            <a:r>
              <a:rPr lang="fr-FR" sz="1800" dirty="0">
                <a:effectLst/>
                <a:latin typeface="Arial" panose="020B0604020202020204" pitchFamily="34" charset="0"/>
                <a:ea typeface="Times New Roman" panose="02020603050405020304" pitchFamily="18" charset="0"/>
              </a:rPr>
              <a:t>né Christian Bouche-Villeneuve, est un polygraphe: réalisateur, écrivain, illustrateur, traducteur, photographe, éditeur, philosophe, essayiste, critique, poète et producteur français. </a:t>
            </a:r>
          </a:p>
          <a:p>
            <a:pPr marL="457200" algn="just">
              <a:spcBef>
                <a:spcPts val="600"/>
              </a:spcBef>
              <a:spcAft>
                <a:spcPts val="600"/>
              </a:spcAft>
            </a:pPr>
            <a:r>
              <a:rPr lang="fr-FR" b="1" dirty="0">
                <a:latin typeface="Arial" panose="020B0604020202020204" pitchFamily="34" charset="0"/>
                <a:ea typeface="Times New Roman" panose="02020603050405020304" pitchFamily="18" charset="0"/>
              </a:rPr>
              <a:t>Il collabore activement avec d’autres réalisateurs, écrivains, acteurs, artistes</a:t>
            </a:r>
            <a:r>
              <a:rPr lang="fr-FR" dirty="0">
                <a:latin typeface="Arial" panose="020B0604020202020204" pitchFamily="34" charset="0"/>
                <a:ea typeface="Times New Roman" panose="02020603050405020304" pitchFamily="18" charset="0"/>
              </a:rPr>
              <a:t> ou simples ouvriers : Costa-Gavras, Yves Montand, Alain Resnais, Jorge Semprun, Haroun Tazieff, Akira Kurosawa, Patricio Guzman entre autres.</a:t>
            </a:r>
            <a:endParaRPr lang="fr-FR" sz="1800" dirty="0">
              <a:effectLst/>
              <a:latin typeface="Times New Roman" panose="02020603050405020304" pitchFamily="18" charset="0"/>
              <a:ea typeface="Times New Roman" panose="02020603050405020304" pitchFamily="18" charset="0"/>
            </a:endParaRPr>
          </a:p>
          <a:p>
            <a:pPr marL="457200" algn="just">
              <a:spcBef>
                <a:spcPts val="600"/>
              </a:spcBef>
              <a:spcAft>
                <a:spcPts val="600"/>
              </a:spcAft>
            </a:pPr>
            <a:r>
              <a:rPr lang="fr-FR" sz="1800" dirty="0">
                <a:effectLst/>
                <a:latin typeface="Arial" panose="020B0604020202020204" pitchFamily="34" charset="0"/>
                <a:ea typeface="Times New Roman" panose="02020603050405020304" pitchFamily="18" charset="0"/>
              </a:rPr>
              <a:t>Ses films majeurs sont </a:t>
            </a:r>
            <a:r>
              <a:rPr lang="fr-FR" b="1" i="1" dirty="0">
                <a:latin typeface="Arial" panose="020B0604020202020204" pitchFamily="34" charset="0"/>
                <a:ea typeface="Times New Roman" panose="02020603050405020304" pitchFamily="18" charset="0"/>
              </a:rPr>
              <a:t>La Jetée, Sans soleil, </a:t>
            </a:r>
            <a:r>
              <a:rPr lang="fr-FR" sz="1800" b="1" i="1" dirty="0">
                <a:effectLst/>
                <a:latin typeface="Arial" panose="020B0604020202020204" pitchFamily="34" charset="0"/>
                <a:ea typeface="Times New Roman" panose="02020603050405020304" pitchFamily="18" charset="0"/>
              </a:rPr>
              <a:t>Le Joli mai, Le Fond de l’air est rouge </a:t>
            </a:r>
            <a:r>
              <a:rPr lang="fr-FR" sz="1800" b="1" dirty="0">
                <a:effectLst/>
                <a:latin typeface="Arial" panose="020B0604020202020204" pitchFamily="34" charset="0"/>
                <a:ea typeface="Times New Roman" panose="02020603050405020304" pitchFamily="18" charset="0"/>
              </a:rPr>
              <a:t>et </a:t>
            </a:r>
            <a:r>
              <a:rPr lang="fr-FR" sz="1800" b="1" i="1" dirty="0">
                <a:effectLst/>
                <a:latin typeface="Arial" panose="020B0604020202020204" pitchFamily="34" charset="0"/>
                <a:ea typeface="Times New Roman" panose="02020603050405020304" pitchFamily="18" charset="0"/>
              </a:rPr>
              <a:t>Chats perchés</a:t>
            </a:r>
            <a:r>
              <a:rPr lang="fr-FR" sz="1800" dirty="0">
                <a:effectLst/>
                <a:latin typeface="Arial" panose="020B0604020202020204" pitchFamily="34" charset="0"/>
                <a:ea typeface="Times New Roman" panose="02020603050405020304" pitchFamily="18" charset="0"/>
              </a:rPr>
              <a:t>. Pour l’essentiel, ce sont </a:t>
            </a:r>
            <a:r>
              <a:rPr lang="fr-FR" sz="1800" b="1" dirty="0">
                <a:effectLst/>
                <a:latin typeface="Arial" panose="020B0604020202020204" pitchFamily="34" charset="0"/>
                <a:ea typeface="Times New Roman" panose="02020603050405020304" pitchFamily="18" charset="0"/>
              </a:rPr>
              <a:t>des documentaires</a:t>
            </a:r>
            <a:r>
              <a:rPr lang="fr-FR" sz="1800" dirty="0">
                <a:effectLst/>
                <a:latin typeface="Arial" panose="020B0604020202020204" pitchFamily="34" charset="0"/>
                <a:ea typeface="Times New Roman" panose="02020603050405020304" pitchFamily="18" charset="0"/>
              </a:rPr>
              <a:t>, définis dès le départ comme des</a:t>
            </a:r>
            <a:r>
              <a:rPr lang="fr-FR" sz="1800" b="1" dirty="0">
                <a:effectLst/>
                <a:latin typeface="Arial" panose="020B0604020202020204" pitchFamily="34" charset="0"/>
                <a:ea typeface="Times New Roman" panose="02020603050405020304" pitchFamily="18" charset="0"/>
              </a:rPr>
              <a:t> essais cinématographiques (= films expérimentaux).</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833707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47DE846-6992-E7AC-30C8-D5947501008B}"/>
              </a:ext>
            </a:extLst>
          </p:cNvPr>
          <p:cNvSpPr txBox="1"/>
          <p:nvPr/>
        </p:nvSpPr>
        <p:spPr>
          <a:xfrm>
            <a:off x="1553497" y="491613"/>
            <a:ext cx="8908026" cy="5573834"/>
          </a:xfrm>
          <a:prstGeom prst="rect">
            <a:avLst/>
          </a:prstGeom>
          <a:noFill/>
        </p:spPr>
        <p:txBody>
          <a:bodyPr wrap="square">
            <a:spAutoFit/>
          </a:bodyPr>
          <a:lstStyle/>
          <a:p>
            <a:pPr indent="449580">
              <a:lnSpc>
                <a:spcPct val="115000"/>
              </a:lnSpc>
              <a:spcAft>
                <a:spcPts val="1000"/>
              </a:spcAft>
            </a:pPr>
            <a:r>
              <a:rPr lang="fr-FR" b="1" i="1" dirty="0">
                <a:latin typeface="Calibri" panose="020F0502020204030204" pitchFamily="34" charset="0"/>
                <a:ea typeface="Calibri" panose="020F0502020204030204" pitchFamily="34" charset="0"/>
                <a:cs typeface="Arial" panose="020B0604020202020204" pitchFamily="34" charset="0"/>
              </a:rPr>
              <a:t>- La Jetée: </a:t>
            </a:r>
            <a:r>
              <a:rPr lang="fr-FR" b="1" dirty="0">
                <a:latin typeface="Calibri" panose="020F0502020204030204" pitchFamily="34" charset="0"/>
                <a:ea typeface="Calibri" panose="020F0502020204030204" pitchFamily="34" charset="0"/>
                <a:cs typeface="Arial" panose="020B0604020202020204" pitchFamily="34" charset="0"/>
              </a:rPr>
              <a:t>C</a:t>
            </a:r>
            <a:r>
              <a:rPr lang="fr-FR" sz="1800" b="1" dirty="0">
                <a:effectLst/>
                <a:latin typeface="Calibri" panose="020F0502020204030204" pitchFamily="34" charset="0"/>
                <a:ea typeface="Calibri" panose="020F0502020204030204" pitchFamily="34" charset="0"/>
                <a:cs typeface="Arial" panose="020B0604020202020204" pitchFamily="34" charset="0"/>
              </a:rPr>
              <a:t>hoix esthétiques radicaux : noir et blanc, images fixes, très peu de sons diégétiques.</a:t>
            </a:r>
          </a:p>
          <a:p>
            <a:pPr indent="449580">
              <a:lnSpc>
                <a:spcPct val="115000"/>
              </a:lnSpc>
              <a:spcAft>
                <a:spcPts val="1000"/>
              </a:spcAft>
            </a:pPr>
            <a:r>
              <a:rPr lang="fr-FR" sz="1800" b="1" dirty="0">
                <a:effectLst/>
                <a:latin typeface="Calibri" panose="020F0502020204030204" pitchFamily="34" charset="0"/>
                <a:ea typeface="Calibri" panose="020F0502020204030204" pitchFamily="34" charset="0"/>
                <a:cs typeface="Arial" panose="020B0604020202020204" pitchFamily="34" charset="0"/>
              </a:rPr>
              <a:t> - Choix de mise en scène: « photo-roman »</a:t>
            </a:r>
            <a:r>
              <a:rPr lang="fr-FR" b="1" dirty="0">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une voix hors champ presque en continu</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et des extraits de musique classique </a:t>
            </a:r>
            <a:r>
              <a:rPr lang="fr-FR" b="1" dirty="0">
                <a:latin typeface="Calibri" panose="020F0502020204030204" pitchFamily="34" charset="0"/>
                <a:ea typeface="Calibri" panose="020F0502020204030204" pitchFamily="34" charset="0"/>
                <a:cs typeface="Arial" panose="020B0604020202020204" pitchFamily="34" charset="0"/>
              </a:rPr>
              <a:t>un</a:t>
            </a:r>
            <a:r>
              <a:rPr lang="fr-FR" sz="1800" b="1" dirty="0">
                <a:effectLst/>
                <a:latin typeface="Calibri" panose="020F0502020204030204" pitchFamily="34" charset="0"/>
                <a:ea typeface="Calibri" panose="020F0502020204030204" pitchFamily="34" charset="0"/>
                <a:cs typeface="Arial" panose="020B0604020202020204" pitchFamily="34" charset="0"/>
              </a:rPr>
              <a:t> récit de science-fiction</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postapocalyptique.</a:t>
            </a:r>
            <a:br>
              <a:rPr lang="fr-FR" sz="1800" b="1"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Arial" panose="020B0604020202020204" pitchFamily="34" charset="0"/>
              </a:rPr>
              <a:t>     </a:t>
            </a:r>
            <a:r>
              <a:rPr lang="fr-FR" dirty="0">
                <a:latin typeface="Calibri" panose="020F0502020204030204" pitchFamily="34" charset="0"/>
                <a:ea typeface="Calibri" panose="020F0502020204030204" pitchFamily="34" charset="0"/>
                <a:cs typeface="Arial" panose="020B0604020202020204" pitchFamily="34" charset="0"/>
              </a:rPr>
              <a:t>Le réalisateur </a:t>
            </a:r>
            <a:r>
              <a:rPr lang="fr-FR" sz="1800" dirty="0">
                <a:effectLst/>
                <a:latin typeface="Calibri" panose="020F0502020204030204" pitchFamily="34" charset="0"/>
                <a:ea typeface="Calibri" panose="020F0502020204030204" pitchFamily="34" charset="0"/>
                <a:cs typeface="Arial" panose="020B0604020202020204" pitchFamily="34" charset="0"/>
              </a:rPr>
              <a:t>met en scène l’histoire du voyage,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à la fois dans le temps mental et dans le temps chronologique, d’un prisonnier soumis à des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expériences scientifiques. </a:t>
            </a:r>
          </a:p>
          <a:p>
            <a:pPr indent="449580">
              <a:lnSpc>
                <a:spcPct val="115000"/>
              </a:lnSpc>
              <a:spcAft>
                <a:spcPts val="1000"/>
              </a:spcAft>
            </a:pPr>
            <a:r>
              <a:rPr lang="fr-FR" sz="1800" dirty="0">
                <a:effectLst/>
                <a:latin typeface="Calibri" panose="020F0502020204030204" pitchFamily="34" charset="0"/>
                <a:ea typeface="Calibri" panose="020F0502020204030204" pitchFamily="34" charset="0"/>
                <a:cs typeface="Arial" panose="020B0604020202020204" pitchFamily="34" charset="0"/>
              </a:rPr>
              <a:t>Le choix de la fixité pour représenter le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déplacement dans le temps efface l’exigence narrative mimétique du mouvement et de la chronologie. Mais les photogrammes des images du passé et du futur du personnage sont marqués par</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la trace analogique des photographies d’un monde disparu. </a:t>
            </a:r>
          </a:p>
          <a:p>
            <a:pPr indent="449580">
              <a:lnSpc>
                <a:spcPct val="115000"/>
              </a:lnSpc>
              <a:spcAft>
                <a:spcPts val="1000"/>
              </a:spcAft>
            </a:pPr>
            <a:r>
              <a:rPr lang="fr-FR" sz="1800" dirty="0">
                <a:effectLst/>
                <a:latin typeface="Calibri" panose="020F0502020204030204" pitchFamily="34" charset="0"/>
                <a:ea typeface="Calibri" panose="020F0502020204030204" pitchFamily="34" charset="0"/>
                <a:cs typeface="Arial" panose="020B0604020202020204" pitchFamily="34" charset="0"/>
              </a:rPr>
              <a:t>L’homme a justement été choisi pour sa fixation sur une image</a:t>
            </a:r>
            <a:r>
              <a:rPr lang="fr-FR" sz="1800" dirty="0">
                <a:effectLst/>
                <a:latin typeface="Calibri" panose="020F0502020204030204" pitchFamily="34" charset="0"/>
                <a:ea typeface="Calibri" panose="020F0502020204030204" pitchFamily="34" charset="0"/>
                <a:cs typeface="Times New Roman" panose="02020603050405020304" pitchFamily="18" charset="0"/>
              </a:rPr>
              <a:t> du passé </a:t>
            </a:r>
            <a:r>
              <a:rPr lang="fr-FR" sz="1800" dirty="0">
                <a:effectLst/>
                <a:latin typeface="Calibri" panose="020F0502020204030204" pitchFamily="34" charset="0"/>
                <a:ea typeface="Calibri" panose="020F0502020204030204" pitchFamily="34" charset="0"/>
                <a:cs typeface="Arial" panose="020B0604020202020204" pitchFamily="34" charset="0"/>
              </a:rPr>
              <a:t>qui le rend plus apte que d’autres à supporter la douleur</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des expériences de voyage dans le temps. Ainsi l’homme parvient à inventer ses propres conventions et à opérer ses propres choix à partir de cette cicatrice visuelle.</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Il s’agit</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bien ici de mettre en scène les possibilités augmentées du cerveau</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et de figurer au plus près les mécanismes de la mémoire visuelle et</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du traumatisme.</a:t>
            </a:r>
            <a:endParaRPr lang="fr-FR" dirty="0"/>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21</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642786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E568CB-D917-9815-4A2B-A5F46691AA47}"/>
              </a:ext>
            </a:extLst>
          </p:cNvPr>
          <p:cNvSpPr>
            <a:spLocks noGrp="1"/>
          </p:cNvSpPr>
          <p:nvPr>
            <p:ph type="title"/>
          </p:nvPr>
        </p:nvSpPr>
        <p:spPr>
          <a:xfrm>
            <a:off x="739484" y="1380994"/>
            <a:ext cx="10515600" cy="1325563"/>
          </a:xfrm>
        </p:spPr>
        <p:txBody>
          <a:bodyPr>
            <a:normAutofit fontScale="90000"/>
          </a:bodyPr>
          <a:lstStyle/>
          <a:p>
            <a:pPr algn="ctr"/>
            <a:br>
              <a:rPr lang="fr-FR" sz="4400" dirty="0">
                <a:effectLst/>
                <a:latin typeface="Calibri" panose="020F0502020204030204" pitchFamily="34" charset="0"/>
                <a:ea typeface="Calibri" panose="020F0502020204030204" pitchFamily="34" charset="0"/>
                <a:cs typeface="Arial" panose="020B0604020202020204" pitchFamily="34" charset="0"/>
              </a:rPr>
            </a:br>
            <a:br>
              <a:rPr lang="fr-FR" sz="4400" b="1" dirty="0">
                <a:effectLst/>
                <a:latin typeface="Arial" pitchFamily="34" charset="0"/>
                <a:ea typeface="Calibri" panose="020F0502020204030204" pitchFamily="34" charset="0"/>
                <a:cs typeface="Arial" pitchFamily="34" charset="0"/>
              </a:rPr>
            </a:br>
            <a:br>
              <a:rPr lang="fr-FR" sz="4400" b="1" dirty="0">
                <a:effectLst/>
                <a:latin typeface="Arial" pitchFamily="34" charset="0"/>
                <a:ea typeface="Calibri" panose="020F0502020204030204" pitchFamily="34" charset="0"/>
                <a:cs typeface="Arial" pitchFamily="34" charset="0"/>
              </a:rPr>
            </a:br>
            <a:r>
              <a:rPr lang="fr-FR" sz="4000" b="1" i="1" dirty="0">
                <a:latin typeface="Arial" pitchFamily="34" charset="0"/>
                <a:ea typeface="Calibri" panose="020F0502020204030204" pitchFamily="34" charset="0"/>
                <a:cs typeface="Arial" pitchFamily="34" charset="0"/>
              </a:rPr>
              <a:t> La Jetée , </a:t>
            </a:r>
            <a:r>
              <a:rPr lang="fr-FR" sz="4000" dirty="0">
                <a:latin typeface="Arial" pitchFamily="34" charset="0"/>
                <a:ea typeface="Calibri" panose="020F0502020204030204" pitchFamily="34" charset="0"/>
                <a:cs typeface="Arial" pitchFamily="34" charset="0"/>
              </a:rPr>
              <a:t>Chris Marker (1962)</a:t>
            </a:r>
            <a:br>
              <a:rPr lang="fr-FR" sz="4000" b="1" i="1" dirty="0">
                <a:latin typeface="Calibri" panose="020F0502020204030204" pitchFamily="34" charset="0"/>
                <a:ea typeface="Calibri" panose="020F0502020204030204" pitchFamily="34" charset="0"/>
                <a:cs typeface="Arial" panose="020B0604020202020204" pitchFamily="34" charset="0"/>
              </a:rPr>
            </a:br>
            <a:br>
              <a:rPr lang="fr-FR" sz="4000" dirty="0">
                <a:effectLst/>
                <a:latin typeface="Calibri" panose="020F0502020204030204" pitchFamily="34" charset="0"/>
                <a:ea typeface="Calibri" panose="020F0502020204030204" pitchFamily="34" charset="0"/>
                <a:cs typeface="Arial" panose="020B0604020202020204" pitchFamily="34" charset="0"/>
              </a:rPr>
            </a:br>
            <a:br>
              <a:rPr lang="fr-FR" sz="4000" dirty="0">
                <a:effectLst/>
                <a:latin typeface="Calibri" panose="020F0502020204030204" pitchFamily="34" charset="0"/>
                <a:ea typeface="Calibri" panose="020F0502020204030204" pitchFamily="34" charset="0"/>
                <a:cs typeface="Arial" panose="020B0604020202020204" pitchFamily="34" charset="0"/>
              </a:rPr>
            </a:br>
            <a:br>
              <a:rPr lang="fr-FR" sz="4000" dirty="0">
                <a:latin typeface="Calibri" panose="020F0502020204030204" pitchFamily="34" charset="0"/>
                <a:ea typeface="Calibri" panose="020F0502020204030204" pitchFamily="34" charset="0"/>
                <a:cs typeface="Arial" panose="020B0604020202020204" pitchFamily="34" charset="0"/>
              </a:rPr>
            </a:br>
            <a:r>
              <a:rPr lang="fr-FR" sz="3100" dirty="0">
                <a:effectLst/>
                <a:latin typeface="Arial" pitchFamily="34" charset="0"/>
                <a:ea typeface="Calibri" panose="020F0502020204030204" pitchFamily="34" charset="0"/>
                <a:cs typeface="Arial" pitchFamily="34" charset="0"/>
              </a:rPr>
              <a:t>L’</a:t>
            </a:r>
            <a:r>
              <a:rPr lang="fr-FR" sz="3100" dirty="0">
                <a:latin typeface="Arial" pitchFamily="34" charset="0"/>
                <a:ea typeface="Calibri" panose="020F0502020204030204" pitchFamily="34" charset="0"/>
                <a:cs typeface="Arial" pitchFamily="34" charset="0"/>
              </a:rPr>
              <a:t>auteur britannique de SF, </a:t>
            </a:r>
            <a:r>
              <a:rPr lang="fr-FR" sz="3100" dirty="0">
                <a:effectLst/>
                <a:latin typeface="Arial" pitchFamily="34" charset="0"/>
                <a:ea typeface="Calibri" panose="020F0502020204030204" pitchFamily="34" charset="0"/>
                <a:cs typeface="Arial" pitchFamily="34" charset="0"/>
              </a:rPr>
              <a:t>J. G. Ballard, qualifie et définit ainsi </a:t>
            </a:r>
            <a:r>
              <a:rPr lang="fr-FR" sz="3100" i="1" dirty="0">
                <a:effectLst/>
                <a:latin typeface="Arial" pitchFamily="34" charset="0"/>
                <a:ea typeface="Calibri" panose="020F0502020204030204" pitchFamily="34" charset="0"/>
                <a:cs typeface="Arial" pitchFamily="34" charset="0"/>
              </a:rPr>
              <a:t>La Jetée </a:t>
            </a:r>
            <a:r>
              <a:rPr lang="fr-FR" sz="3100" dirty="0">
                <a:effectLst/>
                <a:latin typeface="Arial" pitchFamily="34" charset="0"/>
                <a:ea typeface="Calibri" panose="020F0502020204030204" pitchFamily="34" charset="0"/>
                <a:cs typeface="Arial" pitchFamily="34" charset="0"/>
              </a:rPr>
              <a:t>: « Ce film étrange et poétique est une parfaite fusion de science-fiction, de fable psychologique et de paysages intérieurs du temps. » </a:t>
            </a:r>
            <a:br>
              <a:rPr lang="fr-FR" sz="4000" dirty="0">
                <a:effectLst/>
                <a:latin typeface="Calibri" panose="020F0502020204030204" pitchFamily="34" charset="0"/>
                <a:ea typeface="Calibri" panose="020F0502020204030204" pitchFamily="34" charset="0"/>
                <a:cs typeface="Times New Roman" panose="02020603050405020304" pitchFamily="18" charset="0"/>
              </a:rPr>
            </a:br>
            <a:endParaRPr lang="fr-FR" sz="4000" dirty="0"/>
          </a:p>
        </p:txBody>
      </p:sp>
      <p:sp>
        <p:nvSpPr>
          <p:cNvPr id="3" name="Espace réservé du numéro de diapositive 2"/>
          <p:cNvSpPr>
            <a:spLocks noGrp="1"/>
          </p:cNvSpPr>
          <p:nvPr>
            <p:ph type="sldNum" sz="quarter" idx="12"/>
          </p:nvPr>
        </p:nvSpPr>
        <p:spPr/>
        <p:txBody>
          <a:bodyPr/>
          <a:lstStyle/>
          <a:p>
            <a:fld id="{FF91154E-B9D3-4742-AFDC-5678FEA926D6}" type="slidenum">
              <a:rPr lang="fr-FR" smtClean="0"/>
              <a:pPr/>
              <a:t>22</a:t>
            </a:fld>
            <a:endParaRPr lang="fr-FR"/>
          </a:p>
        </p:txBody>
      </p:sp>
      <p:sp>
        <p:nvSpPr>
          <p:cNvPr id="4" name="Espace réservé du pied de page 3"/>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30278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CD942F7-BDB8-6E4C-1F24-C68E17080AE4}"/>
              </a:ext>
            </a:extLst>
          </p:cNvPr>
          <p:cNvSpPr txBox="1"/>
          <p:nvPr/>
        </p:nvSpPr>
        <p:spPr>
          <a:xfrm>
            <a:off x="1071717" y="580103"/>
            <a:ext cx="10235380" cy="5295296"/>
          </a:xfrm>
          <a:prstGeom prst="rect">
            <a:avLst/>
          </a:prstGeom>
          <a:noFill/>
        </p:spPr>
        <p:txBody>
          <a:bodyPr wrap="square">
            <a:spAutoFit/>
          </a:bodyPr>
          <a:lstStyle/>
          <a:p>
            <a:pPr lvl="0">
              <a:lnSpc>
                <a:spcPct val="115000"/>
              </a:lnSpc>
            </a:pPr>
            <a:r>
              <a:rPr lang="fr-FR" sz="2400" b="1" dirty="0">
                <a:effectLst/>
                <a:latin typeface="Arial" panose="020B0604020202020204" pitchFamily="34" charset="0"/>
                <a:ea typeface="Calibri" panose="020F0502020204030204" pitchFamily="34" charset="0"/>
                <a:cs typeface="Times New Roman" panose="02020603050405020304" pitchFamily="18" charset="0"/>
              </a:rPr>
              <a:t>I – </a:t>
            </a:r>
            <a:r>
              <a:rPr lang="fr-FR"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dimension poétique</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p>
          <a:p>
            <a:pPr marL="457200">
              <a:lnSpc>
                <a:spcPct val="115000"/>
              </a:lnSpc>
            </a:pPr>
            <a:endPar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457200">
              <a:lnSpc>
                <a:spcPct val="115000"/>
              </a:lnSpc>
            </a:pPr>
            <a:r>
              <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fr-FR"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l’aspect mimétique de la mémoire </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que revêtent les photogrammes comme les souvenirs qui surgissent partiels et sporadiques. </a:t>
            </a:r>
          </a:p>
          <a:p>
            <a:pPr marL="457200">
              <a:lnSpc>
                <a:spcPct val="115000"/>
              </a:lnSpc>
            </a:pP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r>
              <a:rPr lang="fr-FR"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 permanence des images sous forme de photogramme, </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permet aux spectateurs, de se concentrer sur chaque plan.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fr-FR" b="1" dirty="0">
                <a:solidFill>
                  <a:srgbClr val="000000"/>
                </a:solidFill>
                <a:latin typeface="Arial" panose="020B0604020202020204" pitchFamily="34" charset="0"/>
                <a:ea typeface="Calibri" panose="020F0502020204030204" pitchFamily="34" charset="0"/>
                <a:cs typeface="Times New Roman" panose="02020603050405020304" pitchFamily="18" charset="0"/>
              </a:rPr>
              <a:t>l</a:t>
            </a:r>
            <a:r>
              <a:rPr lang="fr-FR"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bande-son lyrique </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avec les cœurs de la cathédrale orthodoxe russe de Paris, confère un aspect à la fois profond et angoissant au début du film.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fr-FR"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l’emploi du présent dans le récit</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en voix off alors même que celui-ci se réfère à des faits qui se déroulent dans le temps incertain d’un éventuel déjà </a:t>
            </a:r>
            <a:r>
              <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rPr>
              <a:t>p</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assé.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800"/>
              </a:spcAft>
            </a:pPr>
            <a:r>
              <a:rPr lang="fr-FR"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Le montage </a:t>
            </a:r>
            <a:r>
              <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rPr>
              <a:t>présente u</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 forme d’irréel du présent montage, le </a:t>
            </a:r>
            <a:r>
              <a:rPr lang="fr-FR"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cut</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y est toujours surprenant, contrairement à un montage narratif d’images animées, qui mime par l’enchainement des images la logique de la succession temporelle. Ici, le rythme épouse  l’imprévisible </a:t>
            </a:r>
            <a:r>
              <a:rPr lang="fr-FR" sz="1800"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cut</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d’un photogramme à l’autre, celui des sauts dans le temps. Les raccords en fondus (au noir ou enchaînés) apparaissent par contraste comme un apaisement du récit où un lien explicite est enfin proposé au spectateur.</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FF91154E-B9D3-4742-AFDC-5678FEA926D6}" type="slidenum">
              <a:rPr lang="fr-FR" smtClean="0"/>
              <a:pPr/>
              <a:t>23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64089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AE5891D-6409-F8A0-7B50-A8A7ED27BF85}"/>
              </a:ext>
            </a:extLst>
          </p:cNvPr>
          <p:cNvSpPr txBox="1"/>
          <p:nvPr/>
        </p:nvSpPr>
        <p:spPr>
          <a:xfrm>
            <a:off x="1514168" y="973394"/>
            <a:ext cx="7629832" cy="4849020"/>
          </a:xfrm>
          <a:prstGeom prst="rect">
            <a:avLst/>
          </a:prstGeom>
          <a:noFill/>
        </p:spPr>
        <p:txBody>
          <a:bodyPr wrap="square">
            <a:spAutoFit/>
          </a:bodyPr>
          <a:lstStyle/>
          <a:p>
            <a:pPr marL="457200">
              <a:lnSpc>
                <a:spcPct val="115000"/>
              </a:lnSpc>
              <a:spcAft>
                <a:spcPts val="800"/>
              </a:spcAft>
            </a:pPr>
            <a:r>
              <a:rPr lang="fr-FR"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II- </a:t>
            </a:r>
            <a:r>
              <a:rPr lang="fr-FR" b="1" dirty="0">
                <a:latin typeface="Arial" panose="020B0604020202020204" pitchFamily="34" charset="0"/>
                <a:ea typeface="Calibri" panose="020F0502020204030204" pitchFamily="34" charset="0"/>
                <a:cs typeface="Times New Roman" panose="02020603050405020304" pitchFamily="18" charset="0"/>
              </a:rPr>
              <a:t>Exemple d’analyse filmique: </a:t>
            </a:r>
            <a:r>
              <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rPr>
              <a:t> L’Incipit </a:t>
            </a:r>
          </a:p>
          <a:p>
            <a:pPr marL="457200">
              <a:lnSpc>
                <a:spcPct val="115000"/>
              </a:lnSpc>
              <a:spcAft>
                <a:spcPts val="800"/>
              </a:spcAft>
            </a:pPr>
            <a:endParaRPr lang="fr-FR" b="1" dirty="0">
              <a:latin typeface="Arial" panose="020B0604020202020204" pitchFamily="34" charset="0"/>
              <a:ea typeface="Calibri" panose="020F0502020204030204" pitchFamily="34" charset="0"/>
              <a:cs typeface="Times New Roman" panose="02020603050405020304" pitchFamily="18" charset="0"/>
            </a:endParaRPr>
          </a:p>
          <a:p>
            <a:pPr marL="457200">
              <a:lnSpc>
                <a:spcPct val="115000"/>
              </a:lnSpc>
              <a:spcAft>
                <a:spcPts val="800"/>
              </a:spcAft>
            </a:pP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zoom arrière, comme premier mouvement de caméra, ensuite l’image se  fixe sur une musique lyrique, enfin un texte blanc sur noir. </a:t>
            </a:r>
          </a:p>
          <a:p>
            <a:pPr marL="457200">
              <a:lnSpc>
                <a:spcPct val="115000"/>
              </a:lnSpc>
              <a:spcAft>
                <a:spcPts val="800"/>
              </a:spcAft>
            </a:pPr>
            <a:r>
              <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rPr>
              <a:t>L’e</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xplication du souvenir comme une cicatrice, puis fondu au noir, assez long</a:t>
            </a:r>
            <a:r>
              <a:rPr lang="fr-FR" dirty="0">
                <a:solidFill>
                  <a:srgbClr val="000000"/>
                </a:solidFill>
                <a:latin typeface="Arial" panose="020B0604020202020204" pitchFamily="34" charset="0"/>
                <a:ea typeface="Calibri" panose="020F0502020204030204" pitchFamily="34" charset="0"/>
                <a:cs typeface="Times New Roman" panose="02020603050405020304" pitchFamily="18" charset="0"/>
              </a:rPr>
              <a:t> durant p</a:t>
            </a: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lusieurs secondes. </a:t>
            </a:r>
          </a:p>
          <a:p>
            <a:pPr marL="457200">
              <a:lnSpc>
                <a:spcPct val="115000"/>
              </a:lnSpc>
              <a:spcAft>
                <a:spcPts val="800"/>
              </a:spcAft>
            </a:pPr>
            <a:r>
              <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Ensuite l’enchaînement des images de Paris en ruine qui se succèdent par une série de fondus enchaînés pour finir sur un plan rapproché de l’Arc de Triomphe en ruine ( 2. 54 le noir de la mort sur la jetée; 4.18 le noir de la destruction de Paris).</a:t>
            </a:r>
          </a:p>
          <a:p>
            <a:pPr marL="457200">
              <a:lnSpc>
                <a:spcPct val="115000"/>
              </a:lnSpc>
              <a:spcAft>
                <a:spcPts val="800"/>
              </a:spcAft>
            </a:pPr>
            <a:endParaRPr lang="fr-FR"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marL="457200">
              <a:lnSpc>
                <a:spcPct val="115000"/>
              </a:lnSpc>
              <a:spcAft>
                <a:spcPts val="800"/>
              </a:spcAft>
            </a:pPr>
            <a:r>
              <a:rPr lang="fr-FR"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Le personnage principal n’arrive qu’à la sixième minute, juste après l’image des camps de concentration avec les dortoirs.</a:t>
            </a:r>
            <a:endParaRPr lang="fr-FR" sz="20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24</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81795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2681F65-9A8F-F98D-265B-BBB21AC004A4}"/>
              </a:ext>
            </a:extLst>
          </p:cNvPr>
          <p:cNvSpPr txBox="1"/>
          <p:nvPr/>
        </p:nvSpPr>
        <p:spPr>
          <a:xfrm>
            <a:off x="805853" y="1120484"/>
            <a:ext cx="10697496" cy="4427879"/>
          </a:xfrm>
          <a:prstGeom prst="rect">
            <a:avLst/>
          </a:prstGeom>
          <a:noFill/>
        </p:spPr>
        <p:txBody>
          <a:bodyPr wrap="square">
            <a:spAutoFit/>
          </a:bodyPr>
          <a:lstStyle/>
          <a:p>
            <a:pPr marL="449580">
              <a:lnSpc>
                <a:spcPct val="115000"/>
              </a:lnSpc>
              <a:spcAft>
                <a:spcPts val="1000"/>
              </a:spcAft>
            </a:pPr>
            <a:r>
              <a:rPr lang="fr-FR" sz="2000" b="1" dirty="0">
                <a:effectLst/>
                <a:latin typeface="Calibri" panose="020F0502020204030204" pitchFamily="34" charset="0"/>
                <a:ea typeface="Calibri" panose="020F0502020204030204" pitchFamily="34" charset="0"/>
                <a:cs typeface="Arial" panose="020B0604020202020204" pitchFamily="34" charset="0"/>
              </a:rPr>
              <a:t>III-  Représentation d’une perception</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dirty="0">
                <a:effectLst/>
                <a:latin typeface="Calibri" panose="020F0502020204030204" pitchFamily="34" charset="0"/>
                <a:ea typeface="Calibri" panose="020F0502020204030204" pitchFamily="34" charset="0"/>
                <a:cs typeface="Arial" panose="020B0604020202020204" pitchFamily="34" charset="0"/>
              </a:rPr>
              <a:t>humaine qui repousse les limites de l’humain</a:t>
            </a:r>
          </a:p>
          <a:p>
            <a:pPr marL="449580">
              <a:lnSpc>
                <a:spcPct val="115000"/>
              </a:lnSpc>
              <a:spcAft>
                <a:spcPts val="100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fr-FR" sz="1800" b="1" dirty="0">
                <a:effectLst/>
                <a:latin typeface="Calibri" panose="020F0502020204030204" pitchFamily="34" charset="0"/>
                <a:ea typeface="Calibri" panose="020F0502020204030204" pitchFamily="34" charset="0"/>
                <a:cs typeface="Arial" panose="020B0604020202020204" pitchFamily="34" charset="0"/>
              </a:rPr>
              <a:t>Jouer sur les limites, </a:t>
            </a:r>
            <a:r>
              <a:rPr lang="fr-FR" sz="1800" dirty="0">
                <a:effectLst/>
                <a:latin typeface="Calibri" panose="020F0502020204030204" pitchFamily="34" charset="0"/>
                <a:ea typeface="Calibri" panose="020F0502020204030204" pitchFamily="34" charset="0"/>
                <a:cs typeface="Arial" panose="020B0604020202020204" pitchFamily="34" charset="0"/>
              </a:rPr>
              <a:t>les distorsions ou la puissance de perception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des personnages à l’intérieur du récit sans disqualifier cette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perception dans la </a:t>
            </a:r>
            <a:r>
              <a:rPr lang="fr-FR" sz="1800" dirty="0" err="1">
                <a:effectLst/>
                <a:latin typeface="Calibri" panose="020F0502020204030204" pitchFamily="34" charset="0"/>
                <a:ea typeface="Calibri" panose="020F0502020204030204" pitchFamily="34" charset="0"/>
                <a:cs typeface="Arial" panose="020B0604020202020204" pitchFamily="34" charset="0"/>
              </a:rPr>
              <a:t>diégèse</a:t>
            </a:r>
            <a:r>
              <a:rPr lang="fr-FR" sz="1800" dirty="0">
                <a:effectLst/>
                <a:latin typeface="Calibri" panose="020F0502020204030204" pitchFamily="34" charset="0"/>
                <a:ea typeface="Calibri" panose="020F0502020204030204" pitchFamily="34" charset="0"/>
                <a:cs typeface="Arial" panose="020B0604020202020204" pitchFamily="34" charset="0"/>
              </a:rPr>
              <a:t> (C’est-à-dire sans proposer la clef de la folie qui discréditerait la perception), c’est </a:t>
            </a:r>
            <a:r>
              <a:rPr lang="fr-FR" sz="1800" b="1" dirty="0">
                <a:effectLst/>
                <a:latin typeface="Calibri" panose="020F0502020204030204" pitchFamily="34" charset="0"/>
                <a:ea typeface="Calibri" panose="020F0502020204030204" pitchFamily="34" charset="0"/>
                <a:cs typeface="Arial" panose="020B0604020202020204" pitchFamily="34" charset="0"/>
              </a:rPr>
              <a:t>mettre en image une perception</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humaine différente, éventuellement augmentée</a:t>
            </a:r>
            <a:r>
              <a:rPr lang="fr-FR" sz="1800" dirty="0">
                <a:effectLst/>
                <a:latin typeface="Calibri" panose="020F0502020204030204" pitchFamily="34" charset="0"/>
                <a:ea typeface="Calibri" panose="020F0502020204030204" pitchFamily="34" charset="0"/>
                <a:cs typeface="Arial" panose="020B0604020202020204" pitchFamily="34" charset="0"/>
              </a:rPr>
              <a:t>, et en conséquence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troubler celle du spectateur; c’est aussi forcément attirer l’attention</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sur les pouvoirs du cinéma et en rendre le dispositif plus visible à</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l’écran.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fr-FR" b="1" dirty="0">
                <a:latin typeface="Calibri" panose="020F0502020204030204" pitchFamily="34" charset="0"/>
                <a:ea typeface="Calibri" panose="020F0502020204030204" pitchFamily="34" charset="0"/>
                <a:cs typeface="Arial" panose="020B0604020202020204" pitchFamily="34" charset="0"/>
              </a:rPr>
              <a:t>L</a:t>
            </a:r>
            <a:r>
              <a:rPr lang="fr-FR" sz="1800" b="1" dirty="0">
                <a:effectLst/>
                <a:latin typeface="Calibri" panose="020F0502020204030204" pitchFamily="34" charset="0"/>
                <a:ea typeface="Calibri" panose="020F0502020204030204" pitchFamily="34" charset="0"/>
                <a:cs typeface="Arial" panose="020B0604020202020204" pitchFamily="34" charset="0"/>
              </a:rPr>
              <a:t>a nature mimétique de l’image au cinéma, à 24 images par</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seconde</a:t>
            </a:r>
            <a:r>
              <a:rPr lang="fr-FR" sz="1800" dirty="0">
                <a:effectLst/>
                <a:latin typeface="Calibri" panose="020F0502020204030204" pitchFamily="34" charset="0"/>
                <a:ea typeface="Calibri" panose="020F0502020204030204" pitchFamily="34" charset="0"/>
                <a:cs typeface="Arial" panose="020B0604020202020204" pitchFamily="34" charset="0"/>
              </a:rPr>
              <a:t>, permet une variété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infinie de distorsions ou d’écarts radicaux par rapport à la</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norme de représentation du réel </a:t>
            </a:r>
            <a:r>
              <a:rPr lang="fr-FR" dirty="0">
                <a:latin typeface="Calibri" panose="020F0502020204030204" pitchFamily="34" charset="0"/>
                <a:ea typeface="Calibri" panose="020F0502020204030204" pitchFamily="34" charset="0"/>
                <a:cs typeface="Arial" panose="020B0604020202020204" pitchFamily="34" charset="0"/>
              </a:rPr>
              <a:t>habituellement </a:t>
            </a:r>
            <a:r>
              <a:rPr lang="fr-FR" sz="1800" dirty="0">
                <a:effectLst/>
                <a:latin typeface="Calibri" panose="020F0502020204030204" pitchFamily="34" charset="0"/>
                <a:ea typeface="Calibri" panose="020F0502020204030204" pitchFamily="34" charset="0"/>
                <a:cs typeface="Arial" panose="020B0604020202020204" pitchFamily="34" charset="0"/>
              </a:rPr>
              <a:t>éprouvée par le spectateur. </a:t>
            </a:r>
          </a:p>
          <a:p>
            <a:pPr indent="449580">
              <a:lnSpc>
                <a:spcPct val="115000"/>
              </a:lnSpc>
              <a:spcAft>
                <a:spcPts val="1000"/>
              </a:spcAft>
            </a:pPr>
            <a:r>
              <a:rPr lang="fr-FR" b="1" i="1" dirty="0">
                <a:latin typeface="Calibri" panose="020F0502020204030204" pitchFamily="34" charset="0"/>
                <a:ea typeface="Calibri" panose="020F0502020204030204" pitchFamily="34" charset="0"/>
                <a:cs typeface="Arial" panose="020B0604020202020204" pitchFamily="34" charset="0"/>
              </a:rPr>
              <a:t>La Jetée</a:t>
            </a:r>
            <a:r>
              <a:rPr lang="fr-FR" b="1" dirty="0">
                <a:latin typeface="Calibri" panose="020F0502020204030204" pitchFamily="34" charset="0"/>
                <a:ea typeface="Calibri" panose="020F0502020204030204" pitchFamily="34" charset="0"/>
                <a:cs typeface="Arial" panose="020B0604020202020204" pitchFamily="34" charset="0"/>
              </a:rPr>
              <a:t>, </a:t>
            </a:r>
            <a:r>
              <a:rPr lang="fr-FR" dirty="0">
                <a:latin typeface="Calibri" panose="020F0502020204030204" pitchFamily="34" charset="0"/>
                <a:ea typeface="Calibri" panose="020F0502020204030204" pitchFamily="34" charset="0"/>
                <a:cs typeface="Arial" panose="020B0604020202020204" pitchFamily="34" charset="0"/>
              </a:rPr>
              <a:t>comme tous les </a:t>
            </a:r>
            <a:r>
              <a:rPr lang="fr-FR" sz="1800" dirty="0">
                <a:effectLst/>
                <a:latin typeface="Calibri" panose="020F0502020204030204" pitchFamily="34" charset="0"/>
                <a:ea typeface="Calibri" panose="020F0502020204030204" pitchFamily="34" charset="0"/>
                <a:cs typeface="Arial" panose="020B0604020202020204" pitchFamily="34" charset="0"/>
              </a:rPr>
              <a:t>films qui se</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tiennent sur une ligne de crête entre surnaturel et folie, </a:t>
            </a:r>
            <a:r>
              <a:rPr lang="fr-FR" sz="1800" b="1" dirty="0">
                <a:effectLst/>
                <a:latin typeface="Calibri" panose="020F0502020204030204" pitchFamily="34" charset="0"/>
                <a:ea typeface="Calibri" panose="020F0502020204030204" pitchFamily="34" charset="0"/>
                <a:cs typeface="Arial" panose="020B0604020202020204" pitchFamily="34" charset="0"/>
              </a:rPr>
              <a:t>valide</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Arial" panose="020B0604020202020204" pitchFamily="34" charset="0"/>
              </a:rPr>
              <a:t>la vision du personnage de l’intérieur.</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FF91154E-B9D3-4742-AFDC-5678FEA926D6}" type="slidenum">
              <a:rPr lang="fr-FR" smtClean="0"/>
              <a:pPr/>
              <a:t>25</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572577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E5BE993-A587-36FB-B1DD-BFC8DAF86136}"/>
              </a:ext>
            </a:extLst>
          </p:cNvPr>
          <p:cNvSpPr txBox="1"/>
          <p:nvPr/>
        </p:nvSpPr>
        <p:spPr>
          <a:xfrm>
            <a:off x="1428037" y="1577487"/>
            <a:ext cx="8858865" cy="3693319"/>
          </a:xfrm>
          <a:prstGeom prst="rect">
            <a:avLst/>
          </a:prstGeom>
          <a:noFill/>
        </p:spPr>
        <p:txBody>
          <a:bodyPr wrap="square">
            <a:spAutoFit/>
          </a:bodyPr>
          <a:lstStyle/>
          <a:p>
            <a:r>
              <a:rPr lang="fr-FR" sz="2000" b="1" dirty="0">
                <a:latin typeface="Calibri" panose="020F0502020204030204" pitchFamily="34" charset="0"/>
                <a:ea typeface="Calibri" panose="020F0502020204030204" pitchFamily="34" charset="0"/>
                <a:cs typeface="Arial" panose="020B0604020202020204" pitchFamily="34" charset="0"/>
              </a:rPr>
              <a:t>	IV - Le</a:t>
            </a:r>
            <a:r>
              <a:rPr lang="fr-FR" sz="2000" b="1" dirty="0">
                <a:effectLst/>
                <a:latin typeface="Calibri" panose="020F0502020204030204" pitchFamily="34" charset="0"/>
                <a:ea typeface="Calibri" panose="020F0502020204030204" pitchFamily="34" charset="0"/>
                <a:cs typeface="Arial" panose="020B0604020202020204" pitchFamily="34" charset="0"/>
              </a:rPr>
              <a:t> rapport de vérité entre perception et personnage diégétique</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dirty="0">
                <a:effectLst/>
                <a:latin typeface="Calibri" panose="020F0502020204030204" pitchFamily="34" charset="0"/>
                <a:ea typeface="Calibri" panose="020F0502020204030204" pitchFamily="34" charset="0"/>
                <a:cs typeface="Arial" panose="020B0604020202020204" pitchFamily="34" charset="0"/>
              </a:rPr>
              <a:t>percevant est figuré par la répétition</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dirty="0">
                <a:effectLst/>
                <a:latin typeface="Calibri" panose="020F0502020204030204" pitchFamily="34" charset="0"/>
                <a:ea typeface="Calibri" panose="020F0502020204030204" pitchFamily="34" charset="0"/>
                <a:cs typeface="Arial" panose="020B0604020202020204" pitchFamily="34" charset="0"/>
              </a:rPr>
              <a:t>insistante de champs-contrechamps qui relient visage et image</a:t>
            </a:r>
            <a:r>
              <a:rPr lang="fr-FR" sz="2000" dirty="0">
                <a:effectLst/>
                <a:latin typeface="Calibri" panose="020F0502020204030204" pitchFamily="34" charset="0"/>
                <a:ea typeface="Calibri" panose="020F0502020204030204" pitchFamily="34" charset="0"/>
                <a:cs typeface="Arial" panose="020B0604020202020204" pitchFamily="34" charset="0"/>
              </a:rPr>
              <a:t>. </a:t>
            </a:r>
            <a:r>
              <a:rPr lang="fr-FR" sz="2000" b="1" dirty="0">
                <a:effectLst/>
                <a:latin typeface="Calibri" panose="020F0502020204030204" pitchFamily="34" charset="0"/>
                <a:ea typeface="Calibri" panose="020F0502020204030204" pitchFamily="34" charset="0"/>
                <a:cs typeface="Arial" panose="020B0604020202020204" pitchFamily="34" charset="0"/>
              </a:rPr>
              <a:t>Schéma d’un grand classicisme </a:t>
            </a:r>
            <a:r>
              <a:rPr lang="fr-FR" sz="2000" dirty="0">
                <a:effectLst/>
                <a:latin typeface="Calibri" panose="020F0502020204030204" pitchFamily="34" charset="0"/>
                <a:ea typeface="Calibri" panose="020F0502020204030204" pitchFamily="34" charset="0"/>
                <a:cs typeface="Arial" panose="020B0604020202020204" pitchFamily="34" charset="0"/>
              </a:rPr>
              <a:t>dont on peut constater la dimension universelle parmi les conventions cinématographiques non</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Arial" panose="020B0604020202020204" pitchFamily="34" charset="0"/>
              </a:rPr>
              <a:t>mimétiques de la perception humaine. </a:t>
            </a:r>
          </a:p>
          <a:p>
            <a:endParaRPr lang="fr-FR" sz="2000" dirty="0">
              <a:effectLst/>
              <a:latin typeface="Calibri" panose="020F0502020204030204" pitchFamily="34" charset="0"/>
              <a:ea typeface="Calibri" panose="020F0502020204030204" pitchFamily="34" charset="0"/>
              <a:cs typeface="Arial" panose="020B0604020202020204" pitchFamily="34" charset="0"/>
            </a:endParaRPr>
          </a:p>
          <a:p>
            <a:r>
              <a:rPr lang="fr-FR" sz="2000" b="1" dirty="0">
                <a:effectLst/>
                <a:latin typeface="Calibri" panose="020F0502020204030204" pitchFamily="34" charset="0"/>
                <a:ea typeface="Calibri" panose="020F0502020204030204" pitchFamily="34" charset="0"/>
                <a:cs typeface="Arial" panose="020B0604020202020204" pitchFamily="34" charset="0"/>
              </a:rPr>
              <a:t>Ces champs/contrechamps</a:t>
            </a:r>
            <a:r>
              <a:rPr lang="fr-FR" sz="2000" b="1" dirty="0">
                <a:latin typeface="Calibri" panose="020F0502020204030204" pitchFamily="34" charset="0"/>
                <a:ea typeface="Calibri" panose="020F0502020204030204" pitchFamily="34" charset="0"/>
                <a:cs typeface="Times New Roman" panose="02020603050405020304" pitchFamily="18" charset="0"/>
              </a:rPr>
              <a:t> </a:t>
            </a:r>
            <a:r>
              <a:rPr lang="fr-FR" sz="2000" b="1" dirty="0">
                <a:effectLst/>
                <a:latin typeface="Calibri" panose="020F0502020204030204" pitchFamily="34" charset="0"/>
                <a:ea typeface="Calibri" panose="020F0502020204030204" pitchFamily="34" charset="0"/>
                <a:cs typeface="Arial" panose="020B0604020202020204" pitchFamily="34" charset="0"/>
              </a:rPr>
              <a:t>homologuent la perception du personnage, même quand il ne s’agit</a:t>
            </a:r>
            <a:r>
              <a:rPr lang="fr-FR" sz="2000" b="1"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dirty="0">
                <a:effectLst/>
                <a:latin typeface="Calibri" panose="020F0502020204030204" pitchFamily="34" charset="0"/>
                <a:ea typeface="Calibri" panose="020F0502020204030204" pitchFamily="34" charset="0"/>
                <a:cs typeface="Arial" panose="020B0604020202020204" pitchFamily="34" charset="0"/>
              </a:rPr>
              <a:t>pas de vision d’un réel vraisemblable. </a:t>
            </a:r>
            <a:r>
              <a:rPr lang="fr-FR" sz="2000" dirty="0">
                <a:effectLst/>
                <a:latin typeface="Calibri" panose="020F0502020204030204" pitchFamily="34" charset="0"/>
                <a:ea typeface="Calibri" panose="020F0502020204030204" pitchFamily="34" charset="0"/>
                <a:cs typeface="Arial" panose="020B0604020202020204" pitchFamily="34" charset="0"/>
              </a:rPr>
              <a:t>Cette vision « de l’intérieur»,</a:t>
            </a:r>
            <a:r>
              <a:rPr lang="fr-FR" sz="2000" dirty="0">
                <a:effectLst/>
                <a:latin typeface="Calibri" panose="020F0502020204030204" pitchFamily="34" charset="0"/>
                <a:ea typeface="Calibri" panose="020F0502020204030204" pitchFamily="34" charset="0"/>
                <a:cs typeface="Times New Roman" panose="02020603050405020304" pitchFamily="18" charset="0"/>
              </a:rPr>
              <a:t> celle </a:t>
            </a:r>
            <a:r>
              <a:rPr lang="fr-FR" sz="2000" dirty="0">
                <a:effectLst/>
                <a:latin typeface="Calibri" panose="020F0502020204030204" pitchFamily="34" charset="0"/>
                <a:ea typeface="Calibri" panose="020F0502020204030204" pitchFamily="34" charset="0"/>
                <a:cs typeface="Arial" panose="020B0604020202020204" pitchFamily="34" charset="0"/>
              </a:rPr>
              <a:t>de l’écran du cerveau, est ainsi validée par le dispositif du</a:t>
            </a:r>
            <a:r>
              <a:rPr lang="fr-FR" sz="2000" dirty="0">
                <a:latin typeface="Calibri" panose="020F0502020204030204" pitchFamily="34" charset="0"/>
                <a:ea typeface="Calibri" panose="020F0502020204030204" pitchFamily="34" charset="0"/>
                <a:cs typeface="Times New Roman" panose="02020603050405020304" pitchFamily="18" charset="0"/>
              </a:rPr>
              <a:t> </a:t>
            </a:r>
            <a:r>
              <a:rPr lang="fr-FR" sz="2000" dirty="0">
                <a:effectLst/>
                <a:latin typeface="Calibri" panose="020F0502020204030204" pitchFamily="34" charset="0"/>
                <a:ea typeface="Calibri" panose="020F0502020204030204" pitchFamily="34" charset="0"/>
                <a:cs typeface="Arial" panose="020B0604020202020204" pitchFamily="34" charset="0"/>
              </a:rPr>
              <a:t>film. </a:t>
            </a:r>
          </a:p>
          <a:p>
            <a:endParaRPr lang="fr-FR" dirty="0">
              <a:latin typeface="Calibri" panose="020F0502020204030204" pitchFamily="34" charset="0"/>
              <a:ea typeface="Calibri" panose="020F0502020204030204" pitchFamily="34" charset="0"/>
              <a:cs typeface="Arial" panose="020B0604020202020204" pitchFamily="34" charset="0"/>
            </a:endParaRPr>
          </a:p>
          <a:p>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26</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923378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EA4E812-CBD3-6DCC-9496-F82892BB292B}"/>
              </a:ext>
            </a:extLst>
          </p:cNvPr>
          <p:cNvSpPr txBox="1"/>
          <p:nvPr/>
        </p:nvSpPr>
        <p:spPr>
          <a:xfrm>
            <a:off x="587969" y="1149981"/>
            <a:ext cx="11104159" cy="4180119"/>
          </a:xfrm>
          <a:prstGeom prst="rect">
            <a:avLst/>
          </a:prstGeom>
          <a:noFill/>
        </p:spPr>
        <p:txBody>
          <a:bodyPr wrap="square">
            <a:spAutoFit/>
          </a:bodyPr>
          <a:lstStyle/>
          <a:p>
            <a:pPr indent="449580">
              <a:lnSpc>
                <a:spcPct val="115000"/>
              </a:lnSpc>
              <a:spcAft>
                <a:spcPts val="1000"/>
              </a:spcAft>
            </a:pPr>
            <a:r>
              <a:rPr lang="fr-FR" sz="2000" b="1" dirty="0">
                <a:latin typeface="Calibri" panose="020F0502020204030204" pitchFamily="34" charset="0"/>
                <a:ea typeface="Calibri" panose="020F0502020204030204" pitchFamily="34" charset="0"/>
                <a:cs typeface="Arial" panose="020B0604020202020204" pitchFamily="34" charset="0"/>
              </a:rPr>
              <a:t>V </a:t>
            </a:r>
            <a:r>
              <a:rPr lang="fr-FR" sz="2000" b="1" dirty="0">
                <a:effectLst/>
                <a:latin typeface="Calibri" panose="020F0502020204030204" pitchFamily="34" charset="0"/>
                <a:ea typeface="Calibri" panose="020F0502020204030204" pitchFamily="34" charset="0"/>
                <a:cs typeface="Arial" panose="020B0604020202020204" pitchFamily="34" charset="0"/>
              </a:rPr>
              <a:t>- De la mémoire individuelle </a:t>
            </a:r>
            <a:r>
              <a:rPr lang="fr-FR" sz="2000" b="1" dirty="0">
                <a:latin typeface="Calibri" panose="020F0502020204030204" pitchFamily="34" charset="0"/>
                <a:ea typeface="Calibri" panose="020F0502020204030204" pitchFamily="34" charset="0"/>
                <a:cs typeface="Arial" panose="020B0604020202020204" pitchFamily="34" charset="0"/>
              </a:rPr>
              <a:t>à un</a:t>
            </a:r>
            <a:r>
              <a:rPr lang="fr-FR" sz="2000" b="1" dirty="0">
                <a:effectLst/>
                <a:latin typeface="Calibri" panose="020F0502020204030204" pitchFamily="34" charset="0"/>
                <a:ea typeface="Calibri" panose="020F0502020204030204" pitchFamily="34" charset="0"/>
                <a:cs typeface="Arial" panose="020B0604020202020204" pitchFamily="34" charset="0"/>
              </a:rPr>
              <a:t>e représentation intemporelle de l’humain</a:t>
            </a:r>
            <a:r>
              <a:rPr lang="fr-FR" sz="2000" dirty="0">
                <a:effectLst/>
                <a:latin typeface="Calibri" panose="020F0502020204030204" pitchFamily="34" charset="0"/>
                <a:ea typeface="Calibri" panose="020F0502020204030204" pitchFamily="34" charset="0"/>
                <a:cs typeface="Arial" panose="020B0604020202020204" pitchFamily="34" charset="0"/>
              </a:rPr>
              <a:t> </a:t>
            </a:r>
          </a:p>
          <a:p>
            <a:pPr indent="449580">
              <a:lnSpc>
                <a:spcPct val="115000"/>
              </a:lnSpc>
              <a:spcAft>
                <a:spcPts val="100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Aft>
                <a:spcPts val="1000"/>
              </a:spcAft>
            </a:pPr>
            <a:r>
              <a:rPr lang="fr-FR" b="1" dirty="0">
                <a:latin typeface="Calibri" panose="020F0502020204030204" pitchFamily="34" charset="0"/>
                <a:ea typeface="Calibri" panose="020F0502020204030204" pitchFamily="34" charset="0"/>
                <a:cs typeface="Arial" panose="020B0604020202020204" pitchFamily="34" charset="0"/>
              </a:rPr>
              <a:t>C</a:t>
            </a:r>
            <a:r>
              <a:rPr lang="fr-FR" b="1" dirty="0">
                <a:effectLst/>
                <a:latin typeface="Calibri" panose="020F0502020204030204" pitchFamily="34" charset="0"/>
                <a:ea typeface="Calibri" panose="020F0502020204030204" pitchFamily="34" charset="0"/>
                <a:cs typeface="Arial" panose="020B0604020202020204" pitchFamily="34" charset="0"/>
              </a:rPr>
              <a:t>onscience singulière et conscience universelle se fondent </a:t>
            </a:r>
            <a:r>
              <a:rPr lang="fr-FR" dirty="0">
                <a:effectLst/>
                <a:latin typeface="Calibri" panose="020F0502020204030204" pitchFamily="34" charset="0"/>
                <a:ea typeface="Calibri" panose="020F0502020204030204" pitchFamily="34" charset="0"/>
                <a:cs typeface="Arial" panose="020B0604020202020204" pitchFamily="34" charset="0"/>
              </a:rPr>
              <a:t>dans le montage des photogrammes : ainsi, le fondu enchainé</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Arial" panose="020B0604020202020204" pitchFamily="34" charset="0"/>
              </a:rPr>
              <a:t>figure-t-il les capacités du cerveau humain à transcender les limites de</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Arial" panose="020B0604020202020204" pitchFamily="34" charset="0"/>
              </a:rPr>
              <a:t>l’espace-temps, la frontière entre le soi et l’autre, le sujet et l’objet.</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Arial" panose="020B0604020202020204" pitchFamily="34" charset="0"/>
              </a:rPr>
              <a:t>Le film montre un individu</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Arial" panose="020B0604020202020204" pitchFamily="34" charset="0"/>
              </a:rPr>
              <a:t>qui repousse ou élargit les frontières de la perception humaine en</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Arial" panose="020B0604020202020204" pitchFamily="34" charset="0"/>
              </a:rPr>
              <a:t>expérimentant une sorte de dialectique ontologique entre sa mémoire</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Arial" panose="020B0604020202020204" pitchFamily="34" charset="0"/>
              </a:rPr>
              <a:t>et son inconscient, d’une part, et un monde extérieur angoissant, d’autre part. </a:t>
            </a:r>
          </a:p>
          <a:p>
            <a:pPr indent="449580">
              <a:lnSpc>
                <a:spcPct val="115000"/>
              </a:lnSpc>
              <a:spcAft>
                <a:spcPts val="1000"/>
              </a:spcAft>
            </a:pPr>
            <a:r>
              <a:rPr lang="fr-FR" dirty="0">
                <a:latin typeface="Calibri" panose="020F0502020204030204" pitchFamily="34" charset="0"/>
                <a:ea typeface="Calibri" panose="020F0502020204030204" pitchFamily="34" charset="0"/>
                <a:cs typeface="Arial" panose="020B0604020202020204" pitchFamily="34" charset="0"/>
              </a:rPr>
              <a:t>L</a:t>
            </a:r>
            <a:r>
              <a:rPr lang="fr-FR" dirty="0">
                <a:effectLst/>
                <a:latin typeface="Calibri" panose="020F0502020204030204" pitchFamily="34" charset="0"/>
                <a:ea typeface="Calibri" panose="020F0502020204030204" pitchFamily="34" charset="0"/>
                <a:cs typeface="Arial" panose="020B0604020202020204" pitchFamily="34" charset="0"/>
              </a:rPr>
              <a:t>’image-souvenir obsédante qui structure toute la</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Arial" panose="020B0604020202020204" pitchFamily="34" charset="0"/>
              </a:rPr>
              <a:t>narration se révèle être l’instant de la mort du personnage, dans</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Arial" panose="020B0604020202020204" pitchFamily="34" charset="0"/>
              </a:rPr>
              <a:t>une boucle temporelle. </a:t>
            </a:r>
          </a:p>
          <a:p>
            <a:pPr indent="449580">
              <a:lnSpc>
                <a:spcPct val="115000"/>
              </a:lnSpc>
              <a:spcAft>
                <a:spcPts val="1000"/>
              </a:spcAft>
            </a:pPr>
            <a:r>
              <a:rPr lang="fr-FR" dirty="0">
                <a:effectLst/>
                <a:latin typeface="Calibri" panose="020F0502020204030204" pitchFamily="34" charset="0"/>
                <a:ea typeface="Calibri" panose="020F0502020204030204" pitchFamily="34" charset="0"/>
                <a:cs typeface="Arial" panose="020B0604020202020204" pitchFamily="34" charset="0"/>
              </a:rPr>
              <a:t>L’hypothèse de</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Arial" panose="020B0604020202020204" pitchFamily="34" charset="0"/>
              </a:rPr>
              <a:t>la folie étant écartée, le spectateur se retrouve emprisonné dans un</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Arial" panose="020B0604020202020204" pitchFamily="34" charset="0"/>
              </a:rPr>
              <a:t>espace-temps en boucle, source de malaise profond que la beauté de la voix</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dirty="0">
                <a:effectLst/>
                <a:latin typeface="Calibri" panose="020F0502020204030204" pitchFamily="34" charset="0"/>
                <a:ea typeface="Calibri" panose="020F0502020204030204" pitchFamily="34" charset="0"/>
                <a:cs typeface="Arial" panose="020B0604020202020204" pitchFamily="34" charset="0"/>
              </a:rPr>
              <a:t>récitante réussit tout juste à juguler.</a:t>
            </a:r>
            <a:r>
              <a:rPr lang="fr-FR"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27</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346559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50A9D15-AC39-B481-ABEA-1F044D3E329B}"/>
              </a:ext>
            </a:extLst>
          </p:cNvPr>
          <p:cNvSpPr txBox="1"/>
          <p:nvPr/>
        </p:nvSpPr>
        <p:spPr>
          <a:xfrm>
            <a:off x="1533833" y="943897"/>
            <a:ext cx="8957187" cy="6093976"/>
          </a:xfrm>
          <a:prstGeom prst="rect">
            <a:avLst/>
          </a:prstGeom>
          <a:noFill/>
        </p:spPr>
        <p:txBody>
          <a:bodyPr wrap="square">
            <a:spAutoFit/>
          </a:bodyPr>
          <a:lstStyle/>
          <a:p>
            <a:r>
              <a:rPr lang="fr-FR" sz="1800" b="1" dirty="0">
                <a:effectLst/>
                <a:latin typeface="Arial" panose="020B0604020202020204" pitchFamily="34" charset="0"/>
                <a:ea typeface="Calibri" panose="020F0502020204030204" pitchFamily="34" charset="0"/>
              </a:rPr>
              <a:t>VI-  Le voyage dans le temps lié à une conception moderne progressiste du temps. </a:t>
            </a:r>
          </a:p>
          <a:p>
            <a:endParaRPr lang="fr-FR" sz="1800" b="1" dirty="0">
              <a:effectLst/>
              <a:latin typeface="Arial" panose="020B0604020202020204" pitchFamily="34" charset="0"/>
              <a:ea typeface="Calibri" panose="020F0502020204030204" pitchFamily="34" charset="0"/>
            </a:endParaRPr>
          </a:p>
          <a:p>
            <a:r>
              <a:rPr lang="fr-FR" sz="1800" dirty="0">
                <a:effectLst/>
                <a:latin typeface="Arial" panose="020B0604020202020204" pitchFamily="34" charset="0"/>
                <a:ea typeface="Times New Roman" panose="02020603050405020304" pitchFamily="18" charset="0"/>
              </a:rPr>
              <a:t>L'idée de voyage dans le temps n'apparaît qu'avec l'idée de progrès. </a:t>
            </a:r>
          </a:p>
          <a:p>
            <a:r>
              <a:rPr lang="fr-FR" sz="1800" dirty="0">
                <a:effectLst/>
                <a:latin typeface="Arial" panose="020B0604020202020204" pitchFamily="34" charset="0"/>
                <a:ea typeface="Times New Roman" panose="02020603050405020304" pitchFamily="18" charset="0"/>
              </a:rPr>
              <a:t>L'idée de voyager dans le temps n'aurait pas traversé l'esprit d’un Grec de l</a:t>
            </a:r>
            <a:r>
              <a:rPr lang="fr-FR" sz="1800" dirty="0">
                <a:effectLst/>
                <a:latin typeface="Arial" panose="020B0604020202020204" pitchFamily="34" charset="0"/>
                <a:ea typeface="Times New Roman" panose="02020603050405020304" pitchFamily="18" charset="0"/>
                <a:hlinkClick r:id="rId2" tooltip="Antiquité">
                  <a:extLst>
                    <a:ext uri="{A12FA001-AC4F-418D-AE19-62706E023703}">
                      <ahyp:hlinkClr xmlns:ahyp="http://schemas.microsoft.com/office/drawing/2018/hyperlinkcolor" val="tx"/>
                    </a:ext>
                  </a:extLst>
                </a:hlinkClick>
              </a:rPr>
              <a:t>’</a:t>
            </a:r>
            <a:r>
              <a:rPr lang="fr-FR" sz="1800" dirty="0">
                <a:effectLst/>
                <a:latin typeface="Arial" panose="020B0604020202020204" pitchFamily="34" charset="0"/>
                <a:ea typeface="Times New Roman" panose="02020603050405020304" pitchFamily="18" charset="0"/>
              </a:rPr>
              <a:t>Antiquité, </a:t>
            </a:r>
            <a:r>
              <a:rPr lang="fr-FR" dirty="0">
                <a:latin typeface="Arial" panose="020B0604020202020204" pitchFamily="34" charset="0"/>
                <a:ea typeface="Times New Roman" panose="02020603050405020304" pitchFamily="18" charset="0"/>
              </a:rPr>
              <a:t>qui </a:t>
            </a:r>
            <a:r>
              <a:rPr lang="fr-FR" sz="1800" dirty="0">
                <a:effectLst/>
                <a:latin typeface="Arial" panose="020B0604020202020204" pitchFamily="34" charset="0"/>
                <a:ea typeface="Times New Roman" panose="02020603050405020304" pitchFamily="18" charset="0"/>
              </a:rPr>
              <a:t>ne concevait l'avenir que comme l'accomplissement du destin connu des dieux seuls. Et les changements étaient lents et peu perceptibles à l'échelle d'une vie humaine. </a:t>
            </a:r>
          </a:p>
          <a:p>
            <a:endParaRPr lang="fr-FR" dirty="0">
              <a:latin typeface="Arial" panose="020B0604020202020204" pitchFamily="34" charset="0"/>
              <a:ea typeface="Times New Roman" panose="02020603050405020304" pitchFamily="18" charset="0"/>
            </a:endParaRPr>
          </a:p>
          <a:p>
            <a:r>
              <a:rPr lang="fr-FR" sz="1800" dirty="0">
                <a:effectLst/>
                <a:latin typeface="Arial" panose="020B0604020202020204" pitchFamily="34" charset="0"/>
                <a:ea typeface="Times New Roman" panose="02020603050405020304" pitchFamily="18" charset="0"/>
              </a:rPr>
              <a:t>Ce sont donc les notions de progrès, d'évolution, de changement qui ont modifié notre vision du temps, idées parfaitement étrangères aux anciens et au Moyen Âge. L'idée que l'avenir va apporter des nouveautés suffisamment étonnantes pour produire de l'intérêt romanesque n’apparaît qu'à la Renaissance. </a:t>
            </a:r>
          </a:p>
          <a:p>
            <a:pPr>
              <a:spcBef>
                <a:spcPts val="600"/>
              </a:spcBef>
              <a:spcAft>
                <a:spcPts val="600"/>
              </a:spcAft>
            </a:pPr>
            <a:endParaRPr lang="fr-FR" sz="1800" b="1" dirty="0">
              <a:effectLst/>
              <a:latin typeface="Arial" panose="020B0604020202020204" pitchFamily="34" charset="0"/>
              <a:ea typeface="Calibri" panose="020F0502020204030204" pitchFamily="34" charset="0"/>
            </a:endParaRPr>
          </a:p>
          <a:p>
            <a:pPr>
              <a:spcBef>
                <a:spcPts val="600"/>
              </a:spcBef>
              <a:spcAft>
                <a:spcPts val="600"/>
              </a:spcAft>
            </a:pPr>
            <a:r>
              <a:rPr lang="fr-FR" sz="1800" b="1" dirty="0">
                <a:effectLst/>
                <a:latin typeface="Arial" panose="020B0604020202020204" pitchFamily="34" charset="0"/>
                <a:ea typeface="Calibri" panose="020F0502020204030204" pitchFamily="34" charset="0"/>
              </a:rPr>
              <a:t>Le voyage dans le temps </a:t>
            </a:r>
            <a:r>
              <a:rPr lang="fr-FR" sz="1800" dirty="0">
                <a:effectLst/>
                <a:latin typeface="Arial" panose="020B0604020202020204" pitchFamily="34" charset="0"/>
                <a:ea typeface="Calibri" panose="020F0502020204030204" pitchFamily="34" charset="0"/>
              </a:rPr>
              <a:t>= procédé destiné à exposer les thèses d'un auteur sur sa vision de l'avenir et donc une description de l'avenir à fort contenu politique </a:t>
            </a:r>
            <a:endParaRPr lang="fr-FR" dirty="0"/>
          </a:p>
          <a:p>
            <a:pPr marL="342900" lvl="0" indent="-342900">
              <a:spcBef>
                <a:spcPts val="600"/>
              </a:spcBef>
              <a:spcAft>
                <a:spcPts val="600"/>
              </a:spcAft>
              <a:buFont typeface="+mj-lt"/>
              <a:buAutoNum type="alphaLcParenR"/>
            </a:pPr>
            <a:endParaRPr lang="fr-FR" sz="1800" dirty="0">
              <a:effectLst/>
              <a:latin typeface="Times New Roman" panose="02020603050405020304" pitchFamily="18" charset="0"/>
              <a:ea typeface="Times New Roman" panose="02020603050405020304" pitchFamily="18" charset="0"/>
            </a:endParaRPr>
          </a:p>
          <a:p>
            <a:endParaRPr lang="fr-FR" sz="1800" dirty="0">
              <a:effectLst/>
              <a:latin typeface="Times New Roman" panose="02020603050405020304" pitchFamily="18" charset="0"/>
              <a:ea typeface="Times New Roman" panose="02020603050405020304" pitchFamily="18" charset="0"/>
            </a:endParaRPr>
          </a:p>
          <a:p>
            <a:endParaRPr lang="fr-FR" sz="1800" b="1" dirty="0">
              <a:effectLst/>
              <a:latin typeface="Arial" panose="020B0604020202020204" pitchFamily="34" charset="0"/>
              <a:ea typeface="Calibri" panose="020F0502020204030204" pitchFamily="34" charset="0"/>
            </a:endParaRPr>
          </a:p>
          <a:p>
            <a:endParaRPr lang="fr-FR" dirty="0">
              <a:latin typeface="Arial" panose="020B0604020202020204" pitchFamily="34" charset="0"/>
              <a:ea typeface="Calibri" panose="020F0502020204030204" pitchFamily="34"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28</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73623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3471822-F784-B9A2-CDA0-4F2F7251AD51}"/>
              </a:ext>
            </a:extLst>
          </p:cNvPr>
          <p:cNvSpPr txBox="1"/>
          <p:nvPr/>
        </p:nvSpPr>
        <p:spPr>
          <a:xfrm>
            <a:off x="1676991" y="700057"/>
            <a:ext cx="9202992" cy="5047536"/>
          </a:xfrm>
          <a:prstGeom prst="rect">
            <a:avLst/>
          </a:prstGeom>
          <a:noFill/>
        </p:spPr>
        <p:txBody>
          <a:bodyPr wrap="square">
            <a:spAutoFit/>
          </a:bodyPr>
          <a:lstStyle/>
          <a:p>
            <a:pPr lvl="0">
              <a:spcBef>
                <a:spcPts val="600"/>
              </a:spcBef>
              <a:spcAft>
                <a:spcPts val="600"/>
              </a:spcAft>
            </a:pPr>
            <a:endParaRPr lang="fr-FR" sz="1800" b="1" dirty="0">
              <a:effectLst/>
              <a:latin typeface="Arial" panose="020B0604020202020204" pitchFamily="34" charset="0"/>
              <a:ea typeface="Times New Roman" panose="02020603050405020304" pitchFamily="18" charset="0"/>
            </a:endParaRPr>
          </a:p>
          <a:p>
            <a:pPr lvl="0">
              <a:spcBef>
                <a:spcPts val="600"/>
              </a:spcBef>
              <a:spcAft>
                <a:spcPts val="600"/>
              </a:spcAft>
            </a:pPr>
            <a:endParaRPr lang="fr-FR" b="1" dirty="0">
              <a:latin typeface="Arial" panose="020B0604020202020204" pitchFamily="34" charset="0"/>
              <a:ea typeface="Times New Roman" panose="02020603050405020304" pitchFamily="18" charset="0"/>
            </a:endParaRPr>
          </a:p>
          <a:p>
            <a:pPr lvl="0">
              <a:spcBef>
                <a:spcPts val="600"/>
              </a:spcBef>
              <a:spcAft>
                <a:spcPts val="600"/>
              </a:spcAft>
            </a:pPr>
            <a:r>
              <a:rPr lang="fr-FR" sz="1800" b="1" dirty="0">
                <a:effectLst/>
                <a:latin typeface="Arial" panose="020B0604020202020204" pitchFamily="34" charset="0"/>
                <a:ea typeface="Times New Roman" panose="02020603050405020304" pitchFamily="18" charset="0"/>
              </a:rPr>
              <a:t>VII -  </a:t>
            </a:r>
            <a:r>
              <a:rPr lang="fr-FR" b="1" dirty="0">
                <a:latin typeface="Arial" panose="020B0604020202020204" pitchFamily="34" charset="0"/>
                <a:ea typeface="Times New Roman" panose="02020603050405020304" pitchFamily="18" charset="0"/>
              </a:rPr>
              <a:t>Les </a:t>
            </a:r>
            <a:r>
              <a:rPr lang="fr-FR" sz="1800" b="1" dirty="0">
                <a:effectLst/>
                <a:latin typeface="Arial" panose="020B0604020202020204" pitchFamily="34" charset="0"/>
                <a:ea typeface="Times New Roman" panose="02020603050405020304" pitchFamily="18" charset="0"/>
              </a:rPr>
              <a:t>paradoxes du voyage dans le temps</a:t>
            </a:r>
          </a:p>
          <a:p>
            <a:pPr lvl="0">
              <a:spcBef>
                <a:spcPts val="600"/>
              </a:spcBef>
              <a:spcAft>
                <a:spcPts val="600"/>
              </a:spcAft>
            </a:pPr>
            <a:r>
              <a:rPr lang="fr-FR" sz="1800" dirty="0">
                <a:effectLst/>
                <a:latin typeface="Arial" panose="020B0604020202020204" pitchFamily="34" charset="0"/>
                <a:ea typeface="Times New Roman" panose="02020603050405020304" pitchFamily="18" charset="0"/>
              </a:rPr>
              <a:t>Le procédé narratif du voyage dans le temps étant usé, à partir de la deuxième moitié du </a:t>
            </a:r>
            <a:r>
              <a:rPr lang="fr-FR" sz="1800" cap="small" dirty="0" err="1">
                <a:effectLst/>
                <a:latin typeface="Arial" panose="020B0604020202020204" pitchFamily="34" charset="0"/>
                <a:ea typeface="Times New Roman" panose="02020603050405020304" pitchFamily="18" charset="0"/>
              </a:rPr>
              <a:t>xx</a:t>
            </a:r>
            <a:r>
              <a:rPr lang="fr-FR" sz="1800" baseline="30000" dirty="0" err="1">
                <a:effectLst/>
                <a:latin typeface="Arial" panose="020B0604020202020204" pitchFamily="34" charset="0"/>
                <a:ea typeface="Times New Roman" panose="02020603050405020304" pitchFamily="18" charset="0"/>
              </a:rPr>
              <a:t>e</a:t>
            </a:r>
            <a:r>
              <a:rPr lang="fr-FR" sz="1800" dirty="0">
                <a:effectLst/>
                <a:latin typeface="Arial" panose="020B0604020202020204" pitchFamily="34" charset="0"/>
                <a:ea typeface="Times New Roman" panose="02020603050405020304" pitchFamily="18" charset="0"/>
              </a:rPr>
              <a:t> siècle, les auteurs et les réalisateurs s'intéressent aux paradoxes générés par cette hypothèse. </a:t>
            </a:r>
          </a:p>
          <a:p>
            <a:pPr lvl="0">
              <a:spcBef>
                <a:spcPts val="600"/>
              </a:spcBef>
              <a:spcAft>
                <a:spcPts val="600"/>
              </a:spcAft>
            </a:pPr>
            <a:r>
              <a:rPr lang="fr-FR" sz="1800" dirty="0">
                <a:effectLst/>
                <a:latin typeface="Arial" panose="020B0604020202020204" pitchFamily="34" charset="0"/>
                <a:ea typeface="Times New Roman" panose="02020603050405020304" pitchFamily="18" charset="0"/>
              </a:rPr>
              <a:t>Mais </a:t>
            </a:r>
            <a:r>
              <a:rPr lang="fr-FR" sz="1800" b="1" dirty="0">
                <a:effectLst/>
                <a:latin typeface="Arial" panose="020B0604020202020204" pitchFamily="34" charset="0"/>
                <a:ea typeface="Times New Roman" panose="02020603050405020304" pitchFamily="18" charset="0"/>
              </a:rPr>
              <a:t>voyager dans le temps</a:t>
            </a:r>
            <a:r>
              <a:rPr lang="fr-FR" sz="1800" dirty="0">
                <a:effectLst/>
                <a:latin typeface="Arial" panose="020B0604020202020204" pitchFamily="34" charset="0"/>
                <a:ea typeface="Times New Roman" panose="02020603050405020304" pitchFamily="18" charset="0"/>
              </a:rPr>
              <a:t>, et notamment dans le passé, </a:t>
            </a:r>
            <a:r>
              <a:rPr lang="fr-FR" sz="1800" b="1" dirty="0">
                <a:effectLst/>
                <a:latin typeface="Arial" panose="020B0604020202020204" pitchFamily="34" charset="0"/>
                <a:ea typeface="Times New Roman" panose="02020603050405020304" pitchFamily="18" charset="0"/>
              </a:rPr>
              <a:t>permet de « court-circuiter » le destin en modifiant l’avenir.</a:t>
            </a:r>
          </a:p>
          <a:p>
            <a:pPr lvl="0">
              <a:spcBef>
                <a:spcPts val="600"/>
              </a:spcBef>
              <a:spcAft>
                <a:spcPts val="600"/>
              </a:spcAft>
            </a:pPr>
            <a:r>
              <a:rPr lang="fr-FR" sz="1800" dirty="0">
                <a:effectLst/>
                <a:latin typeface="Arial" panose="020B0604020202020204" pitchFamily="34" charset="0"/>
                <a:ea typeface="Times New Roman" panose="02020603050405020304" pitchFamily="18" charset="0"/>
              </a:rPr>
              <a:t>De ce point de vue, </a:t>
            </a:r>
            <a:r>
              <a:rPr lang="fr-FR" sz="1800" b="1" dirty="0">
                <a:effectLst/>
                <a:latin typeface="Arial" panose="020B0604020202020204" pitchFamily="34" charset="0"/>
                <a:ea typeface="Times New Roman" panose="02020603050405020304" pitchFamily="18" charset="0"/>
              </a:rPr>
              <a:t>ce sont essentiellement aux liens de causalité que la SF s'intéresse.</a:t>
            </a:r>
            <a:endParaRPr lang="fr-FR" sz="1800" dirty="0">
              <a:effectLst/>
              <a:latin typeface="Arial" panose="020B0604020202020204" pitchFamily="34" charset="0"/>
              <a:ea typeface="Times New Roman" panose="02020603050405020304" pitchFamily="18" charset="0"/>
            </a:endParaRPr>
          </a:p>
          <a:p>
            <a:pPr marL="342900" lvl="0" indent="-342900">
              <a:spcBef>
                <a:spcPts val="600"/>
              </a:spcBef>
              <a:spcAft>
                <a:spcPts val="600"/>
              </a:spcAft>
              <a:buSzPts val="1000"/>
              <a:buFont typeface="Symbol" panose="05050102010706020507" pitchFamily="18" charset="2"/>
              <a:buChar char=""/>
              <a:tabLst>
                <a:tab pos="457200" algn="l"/>
              </a:tabLst>
            </a:pPr>
            <a:r>
              <a:rPr lang="fr-FR" sz="1800" dirty="0">
                <a:effectLst/>
                <a:latin typeface="Arial" panose="020B0604020202020204" pitchFamily="34" charset="0"/>
                <a:ea typeface="Times New Roman" panose="02020603050405020304" pitchFamily="18" charset="0"/>
              </a:rPr>
              <a:t>Le voyage </a:t>
            </a:r>
            <a:r>
              <a:rPr lang="fr-FR" sz="1800" i="1" dirty="0">
                <a:effectLst/>
                <a:latin typeface="Arial" panose="020B0604020202020204" pitchFamily="34" charset="0"/>
                <a:ea typeface="Times New Roman" panose="02020603050405020304" pitchFamily="18" charset="0"/>
              </a:rPr>
              <a:t>rétrograde</a:t>
            </a:r>
            <a:r>
              <a:rPr lang="fr-FR" sz="1800" dirty="0">
                <a:effectLst/>
                <a:latin typeface="Arial" panose="020B0604020202020204" pitchFamily="34" charset="0"/>
                <a:ea typeface="Times New Roman" panose="02020603050405020304" pitchFamily="18" charset="0"/>
              </a:rPr>
              <a:t> dans le temps oblige à abandonner le postulat de causalité qui veut que l'effet ait obligatoirement lieu </a:t>
            </a:r>
            <a:r>
              <a:rPr lang="fr-FR" sz="1800" i="1" dirty="0">
                <a:effectLst/>
                <a:latin typeface="Arial" panose="020B0604020202020204" pitchFamily="34" charset="0"/>
                <a:ea typeface="Times New Roman" panose="02020603050405020304" pitchFamily="18" charset="0"/>
              </a:rPr>
              <a:t>après</a:t>
            </a:r>
            <a:r>
              <a:rPr lang="fr-FR" sz="1800" dirty="0">
                <a:effectLst/>
                <a:latin typeface="Arial" panose="020B0604020202020204" pitchFamily="34" charset="0"/>
                <a:ea typeface="Times New Roman" panose="02020603050405020304" pitchFamily="18" charset="0"/>
              </a:rPr>
              <a:t> la cause. Il faudrait alors admettre que le passé existe encore et qu'il n'est donc pas réellement </a:t>
            </a:r>
            <a:r>
              <a:rPr lang="fr-FR" sz="1800" i="1" dirty="0">
                <a:effectLst/>
                <a:latin typeface="Arial" panose="020B0604020202020204" pitchFamily="34" charset="0"/>
                <a:ea typeface="Times New Roman" panose="02020603050405020304" pitchFamily="18" charset="0"/>
              </a:rPr>
              <a:t>passé</a:t>
            </a:r>
            <a:r>
              <a:rPr lang="fr-FR" sz="1800" dirty="0">
                <a:effectLst/>
                <a:latin typeface="Arial" panose="020B0604020202020204" pitchFamily="34" charset="0"/>
                <a:ea typeface="Times New Roman" panose="02020603050405020304" pitchFamily="18" charset="0"/>
              </a:rPr>
              <a:t>.</a:t>
            </a:r>
            <a:endParaRPr lang="fr-FR" sz="18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SzPts val="1000"/>
              <a:buFont typeface="Symbol" panose="05050102010706020507" pitchFamily="18" charset="2"/>
              <a:buChar char=""/>
              <a:tabLst>
                <a:tab pos="457200" algn="l"/>
              </a:tabLst>
            </a:pPr>
            <a:r>
              <a:rPr lang="fr-FR" sz="1800" dirty="0">
                <a:effectLst/>
                <a:latin typeface="Arial" panose="020B0604020202020204" pitchFamily="34" charset="0"/>
                <a:ea typeface="Times New Roman" panose="02020603050405020304" pitchFamily="18" charset="0"/>
              </a:rPr>
              <a:t>Il en résulte donc une boucle sans fin, un </a:t>
            </a:r>
            <a:r>
              <a:rPr lang="fr-FR" sz="1800" b="1" dirty="0">
                <a:effectLst/>
                <a:latin typeface="Arial" panose="020B0604020202020204" pitchFamily="34" charset="0"/>
                <a:ea typeface="Times New Roman" panose="02020603050405020304" pitchFamily="18" charset="0"/>
              </a:rPr>
              <a:t>paradoxe temporel, une aporie.</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29</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396526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0D9993B-AB85-96D7-85A3-B0B6B8E635A1}"/>
              </a:ext>
            </a:extLst>
          </p:cNvPr>
          <p:cNvSpPr txBox="1"/>
          <p:nvPr/>
        </p:nvSpPr>
        <p:spPr>
          <a:xfrm>
            <a:off x="2133601" y="1877961"/>
            <a:ext cx="9075173" cy="3873240"/>
          </a:xfrm>
          <a:prstGeom prst="rect">
            <a:avLst/>
          </a:prstGeom>
          <a:noFill/>
        </p:spPr>
        <p:txBody>
          <a:bodyPr wrap="square">
            <a:spAutoFit/>
          </a:bodyPr>
          <a:lstStyle/>
          <a:p>
            <a:pPr indent="228600">
              <a:lnSpc>
                <a:spcPct val="115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En lien avec </a:t>
            </a:r>
            <a:r>
              <a:rPr lang="fr-FR" sz="2400" dirty="0">
                <a:effectLst/>
                <a:latin typeface="Arial" panose="020B0604020202020204" pitchFamily="34" charset="0"/>
                <a:ea typeface="Calibri" panose="020F0502020204030204" pitchFamily="34" charset="0"/>
                <a:cs typeface="Times New Roman" panose="02020603050405020304" pitchFamily="18" charset="0"/>
              </a:rPr>
              <a:t>les IO, le cinéma permet donc aux élèves de : </a:t>
            </a:r>
          </a:p>
          <a:p>
            <a:pPr indent="228600">
              <a:lnSpc>
                <a:spcPct val="115000"/>
              </a:lnSpc>
              <a:spcAft>
                <a:spcPts val="800"/>
              </a:spcAft>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indent="228600">
              <a:lnSpc>
                <a:spcPct val="115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 </a:t>
            </a:r>
            <a:r>
              <a:rPr lang="fr-FR" sz="2400" dirty="0">
                <a:effectLst/>
                <a:latin typeface="Arial" panose="020B0604020202020204" pitchFamily="34" charset="0"/>
                <a:ea typeface="Calibri" panose="020F0502020204030204" pitchFamily="34" charset="0"/>
                <a:cs typeface="Times New Roman" panose="02020603050405020304" pitchFamily="18" charset="0"/>
              </a:rPr>
              <a:t>« développer leur conscience historique » </a:t>
            </a:r>
            <a:r>
              <a:rPr lang="fr-FR" sz="2400" b="1" dirty="0">
                <a:effectLst/>
                <a:latin typeface="Arial" panose="020B0604020202020204" pitchFamily="34" charset="0"/>
                <a:ea typeface="Calibri" panose="020F0502020204030204" pitchFamily="34" charset="0"/>
                <a:cs typeface="Times New Roman" panose="02020603050405020304" pitchFamily="18" charset="0"/>
              </a:rPr>
              <a:t>en utilisant le film comme document dans sa dimension de témoignage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15000"/>
              </a:lnSpc>
              <a:spcAft>
                <a:spcPts val="800"/>
              </a:spcAft>
              <a:buFontTx/>
              <a:buChar char="-"/>
            </a:pPr>
            <a:r>
              <a:rPr lang="fr-FR" sz="2400" dirty="0">
                <a:effectLst/>
                <a:latin typeface="Arial" panose="020B0604020202020204" pitchFamily="34" charset="0"/>
                <a:ea typeface="Calibri" panose="020F0502020204030204" pitchFamily="34" charset="0"/>
                <a:cs typeface="Times New Roman" panose="02020603050405020304" pitchFamily="18" charset="0"/>
              </a:rPr>
              <a:t>« affiner leur jugement critique »</a:t>
            </a:r>
            <a:r>
              <a:rPr lang="fr-FR" sz="2400" b="1" dirty="0">
                <a:effectLst/>
                <a:latin typeface="Arial" panose="020B0604020202020204" pitchFamily="34" charset="0"/>
                <a:ea typeface="Calibri" panose="020F0502020204030204" pitchFamily="34" charset="0"/>
                <a:cs typeface="Times New Roman" panose="02020603050405020304" pitchFamily="18" charset="0"/>
              </a:rPr>
              <a:t> en analysant le film comme langage</a:t>
            </a:r>
          </a:p>
          <a:p>
            <a:pPr marL="285750" indent="-285750">
              <a:lnSpc>
                <a:spcPct val="115000"/>
              </a:lnSpc>
              <a:spcAft>
                <a:spcPts val="800"/>
              </a:spcAft>
              <a:buFontTx/>
              <a:buChar char="-"/>
            </a:pPr>
            <a:r>
              <a:rPr lang="fr-FR" sz="2400" dirty="0">
                <a:effectLst/>
                <a:latin typeface="Arial" panose="020B0604020202020204" pitchFamily="34" charset="0"/>
                <a:ea typeface="Calibri" panose="020F0502020204030204" pitchFamily="34" charset="0"/>
                <a:cs typeface="Times New Roman" panose="02020603050405020304" pitchFamily="18" charset="0"/>
              </a:rPr>
              <a:t>« enrichir leur approche des grands problèmes d’aujourd’hui »</a:t>
            </a:r>
            <a:r>
              <a:rPr lang="fr-FR" sz="2400" dirty="0">
                <a:latin typeface="Arial" panose="020B0604020202020204" pitchFamily="34" charset="0"/>
                <a:ea typeface="Calibri" panose="020F0502020204030204" pitchFamily="34" charset="0"/>
                <a:cs typeface="Times New Roman" panose="02020603050405020304" pitchFamily="18" charset="0"/>
              </a:rPr>
              <a:t> </a:t>
            </a:r>
            <a:r>
              <a:rPr lang="fr-FR" sz="2400" b="1" dirty="0">
                <a:latin typeface="Arial" panose="020B0604020202020204" pitchFamily="34" charset="0"/>
                <a:ea typeface="Calibri" panose="020F0502020204030204" pitchFamily="34" charset="0"/>
                <a:cs typeface="Times New Roman" panose="02020603050405020304" pitchFamily="18" charset="0"/>
              </a:rPr>
              <a:t>en c</a:t>
            </a:r>
            <a:r>
              <a:rPr lang="fr-FR" sz="2400" b="1" dirty="0">
                <a:effectLst/>
                <a:latin typeface="Arial" panose="020B0604020202020204" pitchFamily="34" charset="0"/>
                <a:ea typeface="Calibri" panose="020F0502020204030204" pitchFamily="34" charset="0"/>
                <a:cs typeface="Times New Roman" panose="02020603050405020304" pitchFamily="18" charset="0"/>
              </a:rPr>
              <a:t>hoisissant des œuvres issues du patrimoine.</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444320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5A970E8-CBAE-F284-4D08-7EFF147CE433}"/>
              </a:ext>
            </a:extLst>
          </p:cNvPr>
          <p:cNvSpPr txBox="1"/>
          <p:nvPr/>
        </p:nvSpPr>
        <p:spPr>
          <a:xfrm>
            <a:off x="1533832" y="1120877"/>
            <a:ext cx="9212826" cy="6186309"/>
          </a:xfrm>
          <a:prstGeom prst="rect">
            <a:avLst/>
          </a:prstGeom>
          <a:noFill/>
        </p:spPr>
        <p:txBody>
          <a:bodyPr wrap="square">
            <a:spAutoFit/>
          </a:bodyPr>
          <a:lstStyle/>
          <a:p>
            <a:pPr>
              <a:spcBef>
                <a:spcPts val="600"/>
              </a:spcBef>
              <a:spcAft>
                <a:spcPts val="600"/>
              </a:spcAft>
            </a:pPr>
            <a:r>
              <a:rPr lang="fr-FR" sz="1800" b="1" dirty="0">
                <a:effectLst/>
                <a:latin typeface="Arial" panose="020B0604020202020204" pitchFamily="34" charset="0"/>
                <a:ea typeface="Calibri" panose="020F0502020204030204" pitchFamily="34" charset="0"/>
                <a:cs typeface="Times New Roman" panose="02020603050405020304" pitchFamily="18" charset="0"/>
              </a:rPr>
              <a:t>VIII - Le voyageur dans le temps, figure de l’avatar ?</a:t>
            </a:r>
          </a:p>
          <a:p>
            <a:pPr>
              <a:spcBef>
                <a:spcPts val="600"/>
              </a:spcBef>
              <a:spcAft>
                <a:spcPts val="600"/>
              </a:spcAft>
            </a:pPr>
            <a:endParaRPr lang="fr-FR" sz="1800" b="1" dirty="0">
              <a:effectLst/>
              <a:latin typeface="Arial" pitchFamily="34" charset="0"/>
              <a:ea typeface="Calibri" panose="020F0502020204030204" pitchFamily="34" charset="0"/>
              <a:cs typeface="Arial" pitchFamily="34" charset="0"/>
            </a:endParaRPr>
          </a:p>
          <a:p>
            <a:pPr lvl="0">
              <a:spcBef>
                <a:spcPts val="600"/>
              </a:spcBef>
              <a:spcAft>
                <a:spcPts val="600"/>
              </a:spcAft>
            </a:pPr>
            <a:r>
              <a:rPr lang="fr-FR" b="1" dirty="0">
                <a:solidFill>
                  <a:srgbClr val="000000"/>
                </a:solidFill>
                <a:latin typeface="Arial" pitchFamily="34" charset="0"/>
                <a:ea typeface="Times New Roman" panose="02020603050405020304" pitchFamily="18" charset="0"/>
                <a:cs typeface="Arial" pitchFamily="34" charset="0"/>
              </a:rPr>
              <a:t>P</a:t>
            </a:r>
            <a:r>
              <a:rPr lang="fr-FR" sz="1800" b="1" dirty="0">
                <a:solidFill>
                  <a:srgbClr val="000000"/>
                </a:solidFill>
                <a:effectLst/>
                <a:latin typeface="Arial" pitchFamily="34" charset="0"/>
                <a:ea typeface="Times New Roman" panose="02020603050405020304" pitchFamily="18" charset="0"/>
                <a:cs typeface="Arial" pitchFamily="34" charset="0"/>
              </a:rPr>
              <a:t>our lever l’aporie </a:t>
            </a:r>
            <a:r>
              <a:rPr lang="fr-FR" sz="1800" dirty="0">
                <a:solidFill>
                  <a:srgbClr val="000000"/>
                </a:solidFill>
                <a:effectLst/>
                <a:latin typeface="Arial" pitchFamily="34" charset="0"/>
                <a:ea typeface="Times New Roman" panose="02020603050405020304" pitchFamily="18" charset="0"/>
                <a:cs typeface="Arial" pitchFamily="34" charset="0"/>
              </a:rPr>
              <a:t>du retour d’un homme sur les lieux d’un temps déjà révolu où il est présent à deux âges de sa vie, </a:t>
            </a:r>
            <a:r>
              <a:rPr lang="fr-FR" sz="1800" b="1" dirty="0">
                <a:solidFill>
                  <a:srgbClr val="000000"/>
                </a:solidFill>
                <a:effectLst/>
                <a:latin typeface="Arial" pitchFamily="34" charset="0"/>
                <a:ea typeface="Times New Roman" panose="02020603050405020304" pitchFamily="18" charset="0"/>
                <a:cs typeface="Arial" pitchFamily="34" charset="0"/>
              </a:rPr>
              <a:t>la seconde apparition de l’homme de </a:t>
            </a:r>
            <a:r>
              <a:rPr lang="fr-FR" sz="1800" b="1" i="1" dirty="0">
                <a:solidFill>
                  <a:srgbClr val="000000"/>
                </a:solidFill>
                <a:effectLst/>
                <a:latin typeface="Arial" pitchFamily="34" charset="0"/>
                <a:ea typeface="Times New Roman" panose="02020603050405020304" pitchFamily="18" charset="0"/>
                <a:cs typeface="Arial" pitchFamily="34" charset="0"/>
              </a:rPr>
              <a:t>La Jetée</a:t>
            </a:r>
            <a:r>
              <a:rPr lang="fr-FR" sz="1800" b="1" dirty="0">
                <a:solidFill>
                  <a:srgbClr val="000000"/>
                </a:solidFill>
                <a:effectLst/>
                <a:latin typeface="Arial" pitchFamily="34" charset="0"/>
                <a:ea typeface="Times New Roman" panose="02020603050405020304" pitchFamily="18" charset="0"/>
                <a:cs typeface="Arial" pitchFamily="34" charset="0"/>
              </a:rPr>
              <a:t> pour</a:t>
            </a:r>
            <a:r>
              <a:rPr lang="fr-FR" b="1" dirty="0">
                <a:solidFill>
                  <a:srgbClr val="000000"/>
                </a:solidFill>
                <a:latin typeface="Arial" pitchFamily="34" charset="0"/>
                <a:ea typeface="Times New Roman" panose="02020603050405020304" pitchFamily="18" charset="0"/>
                <a:cs typeface="Arial" pitchFamily="34" charset="0"/>
              </a:rPr>
              <a:t>rait être </a:t>
            </a:r>
            <a:r>
              <a:rPr lang="fr-FR" sz="1800" b="1" dirty="0">
                <a:solidFill>
                  <a:srgbClr val="000000"/>
                </a:solidFill>
                <a:effectLst/>
                <a:latin typeface="Arial" pitchFamily="34" charset="0"/>
                <a:ea typeface="Times New Roman" panose="02020603050405020304" pitchFamily="18" charset="0"/>
                <a:cs typeface="Arial" pitchFamily="34" charset="0"/>
              </a:rPr>
              <a:t>celle d’un avatar</a:t>
            </a:r>
            <a:r>
              <a:rPr lang="fr-FR" sz="1800" dirty="0">
                <a:solidFill>
                  <a:srgbClr val="000000"/>
                </a:solidFill>
                <a:effectLst/>
                <a:latin typeface="Arial" pitchFamily="34" charset="0"/>
                <a:ea typeface="Times New Roman" panose="02020603050405020304" pitchFamily="18" charset="0"/>
                <a:cs typeface="Arial" pitchFamily="34" charset="0"/>
              </a:rPr>
              <a:t>, un être modifié par les expériences souterraines menées par les chercheurs allemands.</a:t>
            </a:r>
          </a:p>
          <a:p>
            <a:pPr lvl="0">
              <a:spcBef>
                <a:spcPts val="600"/>
              </a:spcBef>
              <a:spcAft>
                <a:spcPts val="600"/>
              </a:spcAft>
            </a:pPr>
            <a:endParaRPr lang="fr-FR" sz="1800" dirty="0">
              <a:solidFill>
                <a:srgbClr val="000000"/>
              </a:solidFill>
              <a:effectLst/>
              <a:latin typeface="Arial" pitchFamily="34" charset="0"/>
              <a:ea typeface="Times New Roman" panose="02020603050405020304" pitchFamily="18" charset="0"/>
              <a:cs typeface="Arial" pitchFamily="34" charset="0"/>
            </a:endParaRPr>
          </a:p>
          <a:p>
            <a:pPr>
              <a:spcBef>
                <a:spcPts val="600"/>
              </a:spcBef>
              <a:spcAft>
                <a:spcPts val="600"/>
              </a:spcAft>
            </a:pPr>
            <a:r>
              <a:rPr lang="fr-FR" sz="1800" dirty="0">
                <a:solidFill>
                  <a:srgbClr val="000000"/>
                </a:solidFill>
                <a:effectLst/>
                <a:latin typeface="Arial" pitchFamily="34" charset="0"/>
                <a:ea typeface="Times New Roman" panose="02020603050405020304" pitchFamily="18" charset="0"/>
                <a:cs typeface="Arial" pitchFamily="34" charset="0"/>
              </a:rPr>
              <a:t>Il ne s’agit pourtant pas ici de parler d’androïdes ou de cyborgs (</a:t>
            </a:r>
            <a:r>
              <a:rPr lang="fr-FR" sz="1800" dirty="0" err="1">
                <a:solidFill>
                  <a:srgbClr val="000000"/>
                </a:solidFill>
                <a:effectLst/>
                <a:latin typeface="Arial" pitchFamily="34" charset="0"/>
                <a:ea typeface="Times New Roman" panose="02020603050405020304" pitchFamily="18" charset="0"/>
                <a:cs typeface="Arial" pitchFamily="34" charset="0"/>
              </a:rPr>
              <a:t>cybernetic</a:t>
            </a:r>
            <a:r>
              <a:rPr lang="fr-FR" sz="1800" dirty="0">
                <a:solidFill>
                  <a:srgbClr val="000000"/>
                </a:solidFill>
                <a:effectLst/>
                <a:latin typeface="Arial" pitchFamily="34" charset="0"/>
                <a:ea typeface="Times New Roman" panose="02020603050405020304" pitchFamily="18" charset="0"/>
                <a:cs typeface="Arial" pitchFamily="34" charset="0"/>
              </a:rPr>
              <a:t> </a:t>
            </a:r>
            <a:r>
              <a:rPr lang="fr-FR" sz="1800" dirty="0" err="1">
                <a:solidFill>
                  <a:srgbClr val="000000"/>
                </a:solidFill>
                <a:effectLst/>
                <a:latin typeface="Arial" pitchFamily="34" charset="0"/>
                <a:ea typeface="Times New Roman" panose="02020603050405020304" pitchFamily="18" charset="0"/>
                <a:cs typeface="Arial" pitchFamily="34" charset="0"/>
              </a:rPr>
              <a:t>organism</a:t>
            </a:r>
            <a:r>
              <a:rPr lang="fr-FR" sz="1800" dirty="0">
                <a:solidFill>
                  <a:srgbClr val="000000"/>
                </a:solidFill>
                <a:effectLst/>
                <a:latin typeface="Arial" pitchFamily="34" charset="0"/>
                <a:ea typeface="Times New Roman" panose="02020603050405020304" pitchFamily="18" charset="0"/>
                <a:cs typeface="Arial" pitchFamily="34" charset="0"/>
              </a:rPr>
              <a:t> = humain greffé de mécanique), mais de </a:t>
            </a:r>
            <a:r>
              <a:rPr lang="fr-FR" sz="1800" b="1" dirty="0">
                <a:solidFill>
                  <a:srgbClr val="000000"/>
                </a:solidFill>
                <a:effectLst/>
                <a:latin typeface="Arial" pitchFamily="34" charset="0"/>
                <a:ea typeface="Times New Roman" panose="02020603050405020304" pitchFamily="18" charset="0"/>
                <a:cs typeface="Arial" pitchFamily="34" charset="0"/>
              </a:rPr>
              <a:t>pouvoirs humains éventuellement augmentés</a:t>
            </a:r>
            <a:r>
              <a:rPr lang="fr-FR" sz="1800" dirty="0">
                <a:solidFill>
                  <a:srgbClr val="000000"/>
                </a:solidFill>
                <a:effectLst/>
                <a:latin typeface="Arial" pitchFamily="34" charset="0"/>
                <a:ea typeface="Times New Roman" panose="02020603050405020304" pitchFamily="18" charset="0"/>
                <a:cs typeface="Arial" pitchFamily="34" charset="0"/>
              </a:rPr>
              <a:t>, comme ceux des « </a:t>
            </a:r>
            <a:r>
              <a:rPr lang="fr-FR" sz="1800" dirty="0" err="1">
                <a:solidFill>
                  <a:srgbClr val="000000"/>
                </a:solidFill>
                <a:effectLst/>
                <a:latin typeface="Arial" pitchFamily="34" charset="0"/>
                <a:ea typeface="Times New Roman" panose="02020603050405020304" pitchFamily="18" charset="0"/>
                <a:cs typeface="Arial" pitchFamily="34" charset="0"/>
              </a:rPr>
              <a:t>precogs</a:t>
            </a:r>
            <a:r>
              <a:rPr lang="fr-FR" sz="1800" dirty="0">
                <a:solidFill>
                  <a:srgbClr val="000000"/>
                </a:solidFill>
                <a:effectLst/>
                <a:latin typeface="Arial" pitchFamily="34" charset="0"/>
                <a:ea typeface="Times New Roman" panose="02020603050405020304" pitchFamily="18" charset="0"/>
                <a:cs typeface="Arial" pitchFamily="34" charset="0"/>
              </a:rPr>
              <a:t> » de </a:t>
            </a:r>
            <a:r>
              <a:rPr lang="fr-FR" sz="1800" i="1" dirty="0" err="1">
                <a:solidFill>
                  <a:srgbClr val="000000"/>
                </a:solidFill>
                <a:effectLst/>
                <a:latin typeface="Arial" pitchFamily="34" charset="0"/>
                <a:ea typeface="Times New Roman" panose="02020603050405020304" pitchFamily="18" charset="0"/>
                <a:cs typeface="Arial" pitchFamily="34" charset="0"/>
              </a:rPr>
              <a:t>Minority</a:t>
            </a:r>
            <a:r>
              <a:rPr lang="fr-FR" sz="1800" i="1" dirty="0">
                <a:solidFill>
                  <a:srgbClr val="000000"/>
                </a:solidFill>
                <a:effectLst/>
                <a:latin typeface="Arial" pitchFamily="34" charset="0"/>
                <a:ea typeface="Times New Roman" panose="02020603050405020304" pitchFamily="18" charset="0"/>
                <a:cs typeface="Arial" pitchFamily="34" charset="0"/>
              </a:rPr>
              <a:t> report</a:t>
            </a:r>
            <a:r>
              <a:rPr lang="fr-FR" sz="1800" dirty="0">
                <a:solidFill>
                  <a:srgbClr val="000000"/>
                </a:solidFill>
                <a:effectLst/>
                <a:latin typeface="Arial" pitchFamily="34" charset="0"/>
                <a:ea typeface="Times New Roman" panose="02020603050405020304" pitchFamily="18" charset="0"/>
                <a:cs typeface="Arial" pitchFamily="34" charset="0"/>
              </a:rPr>
              <a:t> (</a:t>
            </a:r>
            <a:r>
              <a:rPr lang="fr-FR" sz="1800" dirty="0" err="1">
                <a:solidFill>
                  <a:srgbClr val="000000"/>
                </a:solidFill>
                <a:effectLst/>
                <a:latin typeface="Arial" pitchFamily="34" charset="0"/>
                <a:ea typeface="Times New Roman" panose="02020603050405020304" pitchFamily="18" charset="0"/>
                <a:cs typeface="Arial" pitchFamily="34" charset="0"/>
              </a:rPr>
              <a:t>Sielberg</a:t>
            </a:r>
            <a:r>
              <a:rPr lang="fr-FR" sz="1800" dirty="0">
                <a:solidFill>
                  <a:srgbClr val="000000"/>
                </a:solidFill>
                <a:effectLst/>
                <a:latin typeface="Arial" pitchFamily="34" charset="0"/>
                <a:ea typeface="Times New Roman" panose="02020603050405020304" pitchFamily="18" charset="0"/>
                <a:cs typeface="Arial" pitchFamily="34" charset="0"/>
              </a:rPr>
              <a:t>, 2002).</a:t>
            </a:r>
          </a:p>
          <a:p>
            <a:pPr>
              <a:spcBef>
                <a:spcPts val="600"/>
              </a:spcBef>
              <a:spcAft>
                <a:spcPts val="600"/>
              </a:spcAft>
            </a:pPr>
            <a:endParaRPr lang="fr-FR" sz="1800" dirty="0">
              <a:solidFill>
                <a:srgbClr val="000000"/>
              </a:solidFill>
              <a:effectLst/>
              <a:latin typeface="Arial" pitchFamily="34" charset="0"/>
              <a:ea typeface="Times New Roman" panose="02020603050405020304" pitchFamily="18" charset="0"/>
              <a:cs typeface="Arial" pitchFamily="34" charset="0"/>
            </a:endParaRPr>
          </a:p>
          <a:p>
            <a:pPr>
              <a:spcBef>
                <a:spcPts val="600"/>
              </a:spcBef>
              <a:spcAft>
                <a:spcPts val="600"/>
              </a:spcAft>
            </a:pPr>
            <a:r>
              <a:rPr lang="fr-FR" sz="1800" b="1" dirty="0">
                <a:solidFill>
                  <a:srgbClr val="000000"/>
                </a:solidFill>
                <a:effectLst/>
                <a:latin typeface="Arial" pitchFamily="34" charset="0"/>
                <a:ea typeface="Calibri" panose="020F0502020204030204" pitchFamily="34" charset="0"/>
                <a:cs typeface="Arial" pitchFamily="34" charset="0"/>
              </a:rPr>
              <a:t>A la frontière entre le règne des vivants et celui de ses simulacres, l’avatar </a:t>
            </a:r>
            <a:r>
              <a:rPr lang="fr-FR" sz="1800" dirty="0">
                <a:solidFill>
                  <a:srgbClr val="000000"/>
                </a:solidFill>
                <a:effectLst/>
                <a:latin typeface="Arial" pitchFamily="34" charset="0"/>
                <a:ea typeface="Calibri" panose="020F0502020204030204" pitchFamily="34" charset="0"/>
                <a:cs typeface="Arial" pitchFamily="34" charset="0"/>
              </a:rPr>
              <a:t>nous invite à revenir sur les modes d’expression et de reconnaissance </a:t>
            </a:r>
            <a:r>
              <a:rPr lang="fr-FR" sz="1800" b="1" dirty="0">
                <a:solidFill>
                  <a:srgbClr val="000000"/>
                </a:solidFill>
                <a:effectLst/>
                <a:latin typeface="Arial" pitchFamily="34" charset="0"/>
                <a:ea typeface="Calibri" panose="020F0502020204030204" pitchFamily="34" charset="0"/>
                <a:cs typeface="Arial" pitchFamily="34" charset="0"/>
              </a:rPr>
              <a:t>des caractéristiques mêmes de l’humanité. </a:t>
            </a:r>
          </a:p>
          <a:p>
            <a:pPr>
              <a:spcBef>
                <a:spcPts val="600"/>
              </a:spcBef>
              <a:spcAft>
                <a:spcPts val="600"/>
              </a:spcAft>
            </a:pPr>
            <a:endParaRPr lang="fr-FR" sz="18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Font typeface="+mj-lt"/>
              <a:buAutoNum type="alphaLcParenR"/>
            </a:pPr>
            <a:endParaRPr lang="fr-FR" sz="1800" dirty="0">
              <a:solidFill>
                <a:srgbClr val="000000"/>
              </a:solidFill>
              <a:effectLst/>
              <a:latin typeface="Arial" panose="020B0604020202020204" pitchFamily="34" charset="0"/>
              <a:ea typeface="Times New Roman" panose="02020603050405020304" pitchFamily="18" charset="0"/>
            </a:endParaRPr>
          </a:p>
          <a:p>
            <a:pPr lvl="0">
              <a:spcBef>
                <a:spcPts val="600"/>
              </a:spcBef>
              <a:spcAft>
                <a:spcPts val="600"/>
              </a:spcAft>
            </a:pPr>
            <a:r>
              <a:rPr lang="fr-FR" sz="1800" dirty="0">
                <a:solidFill>
                  <a:srgbClr val="000000"/>
                </a:solidFill>
                <a:effectLst/>
                <a:latin typeface="Arial" panose="020B0604020202020204" pitchFamily="34" charset="0"/>
                <a:ea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30</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804683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6C8DBBB-9273-834A-C67A-FD5A7428289F}"/>
              </a:ext>
            </a:extLst>
          </p:cNvPr>
          <p:cNvSpPr txBox="1"/>
          <p:nvPr/>
        </p:nvSpPr>
        <p:spPr>
          <a:xfrm>
            <a:off x="1219199" y="560438"/>
            <a:ext cx="8863585" cy="5016758"/>
          </a:xfrm>
          <a:prstGeom prst="rect">
            <a:avLst/>
          </a:prstGeom>
          <a:noFill/>
        </p:spPr>
        <p:txBody>
          <a:bodyPr wrap="square">
            <a:spAutoFit/>
          </a:bodyPr>
          <a:lstStyle/>
          <a:p>
            <a:pPr>
              <a:spcBef>
                <a:spcPts val="600"/>
              </a:spcBef>
              <a:spcAft>
                <a:spcPts val="600"/>
              </a:spcAft>
            </a:pPr>
            <a:r>
              <a:rPr lang="fr-F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IX-  Le rêve post humaniste d’un homme nouveau</a:t>
            </a:r>
          </a:p>
          <a:p>
            <a:pPr>
              <a:spcBef>
                <a:spcPts val="600"/>
              </a:spcBef>
              <a:spcAft>
                <a:spcPts val="600"/>
              </a:spcAft>
            </a:pPr>
            <a:endParaRPr lang="fr-FR"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pPr>
            <a:r>
              <a:rPr lang="fr-F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réflexion sur le motif de l’avatar nous amène à </a:t>
            </a:r>
            <a:r>
              <a:rPr lang="fr-F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repousser les frontières de l’identité jusqu’aux confins de l’humanité.</a:t>
            </a:r>
          </a:p>
          <a:p>
            <a:pPr>
              <a:spcBef>
                <a:spcPts val="600"/>
              </a:spcBef>
              <a:spcAft>
                <a:spcPts val="600"/>
              </a:spcAft>
            </a:pPr>
            <a:r>
              <a:rPr lang="fr-FR" dirty="0">
                <a:solidFill>
                  <a:srgbClr val="000000"/>
                </a:solidFill>
                <a:latin typeface="Arial" panose="020B0604020202020204" pitchFamily="34" charset="0"/>
                <a:ea typeface="Calibri" panose="020F0502020204030204" pitchFamily="34" charset="0"/>
                <a:cs typeface="Arial" panose="020B0604020202020204" pitchFamily="34" charset="0"/>
              </a:rPr>
              <a:t>Tandis que</a:t>
            </a:r>
            <a:r>
              <a:rPr lang="fr-F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les êtres des siècles futurs étaient prêts à accueillir le voyageur de </a:t>
            </a:r>
            <a:r>
              <a:rPr lang="fr-FR"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La Jetée</a:t>
            </a:r>
            <a:r>
              <a:rPr lang="fr-FR" i="1"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fr-FR" dirty="0">
                <a:solidFill>
                  <a:srgbClr val="000000"/>
                </a:solidFill>
                <a:latin typeface="Arial" panose="020B0604020202020204" pitchFamily="34" charset="0"/>
                <a:ea typeface="Calibri" panose="020F0502020204030204" pitchFamily="34" charset="0"/>
                <a:cs typeface="Arial" panose="020B0604020202020204" pitchFamily="34" charset="0"/>
              </a:rPr>
              <a:t>celui-ci</a:t>
            </a:r>
            <a:r>
              <a:rPr lang="fr-FR"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fait le choix de décliner la proposition de connaître l’avenir de l’humanité au bénéfice des bribes d’un passé mortifère pourvu qu’il y (re)trouve  l’amour. </a:t>
            </a:r>
            <a:r>
              <a:rPr lang="fr-F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 personnage semble faire le choix d’</a:t>
            </a:r>
            <a:r>
              <a:rPr lang="fr-FR" b="1" dirty="0">
                <a:solidFill>
                  <a:srgbClr val="000000"/>
                </a:solidFill>
                <a:latin typeface="Arial" panose="020B0604020202020204" pitchFamily="34" charset="0"/>
                <a:ea typeface="Calibri" panose="020F0502020204030204" pitchFamily="34" charset="0"/>
                <a:cs typeface="Arial" panose="020B0604020202020204" pitchFamily="34" charset="0"/>
              </a:rPr>
              <a:t>un destin </a:t>
            </a:r>
            <a:r>
              <a:rPr lang="fr-FR"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humain alors qu’il se jette dans une boucle temporelle mortifère ou infinie.</a:t>
            </a:r>
          </a:p>
          <a:p>
            <a:pPr marL="342900" indent="-342900">
              <a:spcBef>
                <a:spcPts val="600"/>
              </a:spcBef>
              <a:spcAft>
                <a:spcPts val="600"/>
              </a:spcAft>
              <a:buFont typeface="+mj-lt"/>
              <a:buAutoNum type="alphaLcParenR"/>
            </a:pPr>
            <a:endParaRPr lang="fr-FR" sz="1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spcBef>
                <a:spcPts val="600"/>
              </a:spcBef>
              <a:spcAft>
                <a:spcPts val="600"/>
              </a:spcAft>
            </a:pPr>
            <a:r>
              <a:rPr lang="fr-FR" dirty="0">
                <a:solidFill>
                  <a:srgbClr val="000000"/>
                </a:solidFill>
                <a:latin typeface="Arial" panose="020B0604020202020204" pitchFamily="34" charset="0"/>
                <a:ea typeface="Calibri" panose="020F0502020204030204" pitchFamily="34" charset="0"/>
                <a:cs typeface="Arial" panose="020B0604020202020204" pitchFamily="34" charset="0"/>
              </a:rPr>
              <a:t>De même (mais dans une situation inversée) dans</a:t>
            </a:r>
            <a:r>
              <a:rPr lang="fr-FR"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fr-FR"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Blade </a:t>
            </a:r>
            <a:r>
              <a:rPr lang="fr-FR" b="1" i="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runner</a:t>
            </a:r>
            <a:r>
              <a:rPr lang="fr-FR"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fr-FR" b="1" dirty="0">
                <a:solidFill>
                  <a:srgbClr val="000000"/>
                </a:solidFill>
                <a:effectLst/>
                <a:latin typeface="Arial" panose="020B0604020202020204" pitchFamily="34" charset="0"/>
                <a:ea typeface="Calibri" panose="020F0502020204030204" pitchFamily="34" charset="0"/>
                <a:cs typeface="Arial" panose="020B0604020202020204" pitchFamily="34" charset="0"/>
              </a:rPr>
              <a:t>(1982), </a:t>
            </a:r>
            <a:r>
              <a:rPr lang="fr-FR" dirty="0">
                <a:solidFill>
                  <a:srgbClr val="000000"/>
                </a:solidFill>
                <a:latin typeface="Arial" panose="020B0604020202020204" pitchFamily="34" charset="0"/>
                <a:ea typeface="Calibri" panose="020F0502020204030204" pitchFamily="34" charset="0"/>
                <a:cs typeface="Arial" panose="020B0604020202020204" pitchFamily="34" charset="0"/>
              </a:rPr>
              <a:t>20 </a:t>
            </a:r>
            <a:r>
              <a:rPr lang="fr-FR" dirty="0">
                <a:solidFill>
                  <a:srgbClr val="000000"/>
                </a:solidFill>
                <a:effectLst/>
                <a:latin typeface="Arial" panose="020B0604020202020204" pitchFamily="34" charset="0"/>
                <a:ea typeface="Calibri" panose="020F0502020204030204" pitchFamily="34" charset="0"/>
                <a:cs typeface="Arial" panose="020B0604020202020204" pitchFamily="34" charset="0"/>
              </a:rPr>
              <a:t>ans plus tard,</a:t>
            </a:r>
            <a:r>
              <a:rPr lang="fr-FR"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fr-FR" dirty="0">
                <a:solidFill>
                  <a:srgbClr val="000000"/>
                </a:solidFill>
                <a:effectLst/>
                <a:latin typeface="Arial" panose="020B0604020202020204" pitchFamily="34" charset="0"/>
                <a:ea typeface="Calibri" panose="020F0502020204030204" pitchFamily="34" charset="0"/>
                <a:cs typeface="Arial" panose="020B0604020202020204" pitchFamily="34" charset="0"/>
              </a:rPr>
              <a:t>Rachel, </a:t>
            </a:r>
            <a:r>
              <a:rPr lang="fr-FR" dirty="0">
                <a:solidFill>
                  <a:srgbClr val="000000"/>
                </a:solidFill>
                <a:latin typeface="Arial" panose="020B0604020202020204" pitchFamily="34" charset="0"/>
                <a:ea typeface="Calibri" panose="020F0502020204030204" pitchFamily="34" charset="0"/>
                <a:cs typeface="Arial" panose="020B0604020202020204" pitchFamily="34" charset="0"/>
              </a:rPr>
              <a:t>une </a:t>
            </a:r>
            <a:r>
              <a:rPr lang="fr-FR" dirty="0">
                <a:solidFill>
                  <a:srgbClr val="000000"/>
                </a:solidFill>
                <a:effectLst/>
                <a:latin typeface="Arial" panose="020B0604020202020204" pitchFamily="34" charset="0"/>
                <a:ea typeface="Calibri" panose="020F0502020204030204" pitchFamily="34" charset="0"/>
                <a:cs typeface="Arial" panose="020B0604020202020204" pitchFamily="34" charset="0"/>
              </a:rPr>
              <a:t>androïde, tombe amoureuse du héros (Harrison Ford) alors qu’elle ignore encore qu'elle est une </a:t>
            </a:r>
            <a:r>
              <a:rPr lang="fr-FR"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réplicante</a:t>
            </a:r>
            <a:r>
              <a:rPr lang="fr-FR" dirty="0">
                <a:solidFill>
                  <a:srgbClr val="000000"/>
                </a:solidFill>
                <a:effectLst/>
                <a:latin typeface="Arial" panose="020B0604020202020204" pitchFamily="34" charset="0"/>
                <a:ea typeface="Calibri" panose="020F0502020204030204" pitchFamily="34" charset="0"/>
                <a:cs typeface="Arial" panose="020B0604020202020204" pitchFamily="34" charset="0"/>
              </a:rPr>
              <a:t> car, en tant que modèle expérimental, elle </a:t>
            </a:r>
            <a:r>
              <a:rPr lang="fr-FR" dirty="0">
                <a:solidFill>
                  <a:srgbClr val="000000"/>
                </a:solidFill>
                <a:latin typeface="Arial" panose="020B0604020202020204" pitchFamily="34" charset="0"/>
                <a:ea typeface="Calibri" panose="020F0502020204030204" pitchFamily="34" charset="0"/>
                <a:cs typeface="Arial" panose="020B0604020202020204" pitchFamily="34" charset="0"/>
              </a:rPr>
              <a:t>a été</a:t>
            </a:r>
            <a:r>
              <a:rPr lang="fr-FR" dirty="0">
                <a:solidFill>
                  <a:srgbClr val="000000"/>
                </a:solidFill>
                <a:effectLst/>
                <a:latin typeface="Arial" panose="020B0604020202020204" pitchFamily="34" charset="0"/>
                <a:ea typeface="Calibri" panose="020F0502020204030204" pitchFamily="34" charset="0"/>
                <a:cs typeface="Arial" panose="020B0604020202020204" pitchFamily="34" charset="0"/>
              </a:rPr>
              <a:t> dotée d'une mémoire affective fictive. Là encore, </a:t>
            </a:r>
            <a:r>
              <a:rPr lang="fr-FR"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  personnage croit faire un choix humain, ce qui lui est, par définition, impossible</a:t>
            </a:r>
            <a:r>
              <a:rPr lang="fr-FR"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fr-FR"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31</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20169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88F1438-1FDC-A34C-5B03-A1FBC8DD8ACA}"/>
              </a:ext>
            </a:extLst>
          </p:cNvPr>
          <p:cNvSpPr txBox="1"/>
          <p:nvPr/>
        </p:nvSpPr>
        <p:spPr>
          <a:xfrm>
            <a:off x="1085481" y="902601"/>
            <a:ext cx="10245213" cy="4586897"/>
          </a:xfrm>
          <a:prstGeom prst="rect">
            <a:avLst/>
          </a:prstGeom>
          <a:noFill/>
        </p:spPr>
        <p:txBody>
          <a:bodyPr wrap="square">
            <a:spAutoFit/>
          </a:bodyPr>
          <a:lstStyle/>
          <a:p>
            <a:pPr>
              <a:lnSpc>
                <a:spcPct val="115000"/>
              </a:lnSpc>
              <a:spcAft>
                <a:spcPts val="1000"/>
              </a:spcAft>
            </a:pPr>
            <a:r>
              <a:rPr lang="fr-FR" sz="1800" b="1" dirty="0">
                <a:effectLst/>
                <a:latin typeface="Calibri" panose="020F0502020204030204" pitchFamily="34" charset="0"/>
                <a:ea typeface="Calibri" panose="020F0502020204030204" pitchFamily="34" charset="0"/>
                <a:cs typeface="Arial" panose="020B0604020202020204" pitchFamily="34" charset="0"/>
              </a:rPr>
              <a:t>QUESTIONS EN CONCLUSION</a:t>
            </a:r>
          </a:p>
          <a:p>
            <a:pPr>
              <a:lnSpc>
                <a:spcPct val="115000"/>
              </a:lnSpc>
              <a:spcAft>
                <a:spcPts val="1000"/>
              </a:spcAft>
            </a:pPr>
            <a:endParaRPr lang="fr-FR"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b="1" dirty="0">
                <a:latin typeface="Calibri" panose="020F0502020204030204" pitchFamily="34" charset="0"/>
                <a:ea typeface="Calibri" panose="020F0502020204030204" pitchFamily="34" charset="0"/>
                <a:cs typeface="Arial" panose="020B0604020202020204" pitchFamily="34" charset="0"/>
              </a:rPr>
              <a:t>Le cinéma repousse donc les limites de la définition de l’humain en interrogeant directement les fenêtres de la</a:t>
            </a:r>
            <a:r>
              <a:rPr lang="fr-FR" b="1"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Arial" panose="020B0604020202020204" pitchFamily="34" charset="0"/>
              </a:rPr>
              <a:t>perception humaine.</a:t>
            </a:r>
            <a:endParaRPr lang="fr-FR"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fr-FR" sz="1800" b="1"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fr-FR" sz="1800" dirty="0">
                <a:effectLst/>
                <a:latin typeface="Calibri" panose="020F0502020204030204" pitchFamily="34" charset="0"/>
                <a:ea typeface="Calibri" panose="020F0502020204030204" pitchFamily="34" charset="0"/>
                <a:cs typeface="Arial" panose="020B0604020202020204" pitchFamily="34" charset="0"/>
              </a:rPr>
              <a:t>Les modifications de la perception humaine </a:t>
            </a:r>
            <a:r>
              <a:rPr lang="fr-FR" dirty="0">
                <a:latin typeface="Calibri" panose="020F0502020204030204" pitchFamily="34" charset="0"/>
                <a:ea typeface="Calibri" panose="020F0502020204030204" pitchFamily="34" charset="0"/>
                <a:cs typeface="Arial" panose="020B0604020202020204" pitchFamily="34" charset="0"/>
              </a:rPr>
              <a:t>sont-</a:t>
            </a:r>
            <a:r>
              <a:rPr lang="fr-FR" sz="1800" dirty="0">
                <a:effectLst/>
                <a:latin typeface="Calibri" panose="020F0502020204030204" pitchFamily="34" charset="0"/>
                <a:ea typeface="Calibri" panose="020F0502020204030204" pitchFamily="34" charset="0"/>
                <a:cs typeface="Arial" panose="020B0604020202020204" pitchFamily="34" charset="0"/>
              </a:rPr>
              <a:t>elles bornées par </a:t>
            </a:r>
            <a:r>
              <a:rPr lang="fr-FR" b="1" dirty="0">
                <a:latin typeface="Calibri" panose="020F0502020204030204" pitchFamily="34" charset="0"/>
                <a:ea typeface="Calibri" panose="020F0502020204030204" pitchFamily="34" charset="0"/>
                <a:cs typeface="Arial" panose="020B0604020202020204" pitchFamily="34" charset="0"/>
              </a:rPr>
              <a:t>s</a:t>
            </a:r>
            <a:r>
              <a:rPr lang="fr-FR" sz="1800" b="1" dirty="0">
                <a:effectLst/>
                <a:latin typeface="Calibri" panose="020F0502020204030204" pitchFamily="34" charset="0"/>
                <a:ea typeface="Calibri" panose="020F0502020204030204" pitchFamily="34" charset="0"/>
                <a:cs typeface="Arial" panose="020B0604020202020204" pitchFamily="34" charset="0"/>
              </a:rPr>
              <a:t>es limites sensorielles et psychiques </a:t>
            </a:r>
            <a:r>
              <a:rPr lang="fr-FR" sz="1800" dirty="0">
                <a:effectLst/>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1000"/>
              </a:spcAft>
            </a:pPr>
            <a:r>
              <a:rPr lang="fr-FR" dirty="0">
                <a:latin typeface="Calibri" panose="020F0502020204030204" pitchFamily="34" charset="0"/>
                <a:ea typeface="Calibri" panose="020F0502020204030204" pitchFamily="34" charset="0"/>
                <a:cs typeface="Arial" panose="020B0604020202020204" pitchFamily="34" charset="0"/>
              </a:rPr>
              <a:t>O</a:t>
            </a:r>
            <a:r>
              <a:rPr lang="fr-FR" sz="1800" dirty="0">
                <a:effectLst/>
                <a:latin typeface="Calibri" panose="020F0502020204030204" pitchFamily="34" charset="0"/>
                <a:ea typeface="Calibri" panose="020F0502020204030204" pitchFamily="34" charset="0"/>
                <a:cs typeface="Arial" panose="020B0604020202020204" pitchFamily="34" charset="0"/>
              </a:rPr>
              <a:t>u peut-on parler de </a:t>
            </a:r>
            <a:r>
              <a:rPr lang="fr-FR" sz="1800" b="1" dirty="0">
                <a:effectLst/>
                <a:latin typeface="Calibri" panose="020F0502020204030204" pitchFamily="34" charset="0"/>
                <a:ea typeface="Calibri" panose="020F0502020204030204" pitchFamily="34" charset="0"/>
                <a:cs typeface="Arial" panose="020B0604020202020204" pitchFamily="34" charset="0"/>
              </a:rPr>
              <a:t>perception augmentée</a:t>
            </a:r>
            <a:r>
              <a:rPr lang="fr-FR" sz="1800" dirty="0">
                <a:effectLst/>
                <a:latin typeface="Calibri" panose="020F0502020204030204" pitchFamily="34" charset="0"/>
                <a:ea typeface="Calibri" panose="020F0502020204030204" pitchFamily="34" charset="0"/>
                <a:cs typeface="Arial" panose="020B0604020202020204" pitchFamily="34" charset="0"/>
              </a:rPr>
              <a:t>, comme on</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Arial" panose="020B0604020202020204" pitchFamily="34" charset="0"/>
              </a:rPr>
              <a:t>a pu parler d’</a:t>
            </a:r>
            <a:r>
              <a:rPr lang="fr-FR" sz="1800" b="1" dirty="0">
                <a:effectLst/>
                <a:latin typeface="Calibri" panose="020F0502020204030204" pitchFamily="34" charset="0"/>
                <a:ea typeface="Calibri" panose="020F0502020204030204" pitchFamily="34" charset="0"/>
                <a:cs typeface="Arial" panose="020B0604020202020204" pitchFamily="34" charset="0"/>
              </a:rPr>
              <a:t>homme augmenté</a:t>
            </a:r>
            <a:r>
              <a:rPr lang="fr-FR" sz="1800" dirty="0">
                <a:effectLst/>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1000"/>
              </a:spcAft>
            </a:pPr>
            <a:r>
              <a:rPr lang="fr-FR" dirty="0">
                <a:latin typeface="Calibri" panose="020F0502020204030204" pitchFamily="34" charset="0"/>
                <a:ea typeface="Calibri" panose="020F0502020204030204" pitchFamily="34" charset="0"/>
                <a:cs typeface="Arial" panose="020B0604020202020204" pitchFamily="34" charset="0"/>
              </a:rPr>
              <a:t>Et </a:t>
            </a:r>
            <a:r>
              <a:rPr lang="fr-FR" b="1" dirty="0">
                <a:latin typeface="Calibri" panose="020F0502020204030204" pitchFamily="34" charset="0"/>
                <a:ea typeface="Calibri" panose="020F0502020204030204" pitchFamily="34" charset="0"/>
                <a:cs typeface="Arial" panose="020B0604020202020204" pitchFamily="34" charset="0"/>
              </a:rPr>
              <a:t>dans le domaine de la fiction</a:t>
            </a:r>
            <a:r>
              <a:rPr lang="fr-FR" dirty="0">
                <a:latin typeface="Calibri" panose="020F0502020204030204" pitchFamily="34" charset="0"/>
                <a:ea typeface="Calibri" panose="020F0502020204030204" pitchFamily="34" charset="0"/>
                <a:cs typeface="Arial" panose="020B0604020202020204" pitchFamily="34" charset="0"/>
              </a:rPr>
              <a:t>, comment </a:t>
            </a:r>
            <a:r>
              <a:rPr lang="fr-FR" b="1" dirty="0">
                <a:latin typeface="Calibri" panose="020F0502020204030204" pitchFamily="34" charset="0"/>
                <a:ea typeface="Calibri" panose="020F0502020204030204" pitchFamily="34" charset="0"/>
                <a:cs typeface="Arial" panose="020B0604020202020204" pitchFamily="34" charset="0"/>
              </a:rPr>
              <a:t>comprendre la nature du</a:t>
            </a:r>
            <a:r>
              <a:rPr lang="fr-FR" dirty="0">
                <a:latin typeface="Calibri" panose="020F0502020204030204" pitchFamily="34" charset="0"/>
                <a:ea typeface="Calibri" panose="020F0502020204030204" pitchFamily="34" charset="0"/>
                <a:cs typeface="Arial" panose="020B0604020202020204" pitchFamily="34" charset="0"/>
              </a:rPr>
              <a:t> </a:t>
            </a:r>
            <a:r>
              <a:rPr lang="fr-FR" b="1" dirty="0">
                <a:latin typeface="Calibri" panose="020F0502020204030204" pitchFamily="34" charset="0"/>
                <a:ea typeface="Calibri" panose="020F0502020204030204" pitchFamily="34" charset="0"/>
                <a:cs typeface="Arial" panose="020B0604020202020204" pitchFamily="34" charset="0"/>
              </a:rPr>
              <a:t>personnage de SF </a:t>
            </a:r>
            <a:r>
              <a:rPr lang="fr-FR" dirty="0">
                <a:latin typeface="Calibri" panose="020F0502020204030204" pitchFamily="34" charset="0"/>
                <a:ea typeface="Calibri" panose="020F0502020204030204" pitchFamily="34" charset="0"/>
                <a:cs typeface="Arial" panose="020B0604020202020204" pitchFamily="34" charset="0"/>
              </a:rPr>
              <a:t>?</a:t>
            </a:r>
          </a:p>
          <a:p>
            <a:pPr>
              <a:lnSpc>
                <a:spcPct val="115000"/>
              </a:lnSpc>
              <a:spcAft>
                <a:spcPts val="1000"/>
              </a:spcAft>
            </a:pPr>
            <a:r>
              <a:rPr lang="fr-FR" dirty="0">
                <a:latin typeface="Calibri" panose="020F0502020204030204" pitchFamily="34" charset="0"/>
                <a:ea typeface="Calibri" panose="020F0502020204030204" pitchFamily="34" charset="0"/>
                <a:cs typeface="Arial" panose="020B0604020202020204" pitchFamily="34" charset="0"/>
              </a:rPr>
              <a:t>Faut-il, pour que ses limites soient repoussées, </a:t>
            </a:r>
            <a:r>
              <a:rPr lang="fr-FR" b="1" dirty="0">
                <a:latin typeface="Calibri" panose="020F0502020204030204" pitchFamily="34" charset="0"/>
                <a:ea typeface="Calibri" panose="020F0502020204030204" pitchFamily="34" charset="0"/>
                <a:cs typeface="Arial" panose="020B0604020202020204" pitchFamily="34" charset="0"/>
              </a:rPr>
              <a:t>modifier la nature même du personnage </a:t>
            </a:r>
            <a:r>
              <a:rPr lang="fr-FR" dirty="0">
                <a:latin typeface="Calibri" panose="020F0502020204030204" pitchFamily="34" charset="0"/>
                <a:ea typeface="Calibri" panose="020F0502020204030204" pitchFamily="34" charset="0"/>
                <a:cs typeface="Arial" panose="020B0604020202020204" pitchFamily="34" charset="0"/>
              </a:rPr>
              <a:t>et </a:t>
            </a:r>
            <a:r>
              <a:rPr lang="fr-FR" b="1" dirty="0">
                <a:latin typeface="Calibri" panose="020F0502020204030204" pitchFamily="34" charset="0"/>
                <a:ea typeface="Calibri" panose="020F0502020204030204" pitchFamily="34" charset="0"/>
                <a:cs typeface="Arial" panose="020B0604020202020204" pitchFamily="34" charset="0"/>
              </a:rPr>
              <a:t>le remplacer par une version améliorée </a:t>
            </a:r>
            <a:r>
              <a:rPr lang="fr-FR" dirty="0">
                <a:latin typeface="Calibri" panose="020F0502020204030204" pitchFamily="34" charset="0"/>
                <a:ea typeface="Calibri" panose="020F0502020204030204" pitchFamily="34" charset="0"/>
                <a:cs typeface="Arial" panose="020B0604020202020204" pitchFamily="34" charset="0"/>
              </a:rPr>
              <a:t>de lui-même </a:t>
            </a:r>
            <a:r>
              <a:rPr lang="fr-FR" b="1" dirty="0">
                <a:latin typeface="Calibri" panose="020F0502020204030204" pitchFamily="34" charset="0"/>
                <a:ea typeface="Calibri" panose="020F0502020204030204" pitchFamily="34" charset="0"/>
                <a:cs typeface="Arial" panose="020B0604020202020204" pitchFamily="34" charset="0"/>
              </a:rPr>
              <a:t>sous la forme de son avatar </a:t>
            </a:r>
            <a:r>
              <a:rPr lang="fr-FR" dirty="0">
                <a:latin typeface="Calibri" panose="020F0502020204030204" pitchFamily="34" charset="0"/>
                <a:ea typeface="Calibri" panose="020F0502020204030204" pitchFamily="34" charset="0"/>
                <a:cs typeface="Arial" panose="020B0604020202020204" pitchFamily="34" charset="0"/>
              </a:rPr>
              <a:t>?</a:t>
            </a:r>
            <a:r>
              <a:rPr lang="fr-FR" sz="1800" dirty="0">
                <a:effectLst/>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100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32</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226002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63A5C64-EA06-49AE-B58A-24E667AC57B3}"/>
              </a:ext>
            </a:extLst>
          </p:cNvPr>
          <p:cNvSpPr txBox="1"/>
          <p:nvPr/>
        </p:nvSpPr>
        <p:spPr>
          <a:xfrm>
            <a:off x="682752" y="1024128"/>
            <a:ext cx="10021824" cy="4524315"/>
          </a:xfrm>
          <a:prstGeom prst="rect">
            <a:avLst/>
          </a:prstGeom>
          <a:noFill/>
        </p:spPr>
        <p:txBody>
          <a:bodyPr wrap="square">
            <a:spAutoFit/>
          </a:bodyPr>
          <a:lstStyle/>
          <a:p>
            <a:pPr algn="l"/>
            <a:endParaRPr lang="fr-FR" b="1" dirty="0">
              <a:solidFill>
                <a:srgbClr val="121212"/>
              </a:solidFill>
              <a:latin typeface="PTRoot"/>
            </a:endParaRPr>
          </a:p>
          <a:p>
            <a:r>
              <a:rPr lang="fr-FR" b="1" i="1" dirty="0">
                <a:solidFill>
                  <a:srgbClr val="121212"/>
                </a:solidFill>
                <a:latin typeface="PTRoot"/>
              </a:rPr>
              <a:t>La Jetée , </a:t>
            </a:r>
            <a:r>
              <a:rPr lang="fr-FR" b="1" dirty="0">
                <a:solidFill>
                  <a:srgbClr val="121212"/>
                </a:solidFill>
                <a:latin typeface="PTRoot"/>
              </a:rPr>
              <a:t>Chris Marker</a:t>
            </a:r>
          </a:p>
          <a:p>
            <a:endParaRPr lang="fr-FR" b="1" dirty="0">
              <a:solidFill>
                <a:srgbClr val="121212"/>
              </a:solidFill>
              <a:latin typeface="PTRoot"/>
            </a:endParaRPr>
          </a:p>
          <a:p>
            <a:r>
              <a:rPr lang="fr-FR" b="1" dirty="0">
                <a:solidFill>
                  <a:srgbClr val="121212"/>
                </a:solidFill>
                <a:latin typeface="PTRoot"/>
              </a:rPr>
              <a:t>Bibliographie/ </a:t>
            </a:r>
            <a:r>
              <a:rPr lang="fr-FR" b="1" dirty="0" err="1">
                <a:solidFill>
                  <a:srgbClr val="121212"/>
                </a:solidFill>
                <a:latin typeface="PTRoot"/>
              </a:rPr>
              <a:t>sitographie</a:t>
            </a:r>
            <a:r>
              <a:rPr lang="fr-FR" b="1" dirty="0">
                <a:solidFill>
                  <a:srgbClr val="121212"/>
                </a:solidFill>
                <a:latin typeface="PTRoot"/>
              </a:rPr>
              <a:t>  (essentiel)</a:t>
            </a:r>
          </a:p>
          <a:p>
            <a:endParaRPr lang="fr-FR" b="0" i="0" dirty="0">
              <a:solidFill>
                <a:srgbClr val="121212"/>
              </a:solidFill>
              <a:effectLst/>
              <a:latin typeface="PTRoot"/>
            </a:endParaRPr>
          </a:p>
          <a:p>
            <a:r>
              <a:rPr lang="fr-FR" b="0" i="0" dirty="0">
                <a:solidFill>
                  <a:srgbClr val="121212"/>
                </a:solidFill>
                <a:effectLst/>
                <a:latin typeface="PTRoot"/>
              </a:rPr>
              <a:t>Le dernier numéro de la revue </a:t>
            </a:r>
            <a:r>
              <a:rPr lang="fr-FR" b="0" i="1" dirty="0">
                <a:solidFill>
                  <a:srgbClr val="121212"/>
                </a:solidFill>
                <a:effectLst/>
                <a:latin typeface="PTRoot"/>
              </a:rPr>
              <a:t>Vertigo</a:t>
            </a:r>
            <a:r>
              <a:rPr lang="fr-FR" b="0" i="0" dirty="0">
                <a:solidFill>
                  <a:srgbClr val="121212"/>
                </a:solidFill>
                <a:effectLst/>
                <a:latin typeface="PTRoot"/>
              </a:rPr>
              <a:t>, entièrement consacré à Chris Marker. Le choix de l'image fixe, les motifs de la femme, des oiseaux, de la spirale...</a:t>
            </a:r>
          </a:p>
          <a:p>
            <a:endParaRPr lang="fr-FR" b="0" i="0" dirty="0">
              <a:solidFill>
                <a:srgbClr val="121212"/>
              </a:solidFill>
              <a:effectLst/>
              <a:latin typeface="PTRoot"/>
            </a:endParaRPr>
          </a:p>
          <a:p>
            <a:pPr algn="l"/>
            <a:r>
              <a:rPr lang="fr-FR" b="0" i="0" dirty="0">
                <a:solidFill>
                  <a:srgbClr val="121212"/>
                </a:solidFill>
                <a:effectLst/>
                <a:latin typeface="PTRoot"/>
              </a:rPr>
              <a:t>Livret Lycéens au cinéma sur </a:t>
            </a:r>
            <a:r>
              <a:rPr lang="fr-FR" b="0" i="1" dirty="0">
                <a:solidFill>
                  <a:srgbClr val="121212"/>
                </a:solidFill>
                <a:effectLst/>
                <a:latin typeface="PTRoot"/>
              </a:rPr>
              <a:t>L'Armée des 12 singes</a:t>
            </a:r>
            <a:r>
              <a:rPr lang="fr-FR" dirty="0">
                <a:solidFill>
                  <a:srgbClr val="121212"/>
                </a:solidFill>
                <a:latin typeface="PTRoot"/>
              </a:rPr>
              <a:t>,</a:t>
            </a:r>
            <a:r>
              <a:rPr lang="fr-FR" b="0" i="0" dirty="0">
                <a:solidFill>
                  <a:srgbClr val="121212"/>
                </a:solidFill>
                <a:effectLst/>
                <a:latin typeface="PTRoot"/>
              </a:rPr>
              <a:t> remake de </a:t>
            </a:r>
            <a:r>
              <a:rPr lang="fr-FR" b="0" i="1" dirty="0">
                <a:solidFill>
                  <a:srgbClr val="121212"/>
                </a:solidFill>
                <a:effectLst/>
                <a:latin typeface="PTRoot"/>
              </a:rPr>
              <a:t>La Jetée</a:t>
            </a:r>
            <a:r>
              <a:rPr lang="fr-FR" b="0" i="0" dirty="0">
                <a:solidFill>
                  <a:srgbClr val="121212"/>
                </a:solidFill>
                <a:effectLst/>
                <a:latin typeface="PTRoot"/>
              </a:rPr>
              <a:t>. Voir en particulier les pages 11, 19 et 22.</a:t>
            </a:r>
          </a:p>
          <a:p>
            <a:pPr algn="l"/>
            <a:endParaRPr lang="fr-FR" b="0" i="0" dirty="0">
              <a:solidFill>
                <a:srgbClr val="121212"/>
              </a:solidFill>
              <a:effectLst/>
              <a:latin typeface="PTRoot"/>
            </a:endParaRPr>
          </a:p>
          <a:p>
            <a:pPr algn="l"/>
            <a:r>
              <a:rPr lang="fr-FR" b="0" i="0" dirty="0">
                <a:solidFill>
                  <a:srgbClr val="121212"/>
                </a:solidFill>
                <a:effectLst/>
                <a:latin typeface="PTRoot"/>
              </a:rPr>
              <a:t>Fiche du site du cinéma ABC-Le France, avec plusieurs critiques du film. </a:t>
            </a:r>
          </a:p>
          <a:p>
            <a:pPr algn="l"/>
            <a:endParaRPr lang="fr-FR" b="0" i="0" dirty="0">
              <a:solidFill>
                <a:srgbClr val="121212"/>
              </a:solidFill>
              <a:effectLst/>
              <a:latin typeface="PTRoot"/>
            </a:endParaRPr>
          </a:p>
          <a:p>
            <a:pPr algn="l"/>
            <a:r>
              <a:rPr lang="fr-FR" b="0" i="0" dirty="0">
                <a:solidFill>
                  <a:srgbClr val="121212"/>
                </a:solidFill>
                <a:effectLst/>
                <a:latin typeface="PTRoot"/>
              </a:rPr>
              <a:t>Vidéo: Jean Negroni (le narrateur) raconte le tournage du film.</a:t>
            </a:r>
          </a:p>
          <a:p>
            <a:pPr algn="l"/>
            <a:endParaRPr lang="fr-FR" b="0" i="0" dirty="0">
              <a:solidFill>
                <a:srgbClr val="121212"/>
              </a:solidFill>
              <a:effectLst/>
              <a:latin typeface="PTRoot"/>
            </a:endParaRPr>
          </a:p>
          <a:p>
            <a:pPr algn="l"/>
            <a:r>
              <a:rPr lang="fr-FR" b="0" i="0" dirty="0" err="1">
                <a:solidFill>
                  <a:srgbClr val="121212"/>
                </a:solidFill>
                <a:effectLst/>
                <a:latin typeface="PTRoot"/>
              </a:rPr>
              <a:t>Wikipédia</a:t>
            </a:r>
            <a:r>
              <a:rPr lang="fr-FR" b="0" i="0" dirty="0">
                <a:solidFill>
                  <a:srgbClr val="121212"/>
                </a:solidFill>
                <a:effectLst/>
                <a:latin typeface="PTRoot"/>
              </a:rPr>
              <a:t>: Liste de films incluant des </a:t>
            </a:r>
            <a:r>
              <a:rPr lang="fr-FR" b="0" i="0" dirty="0">
                <a:effectLst/>
                <a:latin typeface="PTRoot"/>
              </a:rPr>
              <a:t>voyages dans le temps </a:t>
            </a:r>
            <a:r>
              <a:rPr lang="fr-FR" b="0" i="0" dirty="0">
                <a:solidFill>
                  <a:srgbClr val="121212"/>
                </a:solidFill>
                <a:effectLst/>
                <a:latin typeface="PTRoot"/>
              </a:rPr>
              <a:t>(environ 140 films)</a:t>
            </a: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33</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142813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07CBF67-7A87-7606-733E-0EE7B2B26FFD}"/>
              </a:ext>
            </a:extLst>
          </p:cNvPr>
          <p:cNvSpPr txBox="1"/>
          <p:nvPr/>
        </p:nvSpPr>
        <p:spPr>
          <a:xfrm>
            <a:off x="1809135" y="1376515"/>
            <a:ext cx="9458633" cy="4424288"/>
          </a:xfrm>
          <a:prstGeom prst="rect">
            <a:avLst/>
          </a:prstGeom>
          <a:noFill/>
        </p:spPr>
        <p:txBody>
          <a:bodyPr wrap="square">
            <a:spAutoFit/>
          </a:bodyPr>
          <a:lstStyle/>
          <a:p>
            <a:pPr indent="228600" algn="ctr">
              <a:lnSpc>
                <a:spcPct val="115000"/>
              </a:lnSpc>
              <a:spcAft>
                <a:spcPts val="800"/>
              </a:spcAft>
            </a:pPr>
            <a:r>
              <a:rPr lang="fr-FR" sz="2400" b="1" dirty="0">
                <a:effectLst/>
                <a:latin typeface="Arial" panose="020B0604020202020204" pitchFamily="34" charset="0"/>
                <a:ea typeface="Calibri" panose="020F0502020204030204" pitchFamily="34" charset="0"/>
                <a:cs typeface="Times New Roman" panose="02020603050405020304" pitchFamily="18" charset="0"/>
              </a:rPr>
              <a:t>Spécificités du pouvoir cinématographique</a:t>
            </a:r>
          </a:p>
          <a:p>
            <a:pPr indent="228600" algn="ctr">
              <a:lnSpc>
                <a:spcPct val="115000"/>
              </a:lnSpc>
              <a:spcAft>
                <a:spcPts val="800"/>
              </a:spcAft>
            </a:pPr>
            <a:endParaRPr lang="fr-FR" sz="2400" b="1"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800"/>
              </a:spcAft>
              <a:buFontTx/>
              <a:buChar char="-"/>
            </a:pPr>
            <a:r>
              <a:rPr lang="fr-FR" sz="1800" b="1" dirty="0">
                <a:effectLst/>
                <a:latin typeface="Arial" panose="020B0604020202020204" pitchFamily="34" charset="0"/>
                <a:ea typeface="Calibri" panose="020F0502020204030204" pitchFamily="34" charset="0"/>
                <a:cs typeface="Times New Roman" panose="02020603050405020304" pitchFamily="18" charset="0"/>
              </a:rPr>
              <a:t>Apparente objectivation </a:t>
            </a:r>
            <a:r>
              <a:rPr lang="fr-FR" dirty="0">
                <a:latin typeface="Arial" panose="020B0604020202020204" pitchFamily="34" charset="0"/>
                <a:ea typeface="Calibri" panose="020F0502020204030204" pitchFamily="34" charset="0"/>
                <a:cs typeface="Times New Roman" panose="02020603050405020304" pitchFamily="18" charset="0"/>
              </a:rPr>
              <a:t>d</a:t>
            </a:r>
            <a:r>
              <a:rPr lang="fr-FR" sz="1800" dirty="0">
                <a:effectLst/>
                <a:latin typeface="Arial" panose="020B0604020202020204" pitchFamily="34" charset="0"/>
                <a:ea typeface="Calibri" panose="020F0502020204030204" pitchFamily="34" charset="0"/>
                <a:cs typeface="Times New Roman" panose="02020603050405020304" pitchFamily="18" charset="0"/>
              </a:rPr>
              <a:t>e l’image  qui apparait </a:t>
            </a:r>
            <a:r>
              <a:rPr lang="fr-FR" dirty="0">
                <a:latin typeface="Arial" panose="020B0604020202020204" pitchFamily="34" charset="0"/>
                <a:ea typeface="Calibri" panose="020F0502020204030204" pitchFamily="34" charset="0"/>
                <a:cs typeface="Times New Roman" panose="02020603050405020304" pitchFamily="18" charset="0"/>
              </a:rPr>
              <a:t>faussement  comme  un </a:t>
            </a:r>
            <a:r>
              <a:rPr lang="fr-FR" i="1" dirty="0">
                <a:latin typeface="Arial" panose="020B0604020202020204" pitchFamily="34" charset="0"/>
                <a:ea typeface="Calibri" panose="020F0502020204030204" pitchFamily="34" charset="0"/>
                <a:cs typeface="Times New Roman" panose="02020603050405020304" pitchFamily="18" charset="0"/>
              </a:rPr>
              <a:t>témoignage</a:t>
            </a:r>
            <a:r>
              <a:rPr lang="fr-FR" dirty="0">
                <a:latin typeface="Arial" panose="020B0604020202020204" pitchFamily="34" charset="0"/>
                <a:ea typeface="Calibri" panose="020F0502020204030204" pitchFamily="34" charset="0"/>
                <a:cs typeface="Times New Roman" panose="02020603050405020304" pitchFamily="18" charset="0"/>
              </a:rPr>
              <a:t> </a:t>
            </a:r>
            <a:r>
              <a:rPr lang="fr-FR" b="1" dirty="0">
                <a:latin typeface="Arial" panose="020B0604020202020204" pitchFamily="34" charset="0"/>
                <a:ea typeface="Calibri" panose="020F0502020204030204" pitchFamily="34" charset="0"/>
                <a:cs typeface="Times New Roman" panose="02020603050405020304" pitchFamily="18" charset="0"/>
              </a:rPr>
              <a:t>direct</a:t>
            </a:r>
            <a:endParaRPr lang="fr-FR"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800"/>
              </a:spcAft>
              <a:buFontTx/>
              <a:buChar char="-"/>
            </a:pPr>
            <a:endParaRPr lang="fr-FR" sz="18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800"/>
              </a:spcAft>
              <a:buFontTx/>
              <a:buChar char="-"/>
            </a:pPr>
            <a:r>
              <a:rPr lang="fr-FR" dirty="0">
                <a:latin typeface="Arial" panose="020B0604020202020204" pitchFamily="34" charset="0"/>
                <a:ea typeface="Calibri" panose="020F0502020204030204" pitchFamily="34" charset="0"/>
                <a:cs typeface="Times New Roman" panose="02020603050405020304" pitchFamily="18" charset="0"/>
              </a:rPr>
              <a:t>Production d’un </a:t>
            </a:r>
            <a:r>
              <a:rPr lang="fr-FR" i="1" dirty="0">
                <a:latin typeface="Arial" panose="020B0604020202020204" pitchFamily="34" charset="0"/>
                <a:ea typeface="Calibri" panose="020F0502020204030204" pitchFamily="34" charset="0"/>
                <a:cs typeface="Times New Roman" panose="02020603050405020304" pitchFamily="18" charset="0"/>
              </a:rPr>
              <a:t> </a:t>
            </a:r>
            <a:r>
              <a:rPr lang="fr-FR" sz="1800" i="1" dirty="0">
                <a:effectLst/>
                <a:latin typeface="Arial" panose="020B0604020202020204" pitchFamily="34" charset="0"/>
                <a:ea typeface="Calibri" panose="020F0502020204030204" pitchFamily="34" charset="0"/>
                <a:cs typeface="Times New Roman" panose="02020603050405020304" pitchFamily="18" charset="0"/>
              </a:rPr>
              <a:t>langage </a:t>
            </a:r>
            <a:r>
              <a:rPr lang="fr-FR" sz="1800" b="1" dirty="0">
                <a:effectLst/>
                <a:latin typeface="Arial" panose="020B0604020202020204" pitchFamily="34" charset="0"/>
                <a:ea typeface="Calibri" panose="020F0502020204030204" pitchFamily="34" charset="0"/>
                <a:cs typeface="Times New Roman" panose="02020603050405020304" pitchFamily="18" charset="0"/>
              </a:rPr>
              <a:t>véritablement argumentatif </a:t>
            </a:r>
            <a:r>
              <a:rPr lang="fr-FR" dirty="0">
                <a:latin typeface="Arial" panose="020B0604020202020204" pitchFamily="34" charset="0"/>
                <a:ea typeface="Calibri" panose="020F0502020204030204" pitchFamily="34" charset="0"/>
                <a:cs typeface="Times New Roman" panose="02020603050405020304" pitchFamily="18" charset="0"/>
              </a:rPr>
              <a:t>d</a:t>
            </a:r>
            <a:r>
              <a:rPr lang="fr-FR" sz="1800" dirty="0">
                <a:effectLst/>
                <a:latin typeface="Arial" panose="020B0604020202020204" pitchFamily="34" charset="0"/>
                <a:ea typeface="Calibri" panose="020F0502020204030204" pitchFamily="34" charset="0"/>
                <a:cs typeface="Times New Roman" panose="02020603050405020304" pitchFamily="18" charset="0"/>
              </a:rPr>
              <a:t>uquel participe </a:t>
            </a:r>
            <a:r>
              <a:rPr lang="fr-FR" b="1" dirty="0">
                <a:latin typeface="Arial" panose="020B0604020202020204" pitchFamily="34" charset="0"/>
                <a:ea typeface="Calibri" panose="020F0502020204030204" pitchFamily="34" charset="0"/>
                <a:cs typeface="Times New Roman" panose="02020603050405020304" pitchFamily="18" charset="0"/>
              </a:rPr>
              <a:t>une véritable </a:t>
            </a:r>
            <a:r>
              <a:rPr lang="fr-FR" sz="1800" b="1" dirty="0">
                <a:effectLst/>
                <a:latin typeface="Arial" panose="020B0604020202020204" pitchFamily="34" charset="0"/>
                <a:ea typeface="Calibri" panose="020F0502020204030204" pitchFamily="34" charset="0"/>
                <a:cs typeface="Times New Roman" panose="02020603050405020304" pitchFamily="18" charset="0"/>
              </a:rPr>
              <a:t>mise en scène </a:t>
            </a:r>
            <a:r>
              <a:rPr lang="fr-FR" sz="1800" dirty="0">
                <a:effectLst/>
                <a:latin typeface="Arial" panose="020B0604020202020204" pitchFamily="34" charset="0"/>
                <a:ea typeface="Calibri" panose="020F0502020204030204" pitchFamily="34" charset="0"/>
                <a:cs typeface="Times New Roman" panose="02020603050405020304" pitchFamily="18" charset="0"/>
              </a:rPr>
              <a:t>de l’image et du son.</a:t>
            </a:r>
          </a:p>
          <a:p>
            <a:pPr indent="228600">
              <a:lnSpc>
                <a:spcPct val="115000"/>
              </a:lnSpc>
              <a:spcAft>
                <a:spcPts val="800"/>
              </a:spcAft>
            </a:pPr>
            <a:endParaRPr lang="fr-FR" dirty="0">
              <a:latin typeface="Arial" panose="020B0604020202020204" pitchFamily="34" charset="0"/>
              <a:ea typeface="Calibri" panose="020F0502020204030204" pitchFamily="34" charset="0"/>
              <a:cs typeface="Times New Roman" panose="02020603050405020304" pitchFamily="18" charset="0"/>
            </a:endParaRPr>
          </a:p>
          <a:p>
            <a:pPr indent="228600">
              <a:lnSpc>
                <a:spcPct val="115000"/>
              </a:lnSpc>
              <a:spcAft>
                <a:spcPts val="800"/>
              </a:spcAft>
            </a:pPr>
            <a:r>
              <a:rPr lang="fr-FR" sz="1800" dirty="0">
                <a:effectLst/>
                <a:latin typeface="Arial" panose="020B0604020202020204" pitchFamily="34" charset="0"/>
                <a:ea typeface="Calibri" panose="020F0502020204030204" pitchFamily="34" charset="0"/>
                <a:cs typeface="Times New Roman" panose="02020603050405020304" pitchFamily="18" charset="0"/>
              </a:rPr>
              <a:t>- </a:t>
            </a:r>
            <a:r>
              <a:rPr lang="fr-FR" dirty="0">
                <a:latin typeface="Arial" panose="020B0604020202020204" pitchFamily="34" charset="0"/>
                <a:ea typeface="Calibri" panose="020F0502020204030204" pitchFamily="34" charset="0"/>
                <a:cs typeface="Times New Roman" panose="02020603050405020304" pitchFamily="18" charset="0"/>
              </a:rPr>
              <a:t>Pouvoir immense du </a:t>
            </a:r>
            <a:r>
              <a:rPr lang="fr-FR" sz="1800" b="1" dirty="0">
                <a:effectLst/>
                <a:latin typeface="Arial" panose="020B0604020202020204" pitchFamily="34" charset="0"/>
                <a:ea typeface="Calibri" panose="020F0502020204030204" pitchFamily="34" charset="0"/>
                <a:cs typeface="Times New Roman" panose="02020603050405020304" pitchFamily="18" charset="0"/>
              </a:rPr>
              <a:t>montage, </a:t>
            </a:r>
            <a:r>
              <a:rPr lang="fr-FR" sz="1800" dirty="0">
                <a:effectLst/>
                <a:latin typeface="Arial" panose="020B0604020202020204" pitchFamily="34" charset="0"/>
                <a:ea typeface="Calibri" panose="020F0502020204030204" pitchFamily="34" charset="0"/>
                <a:cs typeface="Times New Roman" panose="02020603050405020304" pitchFamily="18" charset="0"/>
              </a:rPr>
              <a:t>qui adjoint à l’image elle-même </a:t>
            </a:r>
            <a:r>
              <a:rPr lang="fr-FR" sz="1800" b="1" dirty="0">
                <a:effectLst/>
                <a:latin typeface="Arial" panose="020B0604020202020204" pitchFamily="34" charset="0"/>
                <a:ea typeface="Calibri" panose="020F0502020204030204" pitchFamily="34" charset="0"/>
                <a:cs typeface="Times New Roman" panose="02020603050405020304" pitchFamily="18" charset="0"/>
              </a:rPr>
              <a:t>un commentaire presque invisible et inaudible</a:t>
            </a:r>
            <a:r>
              <a:rPr lang="fr-FR" sz="1800" dirty="0">
                <a:effectLst/>
                <a:latin typeface="Arial" panose="020B0604020202020204" pitchFamily="34" charset="0"/>
                <a:ea typeface="Calibri" panose="020F0502020204030204" pitchFamily="34" charset="0"/>
                <a:cs typeface="Times New Roman" panose="02020603050405020304" pitchFamily="18" charset="0"/>
              </a:rPr>
              <a:t>, d’autant plus fort qu’il est discret, </a:t>
            </a:r>
            <a:r>
              <a:rPr lang="fr-FR" dirty="0">
                <a:latin typeface="Arial" panose="020B0604020202020204" pitchFamily="34" charset="0"/>
                <a:ea typeface="Calibri" panose="020F0502020204030204" pitchFamily="34" charset="0"/>
                <a:cs typeface="Times New Roman" panose="02020603050405020304" pitchFamily="18" charset="0"/>
              </a:rPr>
              <a:t>qui </a:t>
            </a:r>
            <a:r>
              <a:rPr lang="fr-FR" sz="1800" b="1" dirty="0">
                <a:effectLst/>
                <a:latin typeface="Arial" panose="020B0604020202020204" pitchFamily="34" charset="0"/>
                <a:ea typeface="Calibri" panose="020F0502020204030204" pitchFamily="34" charset="0"/>
                <a:cs typeface="Times New Roman" panose="02020603050405020304" pitchFamily="18" charset="0"/>
              </a:rPr>
              <a:t>oriente</a:t>
            </a:r>
            <a:r>
              <a:rPr lang="fr-FR" dirty="0">
                <a:latin typeface="Arial" panose="020B0604020202020204" pitchFamily="34" charset="0"/>
                <a:ea typeface="Calibri" panose="020F0502020204030204" pitchFamily="34" charset="0"/>
                <a:cs typeface="Times New Roman" panose="02020603050405020304" pitchFamily="18" charset="0"/>
              </a:rPr>
              <a:t> (encore plus </a:t>
            </a:r>
            <a:r>
              <a:rPr lang="fr-FR" sz="1800" dirty="0">
                <a:effectLst/>
                <a:latin typeface="Arial" panose="020B0604020202020204" pitchFamily="34" charset="0"/>
                <a:ea typeface="Calibri" panose="020F0502020204030204" pitchFamily="34" charset="0"/>
                <a:cs typeface="Times New Roman" panose="02020603050405020304" pitchFamily="18" charset="0"/>
              </a:rPr>
              <a:t>que l’image elle-même) </a:t>
            </a:r>
            <a:r>
              <a:rPr lang="fr-FR" sz="1800" b="1" dirty="0">
                <a:effectLst/>
                <a:latin typeface="Arial" panose="020B0604020202020204" pitchFamily="34" charset="0"/>
                <a:ea typeface="Calibri" panose="020F0502020204030204" pitchFamily="34" charset="0"/>
                <a:cs typeface="Times New Roman" panose="02020603050405020304" pitchFamily="18" charset="0"/>
              </a:rPr>
              <a:t>sa lecture signifiante</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4</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90351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92F0AEC-D66A-DB58-6418-6E74EBFEB34B}"/>
              </a:ext>
            </a:extLst>
          </p:cNvPr>
          <p:cNvSpPr txBox="1"/>
          <p:nvPr/>
        </p:nvSpPr>
        <p:spPr>
          <a:xfrm>
            <a:off x="1244371" y="271370"/>
            <a:ext cx="10038735" cy="6285823"/>
          </a:xfrm>
          <a:prstGeom prst="rect">
            <a:avLst/>
          </a:prstGeom>
          <a:noFill/>
        </p:spPr>
        <p:txBody>
          <a:bodyPr wrap="square">
            <a:spAutoFit/>
          </a:bodyPr>
          <a:lstStyle/>
          <a:p>
            <a:pPr lvl="0">
              <a:lnSpc>
                <a:spcPct val="115000"/>
              </a:lnSpc>
              <a:spcAft>
                <a:spcPts val="800"/>
              </a:spcAft>
            </a:pPr>
            <a:r>
              <a:rPr lang="fr-FR" sz="1800" b="1" i="1" dirty="0">
                <a:effectLst/>
                <a:latin typeface="Arial" panose="020B0604020202020204" pitchFamily="34" charset="0"/>
                <a:ea typeface="Calibri" panose="020F0502020204030204" pitchFamily="34" charset="0"/>
                <a:cs typeface="Times New Roman" panose="02020603050405020304" pitchFamily="18" charset="0"/>
              </a:rPr>
              <a:t>	</a:t>
            </a:r>
            <a:r>
              <a:rPr lang="fr-FR" sz="2000" b="1" i="1" dirty="0">
                <a:effectLst/>
                <a:latin typeface="Arial" panose="020B0604020202020204" pitchFamily="34" charset="0"/>
                <a:ea typeface="Calibri" panose="020F0502020204030204" pitchFamily="34" charset="0"/>
                <a:cs typeface="Times New Roman" panose="02020603050405020304" pitchFamily="18" charset="0"/>
              </a:rPr>
              <a:t>L’Espagne vivra</a:t>
            </a:r>
            <a:r>
              <a:rPr lang="fr-FR" sz="1800" b="1" i="1" dirty="0">
                <a:effectLst/>
                <a:latin typeface="Arial" panose="020B0604020202020204" pitchFamily="34" charset="0"/>
                <a:ea typeface="Calibri" panose="020F0502020204030204" pitchFamily="34" charset="0"/>
                <a:cs typeface="Times New Roman" panose="02020603050405020304" pitchFamily="18" charset="0"/>
              </a:rPr>
              <a:t>, </a:t>
            </a:r>
            <a:r>
              <a:rPr lang="fr-FR" sz="1800" b="1" dirty="0">
                <a:effectLst/>
                <a:latin typeface="Arial" panose="020B0604020202020204" pitchFamily="34" charset="0"/>
                <a:ea typeface="Calibri" panose="020F0502020204030204" pitchFamily="34" charset="0"/>
                <a:cs typeface="Times New Roman" panose="02020603050405020304" pitchFamily="18" charset="0"/>
              </a:rPr>
              <a:t>Henri Cartier Bresson (1938)  -  Histoire et violence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spcAft>
                <a:spcPts val="800"/>
              </a:spcAft>
            </a:pPr>
            <a:r>
              <a:rPr lang="fr-FR" b="1" dirty="0">
                <a:latin typeface="Arial" panose="020B0604020202020204" pitchFamily="34" charset="0"/>
                <a:ea typeface="Calibri" panose="020F0502020204030204" pitchFamily="34" charset="0"/>
                <a:cs typeface="Times New Roman" panose="02020603050405020304" pitchFamily="18" charset="0"/>
              </a:rPr>
              <a:t>F</a:t>
            </a:r>
            <a:r>
              <a:rPr lang="fr-FR" b="1" dirty="0">
                <a:effectLst/>
                <a:latin typeface="Arial" panose="020B0604020202020204" pitchFamily="34" charset="0"/>
                <a:ea typeface="Calibri" panose="020F0502020204030204" pitchFamily="34" charset="0"/>
                <a:cs typeface="Times New Roman" panose="02020603050405020304" pitchFamily="18" charset="0"/>
              </a:rPr>
              <a:t>ilm de propagande</a:t>
            </a:r>
            <a:r>
              <a:rPr lang="fr-FR" dirty="0">
                <a:effectLst/>
                <a:latin typeface="Arial" panose="020B0604020202020204" pitchFamily="34" charset="0"/>
                <a:ea typeface="Calibri" panose="020F0502020204030204" pitchFamily="34" charset="0"/>
                <a:cs typeface="Times New Roman" panose="02020603050405020304" pitchFamily="18" charset="0"/>
              </a:rPr>
              <a:t> commandé par</a:t>
            </a:r>
            <a:r>
              <a:rPr lang="fr-FR" b="1" dirty="0">
                <a:effectLst/>
                <a:latin typeface="Arial" panose="020B0604020202020204" pitchFamily="34" charset="0"/>
                <a:ea typeface="Calibri" panose="020F0502020204030204" pitchFamily="34" charset="0"/>
                <a:cs typeface="Times New Roman" panose="02020603050405020304" pitchFamily="18" charset="0"/>
              </a:rPr>
              <a:t> le Secours Populaire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800"/>
              </a:spcAft>
              <a:buClr>
                <a:srgbClr val="202122"/>
              </a:buClr>
              <a:buSzPts val="1050"/>
            </a:pPr>
            <a:r>
              <a:rPr lang="fr-FR"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Henri Cartier-Bresson</a:t>
            </a:r>
            <a:r>
              <a:rPr lang="fr-FR" b="1"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fr-FR" b="1" dirty="0">
                <a:latin typeface="Arial" panose="020B0604020202020204" pitchFamily="34" charset="0"/>
                <a:ea typeface="Calibri" panose="020F0502020204030204" pitchFamily="34" charset="0"/>
                <a:cs typeface="Times New Roman" panose="02020603050405020304" pitchFamily="18" charset="0"/>
              </a:rPr>
              <a:t>(</a:t>
            </a:r>
            <a:r>
              <a:rPr lang="fr-FR" strike="noStrike" dirty="0">
                <a:latin typeface="Arial" panose="020B0604020202020204" pitchFamily="34" charset="0"/>
                <a:ea typeface="Calibri" panose="020F0502020204030204" pitchFamily="34" charset="0"/>
                <a:cs typeface="Times New Roman" panose="02020603050405020304" pitchFamily="18" charset="0"/>
              </a:rPr>
              <a:t>1908-2004) </a:t>
            </a:r>
            <a:r>
              <a:rPr lang="fr-FR" dirty="0">
                <a:latin typeface="Arial" panose="020B0604020202020204" pitchFamily="34" charset="0"/>
                <a:ea typeface="Calibri" panose="020F0502020204030204" pitchFamily="34" charset="0"/>
              </a:rPr>
              <a:t>Photographe, cinéaste, photojournaliste et 		dessinateur, connu pour:</a:t>
            </a:r>
          </a:p>
          <a:p>
            <a:pPr lvl="0">
              <a:lnSpc>
                <a:spcPct val="115000"/>
              </a:lnSpc>
              <a:spcAft>
                <a:spcPts val="800"/>
              </a:spcAft>
              <a:buClr>
                <a:srgbClr val="202122"/>
              </a:buClr>
              <a:buSzPts val="1050"/>
            </a:pPr>
            <a:endParaRPr lang="fr-FR" dirty="0">
              <a:latin typeface="Arial" panose="020B0604020202020204" pitchFamily="34" charset="0"/>
              <a:ea typeface="Calibri" panose="020F0502020204030204" pitchFamily="34" charset="0"/>
            </a:endParaRPr>
          </a:p>
          <a:p>
            <a:r>
              <a:rPr lang="fr-FR" dirty="0">
                <a:latin typeface="Arial" panose="020B0604020202020204" pitchFamily="34" charset="0"/>
                <a:ea typeface="Calibri" panose="020F0502020204030204" pitchFamily="34" charset="0"/>
              </a:rPr>
              <a:t>	- la précision et le graphisme de ses compositions, jamais recadrées au tirage 		(recherches sur le nombre d’or)	</a:t>
            </a:r>
          </a:p>
          <a:p>
            <a:endParaRPr lang="fr-FR" dirty="0">
              <a:latin typeface="Arial" panose="020B0604020202020204" pitchFamily="34" charset="0"/>
              <a:ea typeface="Calibri" panose="020F0502020204030204" pitchFamily="34" charset="0"/>
            </a:endParaRPr>
          </a:p>
          <a:p>
            <a:r>
              <a:rPr lang="fr-FR" dirty="0">
                <a:latin typeface="Arial" panose="020B0604020202020204" pitchFamily="34" charset="0"/>
                <a:ea typeface="Calibri" panose="020F0502020204030204" pitchFamily="34" charset="0"/>
              </a:rPr>
              <a:t>	- la photographie de rue</a:t>
            </a:r>
          </a:p>
          <a:p>
            <a:endParaRPr lang="fr-FR" dirty="0">
              <a:latin typeface="Arial" panose="020B0604020202020204" pitchFamily="34" charset="0"/>
              <a:ea typeface="Calibri" panose="020F0502020204030204" pitchFamily="34" charset="0"/>
            </a:endParaRPr>
          </a:p>
          <a:p>
            <a:r>
              <a:rPr lang="fr-FR" dirty="0">
                <a:latin typeface="Arial" panose="020B0604020202020204" pitchFamily="34" charset="0"/>
                <a:ea typeface="Calibri" panose="020F0502020204030204" pitchFamily="34" charset="0"/>
              </a:rPr>
              <a:t>	- la représentation des aspects pittoresques ou signifiants de la vie quotidienne</a:t>
            </a:r>
          </a:p>
          <a:p>
            <a:endParaRPr lang="fr-FR" dirty="0">
              <a:latin typeface="Arial" panose="020B0604020202020204" pitchFamily="34" charset="0"/>
              <a:ea typeface="Calibri" panose="020F0502020204030204" pitchFamily="34" charset="0"/>
            </a:endParaRPr>
          </a:p>
          <a:p>
            <a:r>
              <a:rPr lang="fr-FR" dirty="0">
                <a:latin typeface="Arial" panose="020B0604020202020204" pitchFamily="34" charset="0"/>
                <a:ea typeface="Calibri" panose="020F0502020204030204" pitchFamily="34" charset="0"/>
              </a:rPr>
              <a:t>	- </a:t>
            </a:r>
            <a:r>
              <a:rPr lang="fr-FR" dirty="0">
                <a:effectLst/>
                <a:latin typeface="Arial" panose="020B0604020202020204" pitchFamily="34" charset="0"/>
                <a:ea typeface="Calibri" panose="020F0502020204030204" pitchFamily="34" charset="0"/>
              </a:rPr>
              <a:t>Le concept de « l'instant décisif » à propos de ses photos qui prennent 	grandement le contexte en compte</a:t>
            </a:r>
          </a:p>
          <a:p>
            <a:endParaRPr lang="fr-FR" dirty="0">
              <a:effectLst/>
              <a:latin typeface="Arial" panose="020B0604020202020204" pitchFamily="34" charset="0"/>
              <a:ea typeface="Calibri" panose="020F0502020204030204" pitchFamily="34" charset="0"/>
            </a:endParaRPr>
          </a:p>
          <a:p>
            <a:r>
              <a:rPr lang="fr-FR" dirty="0">
                <a:latin typeface="Arial" panose="020B0604020202020204" pitchFamily="34" charset="0"/>
                <a:ea typeface="Calibri" panose="020F0502020204030204" pitchFamily="34" charset="0"/>
              </a:rPr>
              <a:t>	- s</a:t>
            </a:r>
            <a:r>
              <a:rPr lang="fr-FR" dirty="0">
                <a:effectLst/>
                <a:latin typeface="Arial" panose="020B0604020202020204" pitchFamily="34" charset="0"/>
                <a:ea typeface="Calibri" panose="020F0502020204030204" pitchFamily="34" charset="0"/>
              </a:rPr>
              <a:t>on activité militante pour le parti communiste dans la période 1936-1946</a:t>
            </a:r>
          </a:p>
          <a:p>
            <a:endParaRPr lang="fr-FR" dirty="0">
              <a:effectLst/>
              <a:latin typeface="Arial" panose="020B0604020202020204" pitchFamily="34" charset="0"/>
              <a:ea typeface="Calibri" panose="020F0502020204030204" pitchFamily="34" charset="0"/>
            </a:endParaRPr>
          </a:p>
          <a:p>
            <a:r>
              <a:rPr lang="fr-FR" sz="1800" b="1" dirty="0">
                <a:solidFill>
                  <a:srgbClr val="000000"/>
                </a:solidFill>
                <a:effectLst/>
                <a:latin typeface="Arial" panose="020B0604020202020204" pitchFamily="34" charset="0"/>
                <a:ea typeface="Times New Roman" panose="02020603050405020304" pitchFamily="18" charset="0"/>
              </a:rPr>
              <a:t>Autant dire qu’il s’agit d’un homme engagé à qui est confiée une mission de confiance, elle aussi engagée dans une propagande en faveur des Républicains espagnols.</a:t>
            </a:r>
            <a:endParaRPr lang="fr-FR" sz="1800" dirty="0">
              <a:effectLst/>
              <a:latin typeface="Times New Roman" panose="02020603050405020304" pitchFamily="18" charset="0"/>
              <a:ea typeface="Times New Roman" panose="02020603050405020304" pitchFamily="18" charset="0"/>
            </a:endParaRPr>
          </a:p>
          <a:p>
            <a:endParaRPr lang="fr-FR" dirty="0"/>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5</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03506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BF30357-56DB-DCF6-C11E-19C8AFE92323}"/>
              </a:ext>
            </a:extLst>
          </p:cNvPr>
          <p:cNvSpPr txBox="1"/>
          <p:nvPr/>
        </p:nvSpPr>
        <p:spPr>
          <a:xfrm>
            <a:off x="1097280" y="487680"/>
            <a:ext cx="9262774" cy="5632311"/>
          </a:xfrm>
          <a:prstGeom prst="rect">
            <a:avLst/>
          </a:prstGeom>
          <a:noFill/>
        </p:spPr>
        <p:txBody>
          <a:bodyPr wrap="square">
            <a:spAutoFit/>
          </a:bodyPr>
          <a:lstStyle/>
          <a:p>
            <a:pPr lvl="0"/>
            <a:r>
              <a:rPr lang="fr-FR" sz="1800" b="1" dirty="0">
                <a:effectLst/>
                <a:latin typeface="Arial" panose="020B0604020202020204" pitchFamily="34" charset="0"/>
                <a:ea typeface="Times New Roman" panose="02020603050405020304" pitchFamily="18" charset="0"/>
              </a:rPr>
              <a:t>Situation historique : </a:t>
            </a:r>
          </a:p>
          <a:p>
            <a:pPr lvl="0"/>
            <a:endParaRPr lang="fr-FR" sz="1800" b="1" dirty="0">
              <a:effectLst/>
              <a:latin typeface="Times New Roman" panose="02020603050405020304" pitchFamily="18" charset="0"/>
              <a:ea typeface="Times New Roman" panose="02020603050405020304" pitchFamily="18" charset="0"/>
            </a:endParaRPr>
          </a:p>
          <a:p>
            <a:pPr marL="685800"/>
            <a:r>
              <a:rPr lang="fr-FR" sz="1800" b="1" dirty="0">
                <a:effectLst/>
                <a:latin typeface="Arial" panose="020B0604020202020204" pitchFamily="34" charset="0"/>
                <a:ea typeface="Times New Roman" panose="02020603050405020304" pitchFamily="18" charset="0"/>
              </a:rPr>
              <a:t>En Espagne</a:t>
            </a:r>
            <a:r>
              <a:rPr lang="fr-FR" sz="1800" dirty="0">
                <a:effectLst/>
                <a:latin typeface="Arial" panose="020B0604020202020204" pitchFamily="34" charset="0"/>
                <a:ea typeface="Times New Roman" panose="02020603050405020304" pitchFamily="18" charset="0"/>
              </a:rPr>
              <a:t>, en février 1936, le « </a:t>
            </a:r>
            <a:r>
              <a:rPr lang="fr-FR" sz="1800" dirty="0" err="1">
                <a:effectLst/>
                <a:latin typeface="Arial" panose="020B0604020202020204" pitchFamily="34" charset="0"/>
                <a:ea typeface="Times New Roman" panose="02020603050405020304" pitchFamily="18" charset="0"/>
              </a:rPr>
              <a:t>Frente</a:t>
            </a:r>
            <a:r>
              <a:rPr lang="fr-FR" sz="1800" dirty="0">
                <a:effectLst/>
                <a:latin typeface="Arial" panose="020B0604020202020204" pitchFamily="34" charset="0"/>
                <a:ea typeface="Times New Roman" panose="02020603050405020304" pitchFamily="18" charset="0"/>
              </a:rPr>
              <a:t> </a:t>
            </a:r>
            <a:r>
              <a:rPr lang="fr-FR" sz="1800" dirty="0" err="1">
                <a:effectLst/>
                <a:latin typeface="Arial" panose="020B0604020202020204" pitchFamily="34" charset="0"/>
                <a:ea typeface="Times New Roman" panose="02020603050405020304" pitchFamily="18" charset="0"/>
              </a:rPr>
              <a:t>Popular</a:t>
            </a:r>
            <a:r>
              <a:rPr lang="fr-FR" sz="1800" dirty="0">
                <a:effectLst/>
                <a:latin typeface="Arial" panose="020B0604020202020204" pitchFamily="34" charset="0"/>
                <a:ea typeface="Times New Roman" panose="02020603050405020304" pitchFamily="18" charset="0"/>
              </a:rPr>
              <a:t> » remporte les élections.</a:t>
            </a:r>
          </a:p>
          <a:p>
            <a:pPr marL="685800"/>
            <a:r>
              <a:rPr lang="fr-FR" sz="1800" dirty="0">
                <a:effectLst/>
                <a:latin typeface="Arial" panose="020B0604020202020204" pitchFamily="34" charset="0"/>
                <a:ea typeface="Times New Roman" panose="02020603050405020304" pitchFamily="18" charset="0"/>
              </a:rPr>
              <a:t>En juillet 1936, un soulèvement militaire éclate, préparé par quelques officiers dont le général Franco. L’insurrection s’étend à toute l’Espagne dès le lendemain. Durant près de trois ans, les deux camps s’affrontent.</a:t>
            </a:r>
          </a:p>
          <a:p>
            <a:pPr marL="685800"/>
            <a:endParaRPr lang="fr-FR" sz="1800" dirty="0">
              <a:effectLst/>
              <a:latin typeface="Times New Roman" panose="02020603050405020304" pitchFamily="18" charset="0"/>
              <a:ea typeface="Times New Roman" panose="02020603050405020304" pitchFamily="18" charset="0"/>
            </a:endParaRPr>
          </a:p>
          <a:p>
            <a:pPr marL="685800"/>
            <a:r>
              <a:rPr lang="fr-FR" sz="1800" b="1" dirty="0">
                <a:effectLst/>
                <a:latin typeface="Arial" panose="020B0604020202020204" pitchFamily="34" charset="0"/>
                <a:ea typeface="Times New Roman" panose="02020603050405020304" pitchFamily="18" charset="0"/>
              </a:rPr>
              <a:t> En France</a:t>
            </a:r>
            <a:r>
              <a:rPr lang="fr-FR" sz="1800" dirty="0">
                <a:effectLst/>
                <a:latin typeface="Arial" panose="020B0604020202020204" pitchFamily="34" charset="0"/>
                <a:ea typeface="Times New Roman" panose="02020603050405020304" pitchFamily="18" charset="0"/>
              </a:rPr>
              <a:t>, le Front populaire vient de gagner les élections. Immédiatement, les républicains espagnols font appel à son aide. Le Parti communiste français réclame une intervention. Le chef du gouvernement, Léon Blum, au nom du pacifisme et de la peur d’une guerre civile en France, se résigne à accepter la création d’un comité de non intervention. Le pacte est signé par une grande partie des pays européens dont l’Allemagne et l’Italie.</a:t>
            </a:r>
            <a:br>
              <a:rPr lang="fr-FR" sz="1800" dirty="0">
                <a:effectLst/>
                <a:latin typeface="Arial" panose="020B0604020202020204" pitchFamily="34" charset="0"/>
                <a:ea typeface="Times New Roman" panose="02020603050405020304" pitchFamily="18" charset="0"/>
              </a:rPr>
            </a:br>
            <a:br>
              <a:rPr lang="fr-FR" sz="1800" dirty="0">
                <a:effectLst/>
                <a:latin typeface="Arial" panose="020B0604020202020204" pitchFamily="34" charset="0"/>
                <a:ea typeface="Times New Roman" panose="02020603050405020304" pitchFamily="18" charset="0"/>
              </a:rPr>
            </a:br>
            <a:r>
              <a:rPr lang="fr-FR" sz="1800" b="1" dirty="0">
                <a:effectLst/>
                <a:latin typeface="Arial" panose="020B0604020202020204" pitchFamily="34" charset="0"/>
                <a:ea typeface="Times New Roman" panose="02020603050405020304" pitchFamily="18" charset="0"/>
              </a:rPr>
              <a:t>L’extension du conflit</a:t>
            </a:r>
            <a:r>
              <a:rPr lang="fr-FR" sz="1800" dirty="0">
                <a:effectLst/>
                <a:latin typeface="Arial" panose="020B0604020202020204" pitchFamily="34" charset="0"/>
                <a:ea typeface="Times New Roman" panose="02020603050405020304" pitchFamily="18" charset="0"/>
              </a:rPr>
              <a:t>. </a:t>
            </a:r>
            <a:r>
              <a:rPr lang="fr-FR" dirty="0">
                <a:latin typeface="Arial" panose="020B0604020202020204" pitchFamily="34" charset="0"/>
                <a:ea typeface="Times New Roman" panose="02020603050405020304" pitchFamily="18" charset="0"/>
              </a:rPr>
              <a:t>En dépit de </a:t>
            </a:r>
            <a:r>
              <a:rPr lang="fr-FR" sz="1800" dirty="0">
                <a:effectLst/>
                <a:latin typeface="Arial" panose="020B0604020202020204" pitchFamily="34" charset="0"/>
                <a:ea typeface="Times New Roman" panose="02020603050405020304" pitchFamily="18" charset="0"/>
              </a:rPr>
              <a:t>la signature du pacte, les régimes mussolinien et nazi soutiennent militairement les nationalistes. Le seul soutien de poids pour les républicains espagnols sera l’Union soviétique</a:t>
            </a:r>
            <a:r>
              <a:rPr lang="fr-FR" dirty="0">
                <a:latin typeface="Arial" panose="020B0604020202020204" pitchFamily="34" charset="0"/>
                <a:ea typeface="Times New Roman" panose="02020603050405020304" pitchFamily="18" charset="0"/>
              </a:rPr>
              <a:t> </a:t>
            </a:r>
            <a:r>
              <a:rPr lang="fr-FR" sz="1800" dirty="0">
                <a:effectLst/>
                <a:latin typeface="Arial" panose="020B0604020202020204" pitchFamily="34" charset="0"/>
                <a:ea typeface="Times New Roman" panose="02020603050405020304" pitchFamily="18" charset="0"/>
              </a:rPr>
              <a:t>: envoi massif d’armes, création des brigades internationales et organisation de la solidarité antifasciste. Le parti communiste en France devient la plaque tournante et le coordinateur de l’aide matérielle à la République espagnole.</a:t>
            </a:r>
            <a:endParaRPr lang="fr-FR" sz="18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6</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1847587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4193F72-959F-2495-208F-528F4A1FDCC1}"/>
              </a:ext>
            </a:extLst>
          </p:cNvPr>
          <p:cNvSpPr txBox="1"/>
          <p:nvPr/>
        </p:nvSpPr>
        <p:spPr>
          <a:xfrm>
            <a:off x="1341120" y="682753"/>
            <a:ext cx="8864764" cy="5262979"/>
          </a:xfrm>
          <a:prstGeom prst="rect">
            <a:avLst/>
          </a:prstGeom>
          <a:noFill/>
        </p:spPr>
        <p:txBody>
          <a:bodyPr wrap="square">
            <a:spAutoFit/>
          </a:bodyPr>
          <a:lstStyle/>
          <a:p>
            <a:pPr marL="685800">
              <a:spcBef>
                <a:spcPts val="600"/>
              </a:spcBef>
              <a:spcAft>
                <a:spcPts val="600"/>
              </a:spcAft>
            </a:pPr>
            <a:r>
              <a:rPr lang="fr-FR" sz="2400" dirty="0">
                <a:solidFill>
                  <a:srgbClr val="000000"/>
                </a:solidFill>
                <a:effectLst/>
                <a:latin typeface="Arial" panose="020B0604020202020204" pitchFamily="34" charset="0"/>
                <a:ea typeface="Times New Roman" panose="02020603050405020304" pitchFamily="18" charset="0"/>
              </a:rPr>
              <a:t>Ce documentaire commandité par le Secours Populaire, est avant tout un réquisitoire argumenté et détaillé contre la présence étrangère – maure, allemande et surtout italienne – aux côté des troupes franquistes. Ce réquisitoire contient une critique acerbe de la non-intervention et alerte sur les dangers qui menacent la France à ses frontières, dangers incarnés par les visées hégémoniques de l'Allemagne nazie. </a:t>
            </a:r>
            <a:r>
              <a:rPr lang="fr-FR" sz="2400" i="1" dirty="0">
                <a:solidFill>
                  <a:srgbClr val="000000"/>
                </a:solidFill>
                <a:effectLst/>
                <a:latin typeface="Arial" panose="020B0604020202020204" pitchFamily="34" charset="0"/>
                <a:ea typeface="Times New Roman" panose="02020603050405020304" pitchFamily="18" charset="0"/>
              </a:rPr>
              <a:t>L'Espagne vivra</a:t>
            </a:r>
            <a:r>
              <a:rPr lang="fr-FR" sz="2400" i="1" dirty="0">
                <a:solidFill>
                  <a:srgbClr val="000000"/>
                </a:solidFill>
                <a:latin typeface="Arial" panose="020B0604020202020204" pitchFamily="34" charset="0"/>
                <a:ea typeface="Times New Roman" panose="02020603050405020304" pitchFamily="18" charset="0"/>
              </a:rPr>
              <a:t> </a:t>
            </a:r>
            <a:r>
              <a:rPr lang="fr-FR" sz="2400" dirty="0">
                <a:solidFill>
                  <a:srgbClr val="000000"/>
                </a:solidFill>
                <a:effectLst/>
                <a:latin typeface="Arial" panose="020B0604020202020204" pitchFamily="34" charset="0"/>
                <a:ea typeface="Times New Roman" panose="02020603050405020304" pitchFamily="18" charset="0"/>
              </a:rPr>
              <a:t>reprend donc les positions politiques du P.C.F. à cette époque.</a:t>
            </a:r>
            <a:r>
              <a:rPr lang="fr-FR" sz="2400" dirty="0">
                <a:solidFill>
                  <a:srgbClr val="000000"/>
                </a:solidFill>
                <a:latin typeface="Arial" panose="020B0604020202020204" pitchFamily="34" charset="0"/>
                <a:ea typeface="Times New Roman" panose="02020603050405020304" pitchFamily="18" charset="0"/>
              </a:rPr>
              <a:t> Le film </a:t>
            </a:r>
            <a:r>
              <a:rPr lang="fr-FR" sz="2400" dirty="0">
                <a:solidFill>
                  <a:srgbClr val="000000"/>
                </a:solidFill>
                <a:effectLst/>
                <a:latin typeface="Arial" panose="020B0604020202020204" pitchFamily="34" charset="0"/>
                <a:ea typeface="Times New Roman" panose="02020603050405020304" pitchFamily="18" charset="0"/>
              </a:rPr>
              <a:t>dénonce le "complot international" visant à abattre la République espagnole et, à terme, la République française</a:t>
            </a:r>
            <a:r>
              <a:rPr lang="fr-FR" sz="2400" dirty="0">
                <a:solidFill>
                  <a:srgbClr val="000000"/>
                </a:solidFill>
                <a:latin typeface="Arial" panose="020B0604020202020204" pitchFamily="34" charset="0"/>
                <a:ea typeface="Times New Roman" panose="02020603050405020304" pitchFamily="18" charset="0"/>
              </a:rPr>
              <a:t>, </a:t>
            </a:r>
            <a:r>
              <a:rPr lang="fr-FR" sz="2400" dirty="0">
                <a:solidFill>
                  <a:srgbClr val="000000"/>
                </a:solidFill>
                <a:effectLst/>
                <a:latin typeface="Arial" panose="020B0604020202020204" pitchFamily="34" charset="0"/>
                <a:ea typeface="Times New Roman" panose="02020603050405020304" pitchFamily="18" charset="0"/>
              </a:rPr>
              <a:t>rappelant également que le monde entier est menacé par le fascisme, catholiques et pays membres du comité de non-intervention compris. </a:t>
            </a:r>
            <a:endParaRPr lang="fr-FR" sz="24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7</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016265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6A43CD9-319B-B3CD-CAF3-313137948C5F}"/>
              </a:ext>
            </a:extLst>
          </p:cNvPr>
          <p:cNvSpPr txBox="1"/>
          <p:nvPr/>
        </p:nvSpPr>
        <p:spPr>
          <a:xfrm>
            <a:off x="1435508" y="530942"/>
            <a:ext cx="9763434" cy="5170646"/>
          </a:xfrm>
          <a:prstGeom prst="rect">
            <a:avLst/>
          </a:prstGeom>
          <a:noFill/>
        </p:spPr>
        <p:txBody>
          <a:bodyPr wrap="square">
            <a:spAutoFit/>
          </a:bodyPr>
          <a:lstStyle/>
          <a:p>
            <a:pPr marL="685800">
              <a:spcBef>
                <a:spcPts val="600"/>
              </a:spcBef>
              <a:spcAft>
                <a:spcPts val="600"/>
              </a:spcAft>
            </a:pPr>
            <a:endParaRPr lang="fr-FR" sz="2000" dirty="0">
              <a:solidFill>
                <a:srgbClr val="000000"/>
              </a:solidFill>
              <a:latin typeface="Arial" panose="020B0604020202020204" pitchFamily="34" charset="0"/>
              <a:ea typeface="Times New Roman" panose="02020603050405020304" pitchFamily="18" charset="0"/>
            </a:endParaRPr>
          </a:p>
          <a:p>
            <a:pPr marL="685800">
              <a:spcBef>
                <a:spcPts val="600"/>
              </a:spcBef>
              <a:spcAft>
                <a:spcPts val="600"/>
              </a:spcAft>
            </a:pPr>
            <a:r>
              <a:rPr lang="fr-FR" sz="2000" dirty="0">
                <a:solidFill>
                  <a:srgbClr val="000000"/>
                </a:solidFill>
                <a:effectLst/>
                <a:latin typeface="Arial" panose="020B0604020202020204" pitchFamily="34" charset="0"/>
                <a:ea typeface="Times New Roman" panose="02020603050405020304" pitchFamily="18" charset="0"/>
              </a:rPr>
              <a:t> Le commentaire rédigé par Georges Sadoul (beau-frère de HCB engagé au PC), est dit en off par une voix féminine.</a:t>
            </a:r>
          </a:p>
          <a:p>
            <a:pPr marL="685800">
              <a:spcBef>
                <a:spcPts val="600"/>
              </a:spcBef>
              <a:spcAft>
                <a:spcPts val="600"/>
              </a:spcAft>
            </a:pPr>
            <a:endParaRPr lang="fr-FR" sz="2000" dirty="0">
              <a:solidFill>
                <a:srgbClr val="000000"/>
              </a:solidFill>
              <a:latin typeface="Arial" panose="020B0604020202020204" pitchFamily="34" charset="0"/>
              <a:ea typeface="Times New Roman" panose="02020603050405020304" pitchFamily="18" charset="0"/>
            </a:endParaRPr>
          </a:p>
          <a:p>
            <a:pPr marL="685800">
              <a:spcBef>
                <a:spcPts val="600"/>
              </a:spcBef>
              <a:spcAft>
                <a:spcPts val="600"/>
              </a:spcAft>
            </a:pPr>
            <a:r>
              <a:rPr lang="fr-FR" sz="2000" dirty="0">
                <a:solidFill>
                  <a:srgbClr val="000000"/>
                </a:solidFill>
                <a:effectLst/>
                <a:latin typeface="Arial" panose="020B0604020202020204" pitchFamily="34" charset="0"/>
                <a:ea typeface="Times New Roman" panose="02020603050405020304" pitchFamily="18" charset="0"/>
              </a:rPr>
              <a:t> Fustigeant le refus des démocraties européennes d'aider l'Espagne républicaine, </a:t>
            </a:r>
            <a:r>
              <a:rPr lang="fr-FR" sz="2000" b="1" dirty="0">
                <a:solidFill>
                  <a:srgbClr val="000000"/>
                </a:solidFill>
                <a:effectLst/>
                <a:latin typeface="Arial" panose="020B0604020202020204" pitchFamily="34" charset="0"/>
                <a:ea typeface="Times New Roman" panose="02020603050405020304" pitchFamily="18" charset="0"/>
              </a:rPr>
              <a:t>"L'Espagne vivra" est structurée en trois axes </a:t>
            </a:r>
            <a:r>
              <a:rPr lang="fr-FR" sz="2000" dirty="0">
                <a:solidFill>
                  <a:srgbClr val="000000"/>
                </a:solidFill>
                <a:effectLst/>
                <a:latin typeface="Arial" panose="020B0604020202020204" pitchFamily="34" charset="0"/>
                <a:ea typeface="Times New Roman" panose="02020603050405020304" pitchFamily="18" charset="0"/>
              </a:rPr>
              <a:t>:</a:t>
            </a:r>
          </a:p>
          <a:p>
            <a:pPr marL="685800">
              <a:spcBef>
                <a:spcPts val="600"/>
              </a:spcBef>
              <a:spcAft>
                <a:spcPts val="600"/>
              </a:spcAft>
            </a:pPr>
            <a:endParaRPr lang="fr-FR" sz="20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SzPts val="1200"/>
              <a:buFont typeface="Arial" panose="020B0604020202020204" pitchFamily="34" charset="0"/>
              <a:buChar char="-"/>
            </a:pPr>
            <a:r>
              <a:rPr lang="fr-FR" sz="2000" dirty="0">
                <a:solidFill>
                  <a:srgbClr val="000000"/>
                </a:solidFill>
                <a:effectLst/>
                <a:latin typeface="Arial" panose="020B0604020202020204" pitchFamily="34" charset="0"/>
                <a:ea typeface="Times New Roman" panose="02020603050405020304" pitchFamily="18" charset="0"/>
              </a:rPr>
              <a:t>un </a:t>
            </a:r>
            <a:r>
              <a:rPr lang="fr-FR" sz="2000" b="1" dirty="0">
                <a:solidFill>
                  <a:srgbClr val="000000"/>
                </a:solidFill>
                <a:effectLst/>
                <a:latin typeface="Arial" panose="020B0604020202020204" pitchFamily="34" charset="0"/>
                <a:ea typeface="Times New Roman" panose="02020603050405020304" pitchFamily="18" charset="0"/>
              </a:rPr>
              <a:t>exposé édifiant de la présence militaire étrangère</a:t>
            </a:r>
            <a:r>
              <a:rPr lang="fr-FR" sz="2000" dirty="0">
                <a:solidFill>
                  <a:srgbClr val="000000"/>
                </a:solidFill>
                <a:effectLst/>
                <a:latin typeface="Arial" panose="020B0604020202020204" pitchFamily="34" charset="0"/>
                <a:ea typeface="Times New Roman" panose="02020603050405020304" pitchFamily="18" charset="0"/>
              </a:rPr>
              <a:t>, soutien de la rébellion franquiste </a:t>
            </a:r>
            <a:endParaRPr lang="fr-FR" sz="2000" dirty="0">
              <a:effectLst/>
              <a:latin typeface="Times New Roman" panose="02020603050405020304" pitchFamily="18" charset="0"/>
              <a:ea typeface="Times New Roman" panose="02020603050405020304" pitchFamily="18" charset="0"/>
            </a:endParaRPr>
          </a:p>
          <a:p>
            <a:pPr marL="342900" lvl="0" indent="-342900">
              <a:spcBef>
                <a:spcPts val="600"/>
              </a:spcBef>
              <a:spcAft>
                <a:spcPts val="600"/>
              </a:spcAft>
              <a:buSzPts val="1200"/>
              <a:buFont typeface="Arial" panose="020B0604020202020204" pitchFamily="34" charset="0"/>
              <a:buChar char="-"/>
            </a:pPr>
            <a:r>
              <a:rPr lang="fr-FR" sz="2000" dirty="0">
                <a:solidFill>
                  <a:srgbClr val="000000"/>
                </a:solidFill>
                <a:effectLst/>
                <a:latin typeface="Arial" panose="020B0604020202020204" pitchFamily="34" charset="0"/>
                <a:ea typeface="Times New Roman" panose="02020603050405020304" pitchFamily="18" charset="0"/>
              </a:rPr>
              <a:t>une </a:t>
            </a:r>
            <a:r>
              <a:rPr lang="fr-FR" sz="2000" b="1" dirty="0">
                <a:solidFill>
                  <a:srgbClr val="000000"/>
                </a:solidFill>
                <a:effectLst/>
                <a:latin typeface="Arial" panose="020B0604020202020204" pitchFamily="34" charset="0"/>
                <a:ea typeface="Times New Roman" panose="02020603050405020304" pitchFamily="18" charset="0"/>
              </a:rPr>
              <a:t>dénonciation de la politique de non-intervention </a:t>
            </a:r>
            <a:r>
              <a:rPr lang="fr-FR" sz="2000" dirty="0">
                <a:solidFill>
                  <a:srgbClr val="000000"/>
                </a:solidFill>
                <a:effectLst/>
                <a:latin typeface="Arial" panose="020B0604020202020204" pitchFamily="34" charset="0"/>
                <a:ea typeface="Times New Roman" panose="02020603050405020304" pitchFamily="18" charset="0"/>
              </a:rPr>
              <a:t>décidée par la SDN</a:t>
            </a:r>
          </a:p>
          <a:p>
            <a:pPr marL="342900" lvl="0" indent="-342900">
              <a:spcBef>
                <a:spcPts val="600"/>
              </a:spcBef>
              <a:spcAft>
                <a:spcPts val="600"/>
              </a:spcAft>
              <a:buSzPts val="1200"/>
              <a:buFont typeface="Arial" panose="020B0604020202020204" pitchFamily="34" charset="0"/>
              <a:buChar char="-"/>
            </a:pPr>
            <a:r>
              <a:rPr lang="fr-FR" sz="2000" dirty="0">
                <a:solidFill>
                  <a:srgbClr val="000000"/>
                </a:solidFill>
                <a:effectLst/>
                <a:latin typeface="Arial" panose="020B0604020202020204" pitchFamily="34" charset="0"/>
                <a:ea typeface="Times New Roman" panose="02020603050405020304" pitchFamily="18" charset="0"/>
              </a:rPr>
              <a:t>la </a:t>
            </a:r>
            <a:r>
              <a:rPr lang="fr-FR" sz="2000" b="1" dirty="0">
                <a:solidFill>
                  <a:srgbClr val="000000"/>
                </a:solidFill>
                <a:effectLst/>
                <a:latin typeface="Arial" panose="020B0604020202020204" pitchFamily="34" charset="0"/>
                <a:ea typeface="Times New Roman" panose="02020603050405020304" pitchFamily="18" charset="0"/>
              </a:rPr>
              <a:t>valorisation du travail militant des membres du Secours Populaire </a:t>
            </a:r>
            <a:r>
              <a:rPr lang="fr-FR" sz="2000" dirty="0">
                <a:solidFill>
                  <a:srgbClr val="000000"/>
                </a:solidFill>
                <a:effectLst/>
                <a:latin typeface="Arial" panose="020B0604020202020204" pitchFamily="34" charset="0"/>
                <a:ea typeface="Times New Roman" panose="02020603050405020304" pitchFamily="18" charset="0"/>
              </a:rPr>
              <a:t>en faveur de l'Espagne républicaine. </a:t>
            </a:r>
            <a:r>
              <a:rPr lang="fr-FR" sz="2000" i="1" dirty="0">
                <a:solidFill>
                  <a:srgbClr val="000000"/>
                </a:solidFill>
                <a:effectLst/>
                <a:latin typeface="Arial" panose="020B0604020202020204" pitchFamily="34" charset="0"/>
                <a:ea typeface="Times New Roman" panose="02020603050405020304" pitchFamily="18" charset="0"/>
              </a:rPr>
              <a:t>L'Espagne vivra</a:t>
            </a:r>
            <a:r>
              <a:rPr lang="fr-FR" sz="2000" dirty="0">
                <a:solidFill>
                  <a:srgbClr val="000000"/>
                </a:solidFill>
                <a:effectLst/>
                <a:latin typeface="Arial" panose="020B0604020202020204" pitchFamily="34" charset="0"/>
                <a:ea typeface="Times New Roman" panose="02020603050405020304" pitchFamily="18" charset="0"/>
              </a:rPr>
              <a:t> s'achève par un appel à l'aide humanitaire.</a:t>
            </a:r>
            <a:endParaRPr lang="fr-FR" sz="2000" dirty="0">
              <a:effectLst/>
              <a:latin typeface="Times New Roman" panose="02020603050405020304" pitchFamily="18" charset="0"/>
              <a:ea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8</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055926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6585024-BA63-D0CF-63D7-EEC7B12DB1D6}"/>
              </a:ext>
            </a:extLst>
          </p:cNvPr>
          <p:cNvSpPr txBox="1"/>
          <p:nvPr/>
        </p:nvSpPr>
        <p:spPr>
          <a:xfrm>
            <a:off x="934065" y="1130710"/>
            <a:ext cx="11090787" cy="4231928"/>
          </a:xfrm>
          <a:prstGeom prst="rect">
            <a:avLst/>
          </a:prstGeom>
          <a:noFill/>
        </p:spPr>
        <p:txBody>
          <a:bodyPr wrap="square">
            <a:spAutoFit/>
          </a:bodyPr>
          <a:lstStyle/>
          <a:p>
            <a:pPr marL="342900" lvl="0" indent="-342900">
              <a:spcBef>
                <a:spcPts val="600"/>
              </a:spcBef>
              <a:spcAft>
                <a:spcPts val="600"/>
              </a:spcAft>
              <a:buFont typeface="+mj-lt"/>
              <a:buAutoNum type="alphaLcParenR"/>
            </a:pPr>
            <a:r>
              <a:rPr lang="fr-FR" sz="2000" u="sng" dirty="0">
                <a:solidFill>
                  <a:srgbClr val="000000"/>
                </a:solidFill>
                <a:effectLst/>
                <a:latin typeface="Arial" panose="020B0604020202020204" pitchFamily="34" charset="0"/>
                <a:ea typeface="Times New Roman" panose="02020603050405020304" pitchFamily="18" charset="0"/>
              </a:rPr>
              <a:t>La valeur de témoignage </a:t>
            </a:r>
            <a:endParaRPr lang="fr-FR" sz="2000" u="sng" dirty="0">
              <a:effectLst/>
              <a:latin typeface="Times New Roman" panose="02020603050405020304" pitchFamily="18" charset="0"/>
              <a:ea typeface="Times New Roman" panose="02020603050405020304" pitchFamily="18" charset="0"/>
            </a:endParaRPr>
          </a:p>
          <a:p>
            <a:pPr marL="685800">
              <a:spcBef>
                <a:spcPts val="600"/>
              </a:spcBef>
              <a:spcAft>
                <a:spcPts val="600"/>
              </a:spcAft>
            </a:pPr>
            <a:r>
              <a:rPr lang="fr-FR" dirty="0">
                <a:solidFill>
                  <a:srgbClr val="000000"/>
                </a:solidFill>
                <a:effectLst/>
                <a:latin typeface="Arial" panose="020B0604020202020204" pitchFamily="34" charset="0"/>
                <a:ea typeface="Times New Roman" panose="02020603050405020304" pitchFamily="18" charset="0"/>
              </a:rPr>
              <a:t>De nombreux documents et séquences apportent la preuve de la présence étrangère sur le sol ibérique : présence massive de mercenaires marocains, accords secrets passés entre Franco, Hitler et Mussolini, saisie de troupes et d'armement allemand et italien suite à la victoire de Guadalajara, témoignages de prisonniers.. </a:t>
            </a:r>
            <a:endParaRPr lang="fr-FR" dirty="0">
              <a:effectLst/>
              <a:latin typeface="Times New Roman" panose="02020603050405020304" pitchFamily="18" charset="0"/>
              <a:ea typeface="Times New Roman" panose="02020603050405020304" pitchFamily="18" charset="0"/>
            </a:endParaRPr>
          </a:p>
          <a:p>
            <a:pPr marL="685800">
              <a:spcBef>
                <a:spcPts val="600"/>
              </a:spcBef>
              <a:spcAft>
                <a:spcPts val="600"/>
              </a:spcAft>
            </a:pPr>
            <a:r>
              <a:rPr lang="fr-FR" dirty="0">
                <a:solidFill>
                  <a:srgbClr val="000000"/>
                </a:solidFill>
                <a:effectLst/>
                <a:latin typeface="Arial" panose="020B0604020202020204" pitchFamily="34" charset="0"/>
                <a:ea typeface="Times New Roman" panose="02020603050405020304" pitchFamily="18" charset="0"/>
              </a:rPr>
              <a:t>Il ne s’agissait pas de créer une œuvre originale mais de faire utile et, pour ce faire, de convaincre. </a:t>
            </a:r>
            <a:r>
              <a:rPr lang="fr-FR" b="1" dirty="0">
                <a:solidFill>
                  <a:srgbClr val="000000"/>
                </a:solidFill>
                <a:effectLst/>
                <a:latin typeface="Arial" panose="020B0604020202020204" pitchFamily="34" charset="0"/>
                <a:ea typeface="Times New Roman" panose="02020603050405020304" pitchFamily="18" charset="0"/>
              </a:rPr>
              <a:t>De fait, de nombreuses séquences ont été empruntées à d’autres films</a:t>
            </a:r>
            <a:r>
              <a:rPr lang="fr-FR" b="1" dirty="0">
                <a:solidFill>
                  <a:srgbClr val="000000"/>
                </a:solidFill>
                <a:latin typeface="Arial" panose="020B0604020202020204" pitchFamily="34" charset="0"/>
                <a:ea typeface="Times New Roman" panose="02020603050405020304" pitchFamily="18" charset="0"/>
              </a:rPr>
              <a:t> </a:t>
            </a:r>
            <a:r>
              <a:rPr lang="fr-FR" dirty="0">
                <a:solidFill>
                  <a:srgbClr val="000000"/>
                </a:solidFill>
                <a:latin typeface="Arial" panose="020B0604020202020204" pitchFamily="34" charset="0"/>
                <a:ea typeface="Times New Roman" panose="02020603050405020304" pitchFamily="18" charset="0"/>
              </a:rPr>
              <a:t>cf.</a:t>
            </a:r>
            <a:r>
              <a:rPr lang="fr-FR" dirty="0">
                <a:solidFill>
                  <a:srgbClr val="000000"/>
                </a:solidFill>
                <a:effectLst/>
                <a:latin typeface="Arial" panose="020B0604020202020204" pitchFamily="34" charset="0"/>
                <a:ea typeface="Times New Roman" panose="02020603050405020304" pitchFamily="18" charset="0"/>
              </a:rPr>
              <a:t> </a:t>
            </a:r>
            <a:r>
              <a:rPr lang="fr-FR" i="1" dirty="0">
                <a:solidFill>
                  <a:srgbClr val="000000"/>
                </a:solidFill>
                <a:effectLst/>
                <a:latin typeface="Arial" panose="020B0604020202020204" pitchFamily="34" charset="0"/>
                <a:ea typeface="Times New Roman" panose="02020603050405020304" pitchFamily="18" charset="0"/>
              </a:rPr>
              <a:t>La colonne Durruti</a:t>
            </a:r>
            <a:r>
              <a:rPr lang="fr-FR" i="1" dirty="0">
                <a:solidFill>
                  <a:srgbClr val="000000"/>
                </a:solidFill>
                <a:latin typeface="Arial" panose="020B0604020202020204" pitchFamily="34" charset="0"/>
                <a:ea typeface="Times New Roman" panose="02020603050405020304" pitchFamily="18" charset="0"/>
              </a:rPr>
              <a:t> </a:t>
            </a:r>
            <a:r>
              <a:rPr lang="fr-FR" dirty="0">
                <a:solidFill>
                  <a:srgbClr val="000000"/>
                </a:solidFill>
                <a:latin typeface="Arial" panose="020B0604020202020204" pitchFamily="34" charset="0"/>
                <a:ea typeface="Times New Roman" panose="02020603050405020304" pitchFamily="18" charset="0"/>
              </a:rPr>
              <a:t>(1936),</a:t>
            </a:r>
            <a:r>
              <a:rPr lang="fr-FR" i="1" dirty="0">
                <a:solidFill>
                  <a:srgbClr val="000000"/>
                </a:solidFill>
                <a:latin typeface="Arial" panose="020B0604020202020204" pitchFamily="34" charset="0"/>
                <a:ea typeface="Times New Roman" panose="02020603050405020304" pitchFamily="18" charset="0"/>
              </a:rPr>
              <a:t> </a:t>
            </a:r>
            <a:r>
              <a:rPr lang="fr-FR" i="1" dirty="0">
                <a:solidFill>
                  <a:srgbClr val="000000"/>
                </a:solidFill>
                <a:effectLst/>
                <a:latin typeface="Arial" panose="020B0604020202020204" pitchFamily="34" charset="0"/>
                <a:ea typeface="Times New Roman" panose="02020603050405020304" pitchFamily="18" charset="0"/>
              </a:rPr>
              <a:t>La mutilation de Barcelone</a:t>
            </a:r>
            <a:r>
              <a:rPr lang="fr-FR" i="1" dirty="0">
                <a:solidFill>
                  <a:srgbClr val="000000"/>
                </a:solidFill>
                <a:latin typeface="Arial" panose="020B0604020202020204" pitchFamily="34" charset="0"/>
                <a:ea typeface="Times New Roman" panose="02020603050405020304" pitchFamily="18" charset="0"/>
              </a:rPr>
              <a:t> </a:t>
            </a:r>
            <a:r>
              <a:rPr lang="fr-FR" dirty="0">
                <a:solidFill>
                  <a:srgbClr val="000000"/>
                </a:solidFill>
                <a:latin typeface="Arial" panose="020B0604020202020204" pitchFamily="34" charset="0"/>
                <a:ea typeface="Times New Roman" panose="02020603050405020304" pitchFamily="18" charset="0"/>
              </a:rPr>
              <a:t> (1938) </a:t>
            </a:r>
            <a:r>
              <a:rPr lang="fr-FR" dirty="0">
                <a:solidFill>
                  <a:srgbClr val="000000"/>
                </a:solidFill>
                <a:effectLst/>
                <a:latin typeface="Arial" panose="020B0604020202020204" pitchFamily="34" charset="0"/>
                <a:ea typeface="Times New Roman" panose="02020603050405020304" pitchFamily="18" charset="0"/>
              </a:rPr>
              <a:t>et l'interview du sergent d'infanterie italien qui détaille les conditions de sa venue en Espagne a été réalisée par un cinéaste soviétique.</a:t>
            </a:r>
          </a:p>
          <a:p>
            <a:pPr marL="685800">
              <a:spcBef>
                <a:spcPts val="600"/>
              </a:spcBef>
              <a:spcAft>
                <a:spcPts val="600"/>
              </a:spcAft>
            </a:pPr>
            <a:endParaRPr lang="fr-FR" dirty="0">
              <a:effectLst/>
              <a:latin typeface="Times New Roman" panose="02020603050405020304" pitchFamily="18" charset="0"/>
              <a:ea typeface="Times New Roman" panose="02020603050405020304" pitchFamily="18" charset="0"/>
            </a:endParaRPr>
          </a:p>
          <a:p>
            <a:r>
              <a:rPr lang="fr-FR" dirty="0">
                <a:effectLst/>
                <a:latin typeface="Arial" panose="020B0604020202020204" pitchFamily="34" charset="0"/>
                <a:ea typeface="Calibri" panose="020F0502020204030204" pitchFamily="34" charset="0"/>
              </a:rPr>
              <a:t>De la même manière, </a:t>
            </a:r>
            <a:r>
              <a:rPr lang="fr-FR" b="1" dirty="0">
                <a:effectLst/>
                <a:latin typeface="Arial" panose="020B0604020202020204" pitchFamily="34" charset="0"/>
                <a:ea typeface="Calibri" panose="020F0502020204030204" pitchFamily="34" charset="0"/>
              </a:rPr>
              <a:t>nombre des plans de </a:t>
            </a:r>
            <a:r>
              <a:rPr lang="fr-FR" b="1" i="1" dirty="0">
                <a:effectLst/>
                <a:latin typeface="Arial" panose="020B0604020202020204" pitchFamily="34" charset="0"/>
                <a:ea typeface="Calibri" panose="020F0502020204030204" pitchFamily="34" charset="0"/>
              </a:rPr>
              <a:t>L’Espagne vivra, </a:t>
            </a:r>
            <a:r>
              <a:rPr lang="fr-FR" b="1" dirty="0">
                <a:effectLst/>
                <a:latin typeface="Arial" panose="020B0604020202020204" pitchFamily="34" charset="0"/>
                <a:ea typeface="Calibri" panose="020F0502020204030204" pitchFamily="34" charset="0"/>
              </a:rPr>
              <a:t> seront utilisés dans </a:t>
            </a:r>
            <a:r>
              <a:rPr lang="fr-FR" b="1" i="1" dirty="0">
                <a:effectLst/>
                <a:latin typeface="Arial" panose="020B0604020202020204" pitchFamily="34" charset="0"/>
                <a:ea typeface="Calibri" panose="020F0502020204030204" pitchFamily="34" charset="0"/>
              </a:rPr>
              <a:t>Levés avant le jour</a:t>
            </a:r>
            <a:r>
              <a:rPr lang="fr-FR" b="1" dirty="0">
                <a:effectLst/>
                <a:latin typeface="Arial" panose="020B0604020202020204" pitchFamily="34" charset="0"/>
                <a:ea typeface="Calibri" panose="020F0502020204030204" pitchFamily="34" charset="0"/>
              </a:rPr>
              <a:t> (1948), </a:t>
            </a:r>
            <a:r>
              <a:rPr lang="fr-FR" dirty="0">
                <a:effectLst/>
                <a:latin typeface="Arial" panose="020B0604020202020204" pitchFamily="34" charset="0"/>
                <a:ea typeface="Calibri" panose="020F0502020204030204" pitchFamily="34" charset="0"/>
              </a:rPr>
              <a:t>moyen métrage réalisé par l'assemblage de plusieurs extraits de films pro-républicains produits entre 1937 et 1939. </a:t>
            </a:r>
            <a:endParaRPr lang="fr-FR" dirty="0"/>
          </a:p>
        </p:txBody>
      </p:sp>
      <p:sp>
        <p:nvSpPr>
          <p:cNvPr id="4" name="Espace réservé du numéro de diapositive 3"/>
          <p:cNvSpPr>
            <a:spLocks noGrp="1"/>
          </p:cNvSpPr>
          <p:nvPr>
            <p:ph type="sldNum" sz="quarter" idx="12"/>
          </p:nvPr>
        </p:nvSpPr>
        <p:spPr/>
        <p:txBody>
          <a:bodyPr/>
          <a:lstStyle/>
          <a:p>
            <a:fld id="{FF91154E-B9D3-4742-AFDC-5678FEA926D6}" type="slidenum">
              <a:rPr lang="fr-FR" smtClean="0"/>
              <a:pPr/>
              <a:t>9</a:t>
            </a:fld>
            <a:endParaRPr lang="fr-FR"/>
          </a:p>
        </p:txBody>
      </p:sp>
      <p:sp>
        <p:nvSpPr>
          <p:cNvPr id="5" name="Espace réservé du pied de page 4"/>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42342304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4689</Words>
  <Application>Microsoft Office PowerPoint</Application>
  <PresentationFormat>Grand écran</PresentationFormat>
  <Paragraphs>272</Paragraphs>
  <Slides>33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33</vt:i4>
      </vt:variant>
    </vt:vector>
  </HeadingPairs>
  <TitlesOfParts>
    <vt:vector size="41" baseType="lpstr">
      <vt:lpstr>Arial</vt:lpstr>
      <vt:lpstr>Calibri</vt:lpstr>
      <vt:lpstr>Calibri Light</vt:lpstr>
      <vt:lpstr>PTRoot</vt:lpstr>
      <vt:lpstr>Symbol</vt:lpstr>
      <vt:lpstr>Times New Roman</vt:lpstr>
      <vt:lpstr>Verdana</vt:lpstr>
      <vt:lpstr>Thème Office</vt:lpstr>
      <vt:lpstr>L’Espagne vivra, Henri CARTIER BRESSON (1938) et La Jetée, Chris Marker (1962)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La Jetée , Chris Marker (1962)    L’auteur britannique de SF, J. G. Ballard, qualifie et définit ainsi La Jetée : « Ce film étrange et poétique est une parfaite fusion de science-fiction, de fable psychologique et de paysages intérieurs du temps.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L’Espagne vivra, Henri CARTIER BRESSON (1938) et La Jetée, Chris Marker (1962)</dc:title>
  <dc:creator>Marie Limongi Marchetti</dc:creator>
  <cp:lastModifiedBy>céline escolan</cp:lastModifiedBy>
  <cp:revision>36</cp:revision>
  <cp:lastPrinted>2023-02-06T01:38:15Z</cp:lastPrinted>
  <dcterms:created xsi:type="dcterms:W3CDTF">2023-02-05T16:33:39Z</dcterms:created>
  <dcterms:modified xsi:type="dcterms:W3CDTF">2023-02-13T09:47:02Z</dcterms:modified>
</cp:coreProperties>
</file>