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7" r:id="rId3"/>
    <p:sldId id="273" r:id="rId4"/>
    <p:sldId id="274" r:id="rId5"/>
    <p:sldId id="278" r:id="rId6"/>
    <p:sldId id="275" r:id="rId7"/>
    <p:sldId id="258" r:id="rId8"/>
    <p:sldId id="296" r:id="rId9"/>
    <p:sldId id="271" r:id="rId10"/>
    <p:sldId id="259" r:id="rId11"/>
    <p:sldId id="270" r:id="rId12"/>
    <p:sldId id="297" r:id="rId13"/>
    <p:sldId id="293" r:id="rId14"/>
    <p:sldId id="298" r:id="rId15"/>
    <p:sldId id="294" r:id="rId16"/>
    <p:sldId id="299" r:id="rId17"/>
    <p:sldId id="260" r:id="rId18"/>
    <p:sldId id="261" r:id="rId19"/>
    <p:sldId id="272" r:id="rId20"/>
    <p:sldId id="262" r:id="rId21"/>
    <p:sldId id="287" r:id="rId22"/>
    <p:sldId id="279" r:id="rId23"/>
    <p:sldId id="263" r:id="rId24"/>
    <p:sldId id="266" r:id="rId25"/>
    <p:sldId id="280" r:id="rId26"/>
    <p:sldId id="276" r:id="rId27"/>
    <p:sldId id="301" r:id="rId28"/>
    <p:sldId id="282" r:id="rId29"/>
    <p:sldId id="285" r:id="rId30"/>
    <p:sldId id="283" r:id="rId31"/>
    <p:sldId id="300" r:id="rId32"/>
    <p:sldId id="265" r:id="rId33"/>
    <p:sldId id="289" r:id="rId34"/>
    <p:sldId id="288" r:id="rId35"/>
    <p:sldId id="295" r:id="rId36"/>
    <p:sldId id="286" r:id="rId37"/>
    <p:sldId id="264" r:id="rId38"/>
    <p:sldId id="281" r:id="rId39"/>
    <p:sldId id="291" r:id="rId40"/>
    <p:sldId id="267" r:id="rId41"/>
    <p:sldId id="290" r:id="rId42"/>
    <p:sldId id="292" r:id="rId43"/>
    <p:sldId id="269" r:id="rId4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98" userDrawn="1">
          <p15:clr>
            <a:srgbClr val="A4A3A4"/>
          </p15:clr>
        </p15:guide>
        <p15:guide id="3" pos="306" userDrawn="1">
          <p15:clr>
            <a:srgbClr val="A4A3A4"/>
          </p15:clr>
        </p15:guide>
        <p15:guide id="4" orient="horz" pos="324" userDrawn="1">
          <p15:clr>
            <a:srgbClr val="A4A3A4"/>
          </p15:clr>
        </p15:guide>
        <p15:guide id="5" pos="545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0165C4-2707-4ED1-BF1B-7FB709A6FAFD}" v="1" dt="2026-05-07T15:56:31.072"/>
  </p1510:revLst>
</p1510:revInfo>
</file>

<file path=ppt/tableStyles.xml><?xml version="1.0" encoding="utf-8"?>
<a:tblStyleLst xmlns:a="http://schemas.openxmlformats.org/drawingml/2006/main" def="{E8B1032C-EA38-4F05-BA0D-38AFFFC7BED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40" autoAdjust="0"/>
    <p:restoredTop sz="94658" autoAdjust="0"/>
  </p:normalViewPr>
  <p:slideViewPr>
    <p:cSldViewPr snapToGrid="0">
      <p:cViewPr varScale="1">
        <p:scale>
          <a:sx n="160" d="100"/>
          <a:sy n="160" d="100"/>
        </p:scale>
        <p:origin x="712" y="176"/>
      </p:cViewPr>
      <p:guideLst>
        <p:guide orient="horz" pos="1620"/>
        <p:guide pos="2898"/>
        <p:guide pos="306"/>
        <p:guide orient="horz" pos="324"/>
        <p:guide pos="545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:a16="http://schemas.microsoft.com/office/drawing/2014/main" id="{F3D1D01A-5516-4E1C-9A6D-D9EF8C203F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087A2D-9F8F-45E9-B127-C2407E7953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A304465-9F8F-4E6E-9E0A-D4832F175C18}" type="datetime1">
              <a:rPr lang="fr-FR" smtClean="0"/>
              <a:t>08/07/2026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0515058-9F03-4AC5-A723-3D23E27720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86E583C-77B5-479A-A9CA-17DC816BC6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3D57C9-54A6-4BAA-A5CD-C535F9370C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03655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3124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39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6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029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88000"/>
              </a:lnSpc>
              <a:buNone/>
            </a:pPr>
            <a:r>
              <a:rPr lang="fr-FR" sz="32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Nouveaux programmes</a:t>
            </a:r>
            <a:endParaRPr lang="fr-FR" sz="3200"/>
          </a:p>
          <a:p>
            <a:pPr marL="0" indent="0">
              <a:lnSpc>
                <a:spcPct val="88000"/>
              </a:lnSpc>
              <a:buNone/>
            </a:pPr>
            <a:r>
              <a:rPr lang="fr-FR" sz="32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 français du cycle 4</a:t>
            </a:r>
          </a:p>
          <a:p>
            <a:pPr marL="0" indent="0">
              <a:lnSpc>
                <a:spcPct val="88000"/>
              </a:lnSpc>
              <a:buNone/>
            </a:pPr>
            <a:endParaRPr lang="fr-FR" sz="1500"/>
          </a:p>
        </p:txBody>
      </p:sp>
      <p:sp>
        <p:nvSpPr>
          <p:cNvPr id="3" name="Text 1"/>
          <p:cNvSpPr/>
          <p:nvPr/>
        </p:nvSpPr>
        <p:spPr>
          <a:xfrm>
            <a:off x="548640" y="201168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fr-FR" sz="1800" i="1">
              <a:solidFill>
                <a:srgbClr val="B2F5E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fr-FR" sz="1800" i="1">
                <a:solidFill>
                  <a:srgbClr val="B2F5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fr-FR" sz="250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Principes et enjeux de la réforme</a:t>
            </a:r>
            <a:endParaRPr lang="fr-FR" sz="2500">
              <a:solidFill>
                <a:srgbClr val="B2F5E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fr-FR" sz="1800" i="1">
              <a:solidFill>
                <a:srgbClr val="B2F5E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fr-FR" sz="1800" i="1">
                <a:solidFill>
                  <a:srgbClr val="B2F5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la logique de cycle à la progression par année:</a:t>
            </a:r>
          </a:p>
          <a:p>
            <a:pPr marL="0" indent="0">
              <a:buNone/>
            </a:pPr>
            <a:endParaRPr lang="fr-FR" sz="1800"/>
          </a:p>
        </p:txBody>
      </p:sp>
      <p:sp>
        <p:nvSpPr>
          <p:cNvPr id="4" name="Text 2"/>
          <p:cNvSpPr/>
          <p:nvPr/>
        </p:nvSpPr>
        <p:spPr>
          <a:xfrm>
            <a:off x="548640" y="246888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fr-FR" sz="1600">
              <a:solidFill>
                <a:srgbClr val="EDF2F7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fr-FR" sz="1600">
                <a:solidFill>
                  <a:srgbClr val="ED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Quels changements pour les enseignants de lettres ?</a:t>
            </a:r>
            <a:endParaRPr lang="fr-FR" sz="1600"/>
          </a:p>
        </p:txBody>
      </p:sp>
      <p:sp>
        <p:nvSpPr>
          <p:cNvPr id="5" name="Shape 3"/>
          <p:cNvSpPr/>
          <p:nvPr/>
        </p:nvSpPr>
        <p:spPr>
          <a:xfrm>
            <a:off x="548640" y="3749040"/>
            <a:ext cx="2286000" cy="640080"/>
          </a:xfrm>
          <a:prstGeom prst="roundRect">
            <a:avLst>
              <a:gd name="adj" fmla="val 11429"/>
            </a:avLst>
          </a:prstGeom>
          <a:solidFill>
            <a:srgbClr val="DD6B20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88620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97280" y="374904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5e : rentrée 2026</a:t>
            </a:r>
            <a:endParaRPr lang="fr-FR" sz="1600"/>
          </a:p>
        </p:txBody>
      </p:sp>
      <p:sp>
        <p:nvSpPr>
          <p:cNvPr id="8" name="Shape 5"/>
          <p:cNvSpPr/>
          <p:nvPr/>
        </p:nvSpPr>
        <p:spPr>
          <a:xfrm>
            <a:off x="3383280" y="3749040"/>
            <a:ext cx="2286000" cy="640080"/>
          </a:xfrm>
          <a:prstGeom prst="roundRect">
            <a:avLst>
              <a:gd name="adj" fmla="val 11429"/>
            </a:avLst>
          </a:prstGeom>
          <a:solidFill>
            <a:srgbClr val="6B46C1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0440" y="3886200"/>
            <a:ext cx="365760" cy="3657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931920" y="374904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4e : rentrée 2027</a:t>
            </a:r>
            <a:endParaRPr lang="fr-FR" sz="1600"/>
          </a:p>
        </p:txBody>
      </p:sp>
      <p:sp>
        <p:nvSpPr>
          <p:cNvPr id="11" name="Shape 7"/>
          <p:cNvSpPr/>
          <p:nvPr/>
        </p:nvSpPr>
        <p:spPr>
          <a:xfrm>
            <a:off x="6217920" y="3749040"/>
            <a:ext cx="2286000" cy="640080"/>
          </a:xfrm>
          <a:prstGeom prst="roundRect">
            <a:avLst>
              <a:gd name="adj" fmla="val 11429"/>
            </a:avLst>
          </a:prstGeom>
          <a:solidFill>
            <a:srgbClr val="319795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5080" y="3886200"/>
            <a:ext cx="365760" cy="3657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6766560" y="374904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3e : rentrée 2028</a:t>
            </a:r>
            <a:endParaRPr lang="fr-FR" sz="1600"/>
          </a:p>
        </p:txBody>
      </p:sp>
      <p:sp>
        <p:nvSpPr>
          <p:cNvPr id="14" name="Shape 9"/>
          <p:cNvSpPr/>
          <p:nvPr/>
        </p:nvSpPr>
        <p:spPr>
          <a:xfrm>
            <a:off x="5943600" y="457200"/>
            <a:ext cx="2926080" cy="2926080"/>
          </a:xfrm>
          <a:prstGeom prst="roundRect">
            <a:avLst>
              <a:gd name="adj" fmla="val 3750"/>
            </a:avLst>
          </a:prstGeom>
          <a:solidFill>
            <a:srgbClr val="1E4A8C"/>
          </a:solidFill>
          <a:ln/>
        </p:spPr>
        <p:txBody>
          <a:bodyPr/>
          <a:lstStyle/>
          <a:p>
            <a:endParaRPr lang="fr-FR"/>
          </a:p>
          <a:p>
            <a:r>
              <a:rPr lang="fr-FR" sz="1600">
                <a:solidFill>
                  <a:schemeClr val="bg1"/>
                </a:solidFill>
              </a:rPr>
              <a:t>BO du 5 mars 2026</a:t>
            </a:r>
          </a:p>
          <a:p>
            <a:endParaRPr lang="fr-FR" sz="1600">
              <a:solidFill>
                <a:schemeClr val="bg1"/>
              </a:solidFill>
            </a:endParaRPr>
          </a:p>
          <a:p>
            <a:endParaRPr lang="fr-FR" sz="1600">
              <a:solidFill>
                <a:schemeClr val="bg1"/>
              </a:solidFill>
            </a:endParaRPr>
          </a:p>
          <a:p>
            <a:endParaRPr lang="fr-FR">
              <a:solidFill>
                <a:schemeClr val="bg1"/>
              </a:solidFill>
            </a:endParaRPr>
          </a:p>
          <a:p>
            <a:endParaRPr lang="fr-FR" sz="1800">
              <a:solidFill>
                <a:schemeClr val="bg1"/>
              </a:solidFill>
            </a:endParaRPr>
          </a:p>
          <a:p>
            <a:endParaRPr lang="fr-FR">
              <a:solidFill>
                <a:schemeClr val="bg1"/>
              </a:solidFill>
            </a:endParaRPr>
          </a:p>
          <a:p>
            <a:endParaRPr lang="fr-FR" sz="1800">
              <a:solidFill>
                <a:schemeClr val="bg1"/>
              </a:solidFill>
            </a:endParaRPr>
          </a:p>
        </p:txBody>
      </p:sp>
      <p:sp>
        <p:nvSpPr>
          <p:cNvPr id="15" name="Text 10"/>
          <p:cNvSpPr/>
          <p:nvPr/>
        </p:nvSpPr>
        <p:spPr>
          <a:xfrm>
            <a:off x="6126480" y="54864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Contexte</a:t>
            </a:r>
            <a:endParaRPr lang="fr-FR" sz="1600"/>
          </a:p>
        </p:txBody>
      </p:sp>
      <p:sp>
        <p:nvSpPr>
          <p:cNvPr id="16" name="Text 11"/>
          <p:cNvSpPr/>
          <p:nvPr/>
        </p:nvSpPr>
        <p:spPr>
          <a:xfrm>
            <a:off x="6126480" y="1028700"/>
            <a:ext cx="25603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50"/>
              </a:spcAft>
              <a:buSzPct val="100000"/>
              <a:buChar char="•"/>
            </a:pPr>
            <a:r>
              <a:rPr lang="fr-FR" sz="14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Suite du « Choc des savoirs »</a:t>
            </a:r>
            <a:endParaRPr lang="fr-FR" sz="1400"/>
          </a:p>
          <a:p>
            <a:pPr marL="342900" indent="-342900">
              <a:spcAft>
                <a:spcPts val="450"/>
              </a:spcAft>
              <a:buSzPct val="100000"/>
              <a:buChar char="•"/>
            </a:pPr>
            <a:r>
              <a:rPr lang="fr-FR" sz="14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Retour aux fondamentaux</a:t>
            </a:r>
            <a:endParaRPr lang="fr-FR" sz="1400"/>
          </a:p>
          <a:p>
            <a:pPr marL="342900" indent="-342900">
              <a:spcAft>
                <a:spcPts val="450"/>
              </a:spcAft>
              <a:buSzPct val="100000"/>
              <a:buChar char="•"/>
            </a:pPr>
            <a:r>
              <a:rPr lang="fr-FR" sz="14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Recentrage : lecture, culture, langue</a:t>
            </a:r>
            <a:endParaRPr lang="fr-FR" sz="1400"/>
          </a:p>
          <a:p>
            <a:pPr marL="342900" indent="-342900">
              <a:spcAft>
                <a:spcPts val="450"/>
              </a:spcAft>
              <a:buSzPct val="100000"/>
              <a:buChar char="•"/>
            </a:pPr>
            <a:r>
              <a:rPr lang="fr-FR" sz="14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Articulation renforcée avec le lycée</a:t>
            </a:r>
          </a:p>
          <a:p>
            <a:pPr>
              <a:spcAft>
                <a:spcPts val="450"/>
              </a:spcAft>
              <a:buSzPct val="100000"/>
            </a:pPr>
            <a:endParaRPr lang="fr-FR" sz="140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spcAft>
                <a:spcPts val="450"/>
              </a:spcAft>
              <a:buSzPct val="100000"/>
            </a:pPr>
            <a:endParaRPr lang="fr-FR" sz="14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 nouvelles grandes orientations par niveau</a:t>
            </a:r>
            <a:endParaRPr lang="fr-FR" sz="2800"/>
          </a:p>
        </p:txBody>
      </p:sp>
      <p:sp>
        <p:nvSpPr>
          <p:cNvPr id="4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progression verticale : construire des citoyens ouverts et éclairés</a:t>
            </a:r>
            <a:endParaRPr lang="fr-FR" sz="1800"/>
          </a:p>
        </p:txBody>
      </p:sp>
      <p:sp>
        <p:nvSpPr>
          <p:cNvPr id="7" name="Shape 5"/>
          <p:cNvSpPr/>
          <p:nvPr/>
        </p:nvSpPr>
        <p:spPr>
          <a:xfrm>
            <a:off x="365760" y="1417320"/>
            <a:ext cx="2743200" cy="548640"/>
          </a:xfrm>
          <a:prstGeom prst="rect">
            <a:avLst/>
          </a:prstGeom>
          <a:solidFill>
            <a:srgbClr val="DD6B2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1527048" y="1478824"/>
            <a:ext cx="420624" cy="420624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1564220" y="149379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5e</a:t>
            </a:r>
            <a:endParaRPr lang="fr-FR" sz="1800"/>
          </a:p>
        </p:txBody>
      </p:sp>
      <p:sp>
        <p:nvSpPr>
          <p:cNvPr id="10" name="Shape 8"/>
          <p:cNvSpPr/>
          <p:nvPr/>
        </p:nvSpPr>
        <p:spPr>
          <a:xfrm>
            <a:off x="1539769" y="2100954"/>
            <a:ext cx="457200" cy="457200"/>
          </a:xfrm>
          <a:prstGeom prst="ellipse">
            <a:avLst/>
          </a:prstGeom>
          <a:solidFill>
            <a:srgbClr val="DD6B20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6637" y="2195156"/>
            <a:ext cx="274320" cy="27432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502920" y="2758626"/>
            <a:ext cx="2468880" cy="7755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500" b="1" dirty="0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« Éprouver</a:t>
            </a:r>
            <a:r>
              <a:rPr lang="fr-FR" sz="15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, expérimenter </a:t>
            </a:r>
            <a:r>
              <a:rPr lang="fr-FR" sz="1500" b="1" dirty="0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:</a:t>
            </a:r>
          </a:p>
          <a:p>
            <a:pPr marL="0" indent="0" algn="ctr">
              <a:buNone/>
            </a:pPr>
            <a:r>
              <a:rPr lang="fr-FR" sz="1500" b="1" dirty="0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 découverte de soi, d’autrui et du monde”  </a:t>
            </a:r>
            <a:endParaRPr lang="fr-FR" sz="1500" dirty="0"/>
          </a:p>
        </p:txBody>
      </p:sp>
      <p:sp>
        <p:nvSpPr>
          <p:cNvPr id="14" name="Shape 11"/>
          <p:cNvSpPr/>
          <p:nvPr/>
        </p:nvSpPr>
        <p:spPr>
          <a:xfrm>
            <a:off x="3291840" y="1417320"/>
            <a:ext cx="274320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5" name="Shape 12"/>
          <p:cNvSpPr/>
          <p:nvPr/>
        </p:nvSpPr>
        <p:spPr>
          <a:xfrm>
            <a:off x="3291840" y="1417320"/>
            <a:ext cx="2743200" cy="548640"/>
          </a:xfrm>
          <a:prstGeom prst="rect">
            <a:avLst/>
          </a:prstGeom>
          <a:solidFill>
            <a:srgbClr val="6B46C1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" name="Shape 13"/>
          <p:cNvSpPr/>
          <p:nvPr/>
        </p:nvSpPr>
        <p:spPr>
          <a:xfrm>
            <a:off x="4453128" y="1478824"/>
            <a:ext cx="420624" cy="420624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4453128" y="147802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800" b="1">
                <a:solidFill>
                  <a:srgbClr val="6B46C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4e</a:t>
            </a:r>
            <a:endParaRPr lang="fr-FR" sz="1800"/>
          </a:p>
        </p:txBody>
      </p:sp>
      <p:sp>
        <p:nvSpPr>
          <p:cNvPr id="18" name="Shape 15"/>
          <p:cNvSpPr/>
          <p:nvPr/>
        </p:nvSpPr>
        <p:spPr>
          <a:xfrm>
            <a:off x="4416552" y="2065153"/>
            <a:ext cx="457200" cy="457200"/>
          </a:xfrm>
          <a:prstGeom prst="ellipse">
            <a:avLst/>
          </a:prstGeom>
          <a:solidFill>
            <a:srgbClr val="6B46C1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7992" y="2171700"/>
            <a:ext cx="274320" cy="274320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3429000" y="2651889"/>
            <a:ext cx="2468880" cy="96240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500" b="1" dirty="0">
                <a:solidFill>
                  <a:srgbClr val="6B46C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«Rêver, délibérer, développer son  jugement : en quête de valeurs et de vérité »</a:t>
            </a:r>
            <a:endParaRPr lang="fr-FR" sz="1500" dirty="0"/>
          </a:p>
        </p:txBody>
      </p:sp>
      <p:sp>
        <p:nvSpPr>
          <p:cNvPr id="21" name="Text 17"/>
          <p:cNvSpPr/>
          <p:nvPr/>
        </p:nvSpPr>
        <p:spPr>
          <a:xfrm>
            <a:off x="3429000" y="320040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endParaRPr lang="fr-FR" sz="1400"/>
          </a:p>
        </p:txBody>
      </p:sp>
      <p:sp>
        <p:nvSpPr>
          <p:cNvPr id="22" name="Shape 18"/>
          <p:cNvSpPr/>
          <p:nvPr/>
        </p:nvSpPr>
        <p:spPr>
          <a:xfrm>
            <a:off x="6217920" y="1417320"/>
            <a:ext cx="274320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3" name="Shape 19"/>
          <p:cNvSpPr/>
          <p:nvPr/>
        </p:nvSpPr>
        <p:spPr>
          <a:xfrm>
            <a:off x="6217920" y="1417320"/>
            <a:ext cx="2743200" cy="548640"/>
          </a:xfrm>
          <a:prstGeom prst="rect">
            <a:avLst/>
          </a:prstGeom>
          <a:solidFill>
            <a:srgbClr val="31979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7287768" y="1504188"/>
            <a:ext cx="420624" cy="420624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Text 21"/>
          <p:cNvSpPr/>
          <p:nvPr/>
        </p:nvSpPr>
        <p:spPr>
          <a:xfrm>
            <a:off x="7273456" y="147802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800" b="1">
                <a:solidFill>
                  <a:srgbClr val="3197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3e</a:t>
            </a:r>
            <a:endParaRPr lang="fr-FR" sz="1800"/>
          </a:p>
        </p:txBody>
      </p:sp>
      <p:sp>
        <p:nvSpPr>
          <p:cNvPr id="26" name="Shape 22"/>
          <p:cNvSpPr/>
          <p:nvPr/>
        </p:nvSpPr>
        <p:spPr>
          <a:xfrm>
            <a:off x="7273456" y="2061972"/>
            <a:ext cx="457200" cy="457200"/>
          </a:xfrm>
          <a:prstGeom prst="ellipse">
            <a:avLst/>
          </a:prstGeom>
          <a:solidFill>
            <a:srgbClr val="319795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2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0920" y="2156593"/>
            <a:ext cx="274320" cy="274320"/>
          </a:xfrm>
          <a:prstGeom prst="rect">
            <a:avLst/>
          </a:prstGeom>
        </p:spPr>
      </p:pic>
      <p:sp>
        <p:nvSpPr>
          <p:cNvPr id="28" name="Text 23"/>
          <p:cNvSpPr/>
          <p:nvPr/>
        </p:nvSpPr>
        <p:spPr>
          <a:xfrm>
            <a:off x="6355080" y="274320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500" b="1">
                <a:solidFill>
                  <a:srgbClr val="3197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« S'affirmer, s'émanciper : l’engagement humaniste »</a:t>
            </a:r>
            <a:endParaRPr lang="fr-FR" sz="1500"/>
          </a:p>
        </p:txBody>
      </p:sp>
      <p:sp>
        <p:nvSpPr>
          <p:cNvPr id="29" name="Text 24"/>
          <p:cNvSpPr/>
          <p:nvPr/>
        </p:nvSpPr>
        <p:spPr>
          <a:xfrm>
            <a:off x="6355080" y="320040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endParaRPr lang="fr-FR" sz="1400"/>
          </a:p>
        </p:txBody>
      </p:sp>
      <p:sp>
        <p:nvSpPr>
          <p:cNvPr id="30" name="Shape 25"/>
          <p:cNvSpPr/>
          <p:nvPr/>
        </p:nvSpPr>
        <p:spPr>
          <a:xfrm>
            <a:off x="365760" y="4023360"/>
            <a:ext cx="8412480" cy="594360"/>
          </a:xfrm>
          <a:prstGeom prst="rect">
            <a:avLst/>
          </a:prstGeom>
          <a:solidFill>
            <a:srgbClr val="1A365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6"/>
          <p:cNvSpPr/>
          <p:nvPr/>
        </p:nvSpPr>
        <p:spPr>
          <a:xfrm>
            <a:off x="548640" y="4023360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4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programme construit une progression intellectuelle, morale, culturelle et littéraire — retour à une structuration </a:t>
            </a:r>
            <a:endParaRPr lang="fr-FR"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</a:rPr>
              <a:t>Programme de Cinquième</a:t>
            </a:r>
            <a:endParaRPr lang="fr-FR" sz="2800"/>
          </a:p>
        </p:txBody>
      </p:sp>
      <p:sp>
        <p:nvSpPr>
          <p:cNvPr id="4" name="SubtitleBar"/>
          <p:cNvSpPr/>
          <p:nvPr/>
        </p:nvSpPr>
        <p:spPr>
          <a:xfrm>
            <a:off x="0" y="800100"/>
            <a:ext cx="9144000" cy="5000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30000"/>
            <a:ext cx="8229600" cy="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 i="1">
                <a:solidFill>
                  <a:srgbClr val="DD6B20"/>
                </a:solidFill>
                <a:latin typeface="Trebuchet MS" pitchFamily="34" charset="0"/>
              </a:rPr>
              <a:t>« Éprouver, expérimenter : la découverte de soi, d’autrui et du monde »</a:t>
            </a:r>
            <a:endParaRPr lang="fr-FR" sz="160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648521"/>
              </p:ext>
            </p:extLst>
          </p:nvPr>
        </p:nvGraphicFramePr>
        <p:xfrm>
          <a:off x="457200" y="1450000"/>
          <a:ext cx="8229600" cy="3300000"/>
        </p:xfrm>
        <a:graphic>
          <a:graphicData uri="http://schemas.openxmlformats.org/drawingml/2006/table">
            <a:tbl>
              <a:tblPr/>
              <a:tblGrid>
                <a:gridCol w="2200000">
                  <a:extLst>
                    <a:ext uri="{9D8B030D-6E8A-4147-A177-3AD203B41FA5}">
                      <a16:colId xmlns:a16="http://schemas.microsoft.com/office/drawing/2014/main" val="50000"/>
                    </a:ext>
                  </a:extLst>
                </a:gridCol>
                <a:gridCol w="6029600">
                  <a:extLst>
                    <a:ext uri="{9D8B030D-6E8A-4147-A177-3AD203B41FA5}">
                      <a16:colId xmlns:a16="http://schemas.microsoft.com/office/drawing/2014/main" val="50001"/>
                    </a:ext>
                  </a:extLst>
                </a:gridCol>
              </a:tblGrid>
              <a:tr h="5000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500" b="1">
                          <a:solidFill>
                            <a:srgbClr val="FFFFFF"/>
                          </a:solidFill>
                          <a:latin typeface="Trebuchet MS" pitchFamily="34" charset="0"/>
                        </a:rPr>
                        <a:t>Genre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1A36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500" b="1">
                          <a:solidFill>
                            <a:srgbClr val="FFFFFF"/>
                          </a:solidFill>
                          <a:latin typeface="Trebuchet MS" pitchFamily="34" charset="0"/>
                        </a:rPr>
                        <a:t>Entrée du programme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1A36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10"/>
                  </a:ext>
                </a:extLst>
              </a:tr>
              <a:tr h="70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 b="1">
                          <a:solidFill>
                            <a:srgbClr val="1A365D"/>
                          </a:solidFill>
                          <a:latin typeface="Calibri" pitchFamily="34" charset="0"/>
                        </a:rPr>
                        <a:t>Récit, fiction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>
                          <a:solidFill>
                            <a:srgbClr val="2D3748"/>
                          </a:solidFill>
                          <a:latin typeface="Calibri" pitchFamily="34" charset="0"/>
                        </a:rPr>
                        <a:t>« Devenir héros/héroïne : destins romanesques »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11"/>
                  </a:ext>
                </a:extLst>
              </a:tr>
              <a:tr h="70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 b="1">
                          <a:solidFill>
                            <a:srgbClr val="1A365D"/>
                          </a:solidFill>
                          <a:latin typeface="Calibri" pitchFamily="34" charset="0"/>
                        </a:rPr>
                        <a:t>Poésie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>
                          <a:solidFill>
                            <a:srgbClr val="2D3748"/>
                          </a:solidFill>
                          <a:latin typeface="Calibri" pitchFamily="34" charset="0"/>
                        </a:rPr>
                        <a:t>« Voyage en poésie : « Du monde entier au cœur du monde »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12"/>
                  </a:ext>
                </a:extLst>
              </a:tr>
              <a:tr h="70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 b="1">
                          <a:solidFill>
                            <a:srgbClr val="1A365D"/>
                          </a:solidFill>
                          <a:latin typeface="Calibri" pitchFamily="34" charset="0"/>
                        </a:rPr>
                        <a:t>Théâtre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 dirty="0">
                          <a:solidFill>
                            <a:srgbClr val="2D3748"/>
                          </a:solidFill>
                          <a:latin typeface="Calibri" pitchFamily="34" charset="0"/>
                        </a:rPr>
                        <a:t>« Expérimenter et jouer au théâtre : la société sens dessus dessous »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13"/>
                  </a:ext>
                </a:extLst>
              </a:tr>
              <a:tr h="70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 b="1">
                          <a:solidFill>
                            <a:srgbClr val="1A365D"/>
                          </a:solidFill>
                          <a:latin typeface="Calibri" pitchFamily="34" charset="0"/>
                        </a:rPr>
                        <a:t>Discours, essai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 dirty="0">
                          <a:solidFill>
                            <a:srgbClr val="2D3748"/>
                          </a:solidFill>
                          <a:latin typeface="Calibri" pitchFamily="34" charset="0"/>
                        </a:rPr>
                        <a:t>« Imaginer, sentir, raisonner : des histoires pour plaire et instruire »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460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495AA7-6861-530D-51F4-E97436CA7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70EDA2-0FEE-DA3A-7AF2-87757C5F4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 Cinquième : les héritages anciens</a:t>
            </a:r>
            <a:endParaRPr lang="fr-FR" sz="2800"/>
          </a:p>
        </p:txBody>
      </p:sp>
      <p:sp>
        <p:nvSpPr>
          <p:cNvPr id="6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entrée dans le patrimoine littéraire</a:t>
            </a:r>
            <a:endParaRPr lang="fr-FR" sz="1800"/>
          </a:p>
        </p:txBody>
      </p:sp>
      <p:sp>
        <p:nvSpPr>
          <p:cNvPr id="10" name="Card1Bg"/>
          <p:cNvSpPr/>
          <p:nvPr/>
        </p:nvSpPr>
        <p:spPr>
          <a:xfrm>
            <a:off x="457200" y="1463040"/>
            <a:ext cx="256032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Card1Head"/>
          <p:cNvSpPr/>
          <p:nvPr/>
        </p:nvSpPr>
        <p:spPr>
          <a:xfrm>
            <a:off x="548640" y="15544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Périodes dominantes :</a:t>
            </a:r>
            <a:endParaRPr lang="fr-FR" sz="1600"/>
          </a:p>
        </p:txBody>
      </p:sp>
      <p:sp>
        <p:nvSpPr>
          <p:cNvPr id="12" name="Card1Body"/>
          <p:cNvSpPr/>
          <p:nvPr/>
        </p:nvSpPr>
        <p:spPr>
          <a:xfrm>
            <a:off x="548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Antiquité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Moyen Âge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XVIIe siècle.</a:t>
            </a:r>
          </a:p>
        </p:txBody>
      </p:sp>
      <p:sp>
        <p:nvSpPr>
          <p:cNvPr id="20" name="Card2Bg"/>
          <p:cNvSpPr/>
          <p:nvPr/>
        </p:nvSpPr>
        <p:spPr>
          <a:xfrm>
            <a:off x="3291840" y="1463040"/>
            <a:ext cx="256032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Card2Head"/>
          <p:cNvSpPr/>
          <p:nvPr/>
        </p:nvSpPr>
        <p:spPr>
          <a:xfrm>
            <a:off x="3383280" y="15544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Auteurs mobilisés :</a:t>
            </a:r>
            <a:endParaRPr lang="fr-FR" sz="1600"/>
          </a:p>
        </p:txBody>
      </p:sp>
      <p:sp>
        <p:nvSpPr>
          <p:cNvPr id="22" name="Card2Body"/>
          <p:cNvSpPr/>
          <p:nvPr/>
        </p:nvSpPr>
        <p:spPr>
          <a:xfrm>
            <a:off x="338328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Homère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Ésope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Chrétien de Troyes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Marie de France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Fontaine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Molière.</a:t>
            </a:r>
          </a:p>
        </p:txBody>
      </p:sp>
      <p:sp>
        <p:nvSpPr>
          <p:cNvPr id="30" name="Card3Bg"/>
          <p:cNvSpPr/>
          <p:nvPr/>
        </p:nvSpPr>
        <p:spPr>
          <a:xfrm>
            <a:off x="6126480" y="1463040"/>
            <a:ext cx="256032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1" name="Card3Head"/>
          <p:cNvSpPr/>
          <p:nvPr/>
        </p:nvSpPr>
        <p:spPr>
          <a:xfrm>
            <a:off x="6217920" y="15544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Objectifs :</a:t>
            </a:r>
            <a:endParaRPr lang="fr-FR" sz="1600"/>
          </a:p>
        </p:txBody>
      </p:sp>
      <p:sp>
        <p:nvSpPr>
          <p:cNvPr id="32" name="Card3Body"/>
          <p:cNvSpPr/>
          <p:nvPr/>
        </p:nvSpPr>
        <p:spPr>
          <a:xfrm>
            <a:off x="621792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découvrir les récits fondateurs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comprendre les figures héroïques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entrer dans les grands textes patrimoniaux.</a:t>
            </a:r>
          </a:p>
        </p:txBody>
      </p:sp>
    </p:spTree>
    <p:extLst>
      <p:ext uri="{BB962C8B-B14F-4D97-AF65-F5344CB8AC3E}">
        <p14:creationId xmlns:p14="http://schemas.microsoft.com/office/powerpoint/2010/main" val="1234567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6B46C1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</a:rPr>
              <a:t>Programme de Quatrième</a:t>
            </a:r>
            <a:endParaRPr lang="fr-FR" sz="2800"/>
          </a:p>
        </p:txBody>
      </p:sp>
      <p:sp>
        <p:nvSpPr>
          <p:cNvPr id="4" name="SubtitleBar"/>
          <p:cNvSpPr/>
          <p:nvPr/>
        </p:nvSpPr>
        <p:spPr>
          <a:xfrm>
            <a:off x="0" y="800100"/>
            <a:ext cx="9144000" cy="5000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30000"/>
            <a:ext cx="8229600" cy="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 i="1">
                <a:solidFill>
                  <a:srgbClr val="DD6B20"/>
                </a:solidFill>
                <a:latin typeface="Trebuchet MS" pitchFamily="34" charset="0"/>
              </a:rPr>
              <a:t>« Rêver, délibérer, développer son jugement : en quête de valeurs et de vérité »</a:t>
            </a:r>
            <a:endParaRPr lang="fr-FR" sz="160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834811"/>
              </p:ext>
            </p:extLst>
          </p:nvPr>
        </p:nvGraphicFramePr>
        <p:xfrm>
          <a:off x="457200" y="1450000"/>
          <a:ext cx="8229600" cy="3300000"/>
        </p:xfrm>
        <a:graphic>
          <a:graphicData uri="http://schemas.openxmlformats.org/drawingml/2006/table">
            <a:tbl>
              <a:tblPr/>
              <a:tblGrid>
                <a:gridCol w="2200000">
                  <a:extLst>
                    <a:ext uri="{9D8B030D-6E8A-4147-A177-3AD203B41FA5}">
                      <a16:colId xmlns:a16="http://schemas.microsoft.com/office/drawing/2014/main" val="50000"/>
                    </a:ext>
                  </a:extLst>
                </a:gridCol>
                <a:gridCol w="6029600">
                  <a:extLst>
                    <a:ext uri="{9D8B030D-6E8A-4147-A177-3AD203B41FA5}">
                      <a16:colId xmlns:a16="http://schemas.microsoft.com/office/drawing/2014/main" val="50001"/>
                    </a:ext>
                  </a:extLst>
                </a:gridCol>
              </a:tblGrid>
              <a:tr h="5000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500" b="1">
                          <a:solidFill>
                            <a:srgbClr val="FFFFFF"/>
                          </a:solidFill>
                          <a:latin typeface="Trebuchet MS" pitchFamily="34" charset="0"/>
                        </a:rPr>
                        <a:t>Genre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1A36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500" b="1">
                          <a:solidFill>
                            <a:srgbClr val="FFFFFF"/>
                          </a:solidFill>
                          <a:latin typeface="Trebuchet MS" pitchFamily="34" charset="0"/>
                        </a:rPr>
                        <a:t>Entrée du programme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1A36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10"/>
                  </a:ext>
                </a:extLst>
              </a:tr>
              <a:tr h="70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 b="1">
                          <a:solidFill>
                            <a:srgbClr val="1A365D"/>
                          </a:solidFill>
                          <a:latin typeface="Calibri" pitchFamily="34" charset="0"/>
                        </a:rPr>
                        <a:t>Récit, fiction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>
                          <a:solidFill>
                            <a:srgbClr val="2D3748"/>
                          </a:solidFill>
                          <a:latin typeface="Calibri" pitchFamily="34" charset="0"/>
                        </a:rPr>
                        <a:t>« Sonder, explorer, anticiper : la fiction aux limites de notre monde »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11"/>
                  </a:ext>
                </a:extLst>
              </a:tr>
              <a:tr h="70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 b="1">
                          <a:solidFill>
                            <a:srgbClr val="1A365D"/>
                          </a:solidFill>
                          <a:latin typeface="Calibri" pitchFamily="34" charset="0"/>
                        </a:rPr>
                        <a:t>Poésie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>
                          <a:solidFill>
                            <a:srgbClr val="2D3748"/>
                          </a:solidFill>
                          <a:latin typeface="Calibri" pitchFamily="34" charset="0"/>
                        </a:rPr>
                        <a:t>« Contempler, célébrer, veiller : habiter la terre en poète »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12"/>
                  </a:ext>
                </a:extLst>
              </a:tr>
              <a:tr h="70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 b="1">
                          <a:solidFill>
                            <a:srgbClr val="1A365D"/>
                          </a:solidFill>
                          <a:latin typeface="Calibri" pitchFamily="34" charset="0"/>
                        </a:rPr>
                        <a:t>Théâtre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>
                          <a:solidFill>
                            <a:srgbClr val="2D3748"/>
                          </a:solidFill>
                          <a:latin typeface="Calibri" pitchFamily="34" charset="0"/>
                        </a:rPr>
                        <a:t>« Obéir, désobéir, trahir ? Conflits de valeurs sur scène »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13"/>
                  </a:ext>
                </a:extLst>
              </a:tr>
              <a:tr h="70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 b="1">
                          <a:solidFill>
                            <a:srgbClr val="1A365D"/>
                          </a:solidFill>
                          <a:latin typeface="Calibri" pitchFamily="34" charset="0"/>
                        </a:rPr>
                        <a:t>Discours, essai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>
                          <a:solidFill>
                            <a:srgbClr val="2D3748"/>
                          </a:solidFill>
                          <a:latin typeface="Calibri" pitchFamily="34" charset="0"/>
                        </a:rPr>
                        <a:t>« Critiquer, dénoncer, penser : les Lumières en héritage »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460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495AA7-6861-530D-51F4-E97436CA7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70EDA2-0FEE-DA3A-7AF2-87757C5F4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 Quatrième : jugement et modernité</a:t>
            </a:r>
            <a:endParaRPr lang="fr-FR" sz="2800"/>
          </a:p>
        </p:txBody>
      </p:sp>
      <p:sp>
        <p:nvSpPr>
          <p:cNvPr id="6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siècle des idées et de la réflexion</a:t>
            </a:r>
            <a:endParaRPr lang="fr-FR" sz="1800"/>
          </a:p>
        </p:txBody>
      </p:sp>
      <p:sp>
        <p:nvSpPr>
          <p:cNvPr id="10" name="Card1Bg"/>
          <p:cNvSpPr/>
          <p:nvPr/>
        </p:nvSpPr>
        <p:spPr>
          <a:xfrm>
            <a:off x="457200" y="1463040"/>
            <a:ext cx="256032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Card1Head"/>
          <p:cNvSpPr/>
          <p:nvPr/>
        </p:nvSpPr>
        <p:spPr>
          <a:xfrm>
            <a:off x="548640" y="15544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Périodes dominantes :</a:t>
            </a:r>
            <a:endParaRPr lang="fr-FR" sz="1600"/>
          </a:p>
        </p:txBody>
      </p:sp>
      <p:sp>
        <p:nvSpPr>
          <p:cNvPr id="12" name="Card1Body"/>
          <p:cNvSpPr/>
          <p:nvPr/>
        </p:nvSpPr>
        <p:spPr>
          <a:xfrm>
            <a:off x="548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XVIIIe siècle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XIXe siècle.</a:t>
            </a:r>
          </a:p>
        </p:txBody>
      </p:sp>
      <p:sp>
        <p:nvSpPr>
          <p:cNvPr id="20" name="Card2Bg"/>
          <p:cNvSpPr/>
          <p:nvPr/>
        </p:nvSpPr>
        <p:spPr>
          <a:xfrm>
            <a:off x="3291840" y="1463040"/>
            <a:ext cx="256032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Card2Head"/>
          <p:cNvSpPr/>
          <p:nvPr/>
        </p:nvSpPr>
        <p:spPr>
          <a:xfrm>
            <a:off x="3383280" y="15544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Auteurs possibles :</a:t>
            </a:r>
            <a:endParaRPr lang="fr-FR" sz="1600"/>
          </a:p>
        </p:txBody>
      </p:sp>
      <p:sp>
        <p:nvSpPr>
          <p:cNvPr id="22" name="Card2Body"/>
          <p:cNvSpPr/>
          <p:nvPr/>
        </p:nvSpPr>
        <p:spPr>
          <a:xfrm>
            <a:off x="338328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Voltaire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Montesquieu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Diderot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Hugo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Baudelaire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Maupassant.</a:t>
            </a:r>
          </a:p>
        </p:txBody>
      </p:sp>
      <p:sp>
        <p:nvSpPr>
          <p:cNvPr id="30" name="Card3Bg"/>
          <p:cNvSpPr/>
          <p:nvPr/>
        </p:nvSpPr>
        <p:spPr>
          <a:xfrm>
            <a:off x="6126480" y="1463040"/>
            <a:ext cx="256032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1" name="Card3Head"/>
          <p:cNvSpPr/>
          <p:nvPr/>
        </p:nvSpPr>
        <p:spPr>
          <a:xfrm>
            <a:off x="6217920" y="15544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Objectifs :</a:t>
            </a:r>
            <a:endParaRPr lang="fr-FR" sz="1600"/>
          </a:p>
        </p:txBody>
      </p:sp>
      <p:sp>
        <p:nvSpPr>
          <p:cNvPr id="32" name="Card3Body"/>
          <p:cNvSpPr/>
          <p:nvPr/>
        </p:nvSpPr>
        <p:spPr>
          <a:xfrm>
            <a:off x="621792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former le jugement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interroger les valeurs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découvrir les Lumières et les débats d’idées.</a:t>
            </a:r>
          </a:p>
        </p:txBody>
      </p:sp>
    </p:spTree>
    <p:extLst>
      <p:ext uri="{BB962C8B-B14F-4D97-AF65-F5344CB8AC3E}">
        <p14:creationId xmlns:p14="http://schemas.microsoft.com/office/powerpoint/2010/main" val="1234567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365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</a:rPr>
              <a:t>Programme de Troisième</a:t>
            </a:r>
            <a:endParaRPr lang="fr-FR" sz="2800"/>
          </a:p>
        </p:txBody>
      </p:sp>
      <p:sp>
        <p:nvSpPr>
          <p:cNvPr id="4" name="SubtitleBar"/>
          <p:cNvSpPr/>
          <p:nvPr/>
        </p:nvSpPr>
        <p:spPr>
          <a:xfrm>
            <a:off x="0" y="800100"/>
            <a:ext cx="9144000" cy="5000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30000"/>
            <a:ext cx="8229600" cy="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 i="1">
                <a:solidFill>
                  <a:srgbClr val="DD6B20"/>
                </a:solidFill>
                <a:latin typeface="Trebuchet MS" pitchFamily="34" charset="0"/>
              </a:rPr>
              <a:t>« S’affirmer, s’émanciper : l’engagement humaniste »</a:t>
            </a:r>
            <a:endParaRPr lang="fr-FR" sz="160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375845"/>
              </p:ext>
            </p:extLst>
          </p:nvPr>
        </p:nvGraphicFramePr>
        <p:xfrm>
          <a:off x="457200" y="1450000"/>
          <a:ext cx="8229600" cy="3300000"/>
        </p:xfrm>
        <a:graphic>
          <a:graphicData uri="http://schemas.openxmlformats.org/drawingml/2006/table">
            <a:tbl>
              <a:tblPr/>
              <a:tblGrid>
                <a:gridCol w="2200000">
                  <a:extLst>
                    <a:ext uri="{9D8B030D-6E8A-4147-A177-3AD203B41FA5}">
                      <a16:colId xmlns:a16="http://schemas.microsoft.com/office/drawing/2014/main" val="50000"/>
                    </a:ext>
                  </a:extLst>
                </a:gridCol>
                <a:gridCol w="6029600">
                  <a:extLst>
                    <a:ext uri="{9D8B030D-6E8A-4147-A177-3AD203B41FA5}">
                      <a16:colId xmlns:a16="http://schemas.microsoft.com/office/drawing/2014/main" val="50001"/>
                    </a:ext>
                  </a:extLst>
                </a:gridCol>
              </a:tblGrid>
              <a:tr h="5000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500" b="1">
                          <a:solidFill>
                            <a:srgbClr val="FFFFFF"/>
                          </a:solidFill>
                          <a:latin typeface="Trebuchet MS" pitchFamily="34" charset="0"/>
                        </a:rPr>
                        <a:t>Genre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1A36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500" b="1">
                          <a:solidFill>
                            <a:srgbClr val="FFFFFF"/>
                          </a:solidFill>
                          <a:latin typeface="Trebuchet MS" pitchFamily="34" charset="0"/>
                        </a:rPr>
                        <a:t>Entrée du programme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1A36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10"/>
                  </a:ext>
                </a:extLst>
              </a:tr>
              <a:tr h="70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 b="1">
                          <a:solidFill>
                            <a:srgbClr val="1A365D"/>
                          </a:solidFill>
                          <a:latin typeface="Calibri" pitchFamily="34" charset="0"/>
                        </a:rPr>
                        <a:t>Récit, fiction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>
                          <a:solidFill>
                            <a:srgbClr val="2D3748"/>
                          </a:solidFill>
                          <a:latin typeface="Calibri" pitchFamily="34" charset="0"/>
                        </a:rPr>
                        <a:t>« Montrer, témoigner, réparer : le roman, le récit à l’épreuve du réel »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11"/>
                  </a:ext>
                </a:extLst>
              </a:tr>
              <a:tr h="70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 b="1">
                          <a:solidFill>
                            <a:srgbClr val="1A365D"/>
                          </a:solidFill>
                          <a:latin typeface="Calibri" pitchFamily="34" charset="0"/>
                        </a:rPr>
                        <a:t>Poésie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>
                          <a:solidFill>
                            <a:srgbClr val="2D3748"/>
                          </a:solidFill>
                          <a:latin typeface="Calibri" pitchFamily="34" charset="0"/>
                        </a:rPr>
                        <a:t>« S’unir, se désunir, se réunir en mots : l’amour en poésie »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12"/>
                  </a:ext>
                </a:extLst>
              </a:tr>
              <a:tr h="70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 b="1">
                          <a:solidFill>
                            <a:srgbClr val="1A365D"/>
                          </a:solidFill>
                          <a:latin typeface="Calibri" pitchFamily="34" charset="0"/>
                        </a:rPr>
                        <a:t>Théâtre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>
                          <a:solidFill>
                            <a:srgbClr val="2D3748"/>
                          </a:solidFill>
                          <a:latin typeface="Calibri" pitchFamily="34" charset="0"/>
                        </a:rPr>
                        <a:t>« S’affronter, débattre, questionner la société au théâtre : la scène et la cité »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13"/>
                  </a:ext>
                </a:extLst>
              </a:tr>
              <a:tr h="70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 b="1">
                          <a:solidFill>
                            <a:srgbClr val="1A365D"/>
                          </a:solidFill>
                          <a:latin typeface="Calibri" pitchFamily="34" charset="0"/>
                        </a:rPr>
                        <a:t>Discours, essai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400">
                          <a:solidFill>
                            <a:srgbClr val="2D3748"/>
                          </a:solidFill>
                          <a:latin typeface="Calibri" pitchFamily="34" charset="0"/>
                        </a:rPr>
                        <a:t>« Défendre les valeurs humanistes : écrivains et journalistes acteurs de leur temps »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460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495AA7-6861-530D-51F4-E97436CA7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70EDA2-0FEE-DA3A-7AF2-87757C5F4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HeaderBar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itle"/>
          <p:cNvSpPr/>
          <p:nvPr/>
        </p:nvSpPr>
        <p:spPr>
          <a:xfrm>
            <a:off x="457200" y="91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4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 Troisième : engagement et monde contemporain</a:t>
            </a:r>
            <a:endParaRPr lang="fr-FR" sz="2400"/>
          </a:p>
        </p:txBody>
      </p:sp>
      <p:sp>
        <p:nvSpPr>
          <p:cNvPr id="6" name="SubtitleStrip"/>
          <p:cNvSpPr/>
          <p:nvPr/>
        </p:nvSpPr>
        <p:spPr>
          <a:xfrm>
            <a:off x="0" y="10287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ubtitleText"/>
          <p:cNvSpPr/>
          <p:nvPr/>
        </p:nvSpPr>
        <p:spPr>
          <a:xfrm>
            <a:off x="457200" y="10835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Littérature, histoire et citoyenneté</a:t>
            </a:r>
            <a:endParaRPr lang="fr-FR" sz="1800"/>
          </a:p>
        </p:txBody>
      </p:sp>
      <p:sp>
        <p:nvSpPr>
          <p:cNvPr id="10" name="Card1Bg"/>
          <p:cNvSpPr/>
          <p:nvPr/>
        </p:nvSpPr>
        <p:spPr>
          <a:xfrm>
            <a:off x="457200" y="1691640"/>
            <a:ext cx="256032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Card1Head"/>
          <p:cNvSpPr/>
          <p:nvPr/>
        </p:nvSpPr>
        <p:spPr>
          <a:xfrm>
            <a:off x="548640" y="17830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Périodes dominantes :</a:t>
            </a:r>
            <a:endParaRPr lang="fr-FR" sz="1600"/>
          </a:p>
        </p:txBody>
      </p:sp>
      <p:sp>
        <p:nvSpPr>
          <p:cNvPr id="12" name="Card1Body"/>
          <p:cNvSpPr/>
          <p:nvPr/>
        </p:nvSpPr>
        <p:spPr>
          <a:xfrm>
            <a:off x="548640" y="21488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XIXe siècle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XXe siècle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XXIe siècle.</a:t>
            </a:r>
          </a:p>
        </p:txBody>
      </p:sp>
      <p:sp>
        <p:nvSpPr>
          <p:cNvPr id="20" name="Card2Bg"/>
          <p:cNvSpPr/>
          <p:nvPr/>
        </p:nvSpPr>
        <p:spPr>
          <a:xfrm>
            <a:off x="3291840" y="1691640"/>
            <a:ext cx="256032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Card2Head"/>
          <p:cNvSpPr/>
          <p:nvPr/>
        </p:nvSpPr>
        <p:spPr>
          <a:xfrm>
            <a:off x="3383280" y="17830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Auteurs possibles :</a:t>
            </a:r>
            <a:endParaRPr lang="fr-FR" sz="1600"/>
          </a:p>
        </p:txBody>
      </p:sp>
      <p:sp>
        <p:nvSpPr>
          <p:cNvPr id="22" name="Card2Body"/>
          <p:cNvSpPr/>
          <p:nvPr/>
        </p:nvSpPr>
        <p:spPr>
          <a:xfrm>
            <a:off x="3383280" y="21488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Camus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Aragon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Éluard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Vian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Gary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Ernaux.</a:t>
            </a:r>
          </a:p>
        </p:txBody>
      </p:sp>
      <p:sp>
        <p:nvSpPr>
          <p:cNvPr id="30" name="Card3Bg"/>
          <p:cNvSpPr/>
          <p:nvPr/>
        </p:nvSpPr>
        <p:spPr>
          <a:xfrm>
            <a:off x="6126480" y="1691640"/>
            <a:ext cx="256032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1" name="Card3Head"/>
          <p:cNvSpPr/>
          <p:nvPr/>
        </p:nvSpPr>
        <p:spPr>
          <a:xfrm>
            <a:off x="6217920" y="17830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Objectifs :</a:t>
            </a:r>
            <a:endParaRPr lang="fr-FR" sz="1600"/>
          </a:p>
        </p:txBody>
      </p:sp>
      <p:sp>
        <p:nvSpPr>
          <p:cNvPr id="32" name="Card3Body"/>
          <p:cNvSpPr/>
          <p:nvPr/>
        </p:nvSpPr>
        <p:spPr>
          <a:xfrm>
            <a:off x="6217920" y="21488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comprendre les écritures de l’engagement 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penser le rapport entre littérature et société.</a:t>
            </a:r>
          </a:p>
        </p:txBody>
      </p:sp>
    </p:spTree>
    <p:extLst>
      <p:ext uri="{BB962C8B-B14F-4D97-AF65-F5344CB8AC3E}">
        <p14:creationId xmlns:p14="http://schemas.microsoft.com/office/powerpoint/2010/main" val="12345678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retour du genre littéraire</a:t>
            </a:r>
            <a:endParaRPr lang="fr-FR" sz="2800"/>
          </a:p>
        </p:txBody>
      </p:sp>
      <p:sp>
        <p:nvSpPr>
          <p:cNvPr id="4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genre devient structurant</a:t>
            </a:r>
            <a:endParaRPr lang="fr-FR" sz="1800"/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548640" y="141732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Avant</a:t>
            </a:r>
            <a:endParaRPr lang="fr-FR" sz="1600"/>
          </a:p>
        </p:txBody>
      </p:sp>
      <p:sp>
        <p:nvSpPr>
          <p:cNvPr id="8" name="Text 6"/>
          <p:cNvSpPr/>
          <p:nvPr/>
        </p:nvSpPr>
        <p:spPr>
          <a:xfrm>
            <a:off x="548640" y="173736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questionnements dominaient</a:t>
            </a:r>
            <a:endParaRPr lang="fr-FR" sz="1300"/>
          </a:p>
          <a:p>
            <a:pPr marL="342900" indent="-342900"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genres étaient secondaires</a:t>
            </a:r>
            <a:endParaRPr lang="fr-FR" sz="1300"/>
          </a:p>
        </p:txBody>
      </p:sp>
      <p:sp>
        <p:nvSpPr>
          <p:cNvPr id="9" name="Shape 7"/>
          <p:cNvSpPr/>
          <p:nvPr/>
        </p:nvSpPr>
        <p:spPr>
          <a:xfrm>
            <a:off x="4754880" y="137160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Text 8"/>
          <p:cNvSpPr/>
          <p:nvPr/>
        </p:nvSpPr>
        <p:spPr>
          <a:xfrm>
            <a:off x="4937760" y="141732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3197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Désormais</a:t>
            </a:r>
            <a:endParaRPr lang="fr-FR" sz="1600"/>
          </a:p>
        </p:txBody>
      </p:sp>
      <p:sp>
        <p:nvSpPr>
          <p:cNvPr id="11" name="Text 9"/>
          <p:cNvSpPr/>
          <p:nvPr/>
        </p:nvSpPr>
        <p:spPr>
          <a:xfrm>
            <a:off x="4937760" y="173736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Chaque entrée est associée explicitement à un genre : récit/fiction, poésie, théâtre, discours/essai.</a:t>
            </a:r>
            <a:endParaRPr lang="fr-FR" sz="1300"/>
          </a:p>
        </p:txBody>
      </p:sp>
      <p:sp>
        <p:nvSpPr>
          <p:cNvPr id="12" name="Text 10"/>
          <p:cNvSpPr/>
          <p:nvPr/>
        </p:nvSpPr>
        <p:spPr>
          <a:xfrm>
            <a:off x="365760" y="26517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Exemples par niveau</a:t>
            </a:r>
            <a:endParaRPr lang="fr-FR" sz="1600"/>
          </a:p>
        </p:txBody>
      </p:sp>
      <p:sp>
        <p:nvSpPr>
          <p:cNvPr id="13" name="Shape 11"/>
          <p:cNvSpPr/>
          <p:nvPr/>
        </p:nvSpPr>
        <p:spPr>
          <a:xfrm>
            <a:off x="365760" y="3063240"/>
            <a:ext cx="502920" cy="384048"/>
          </a:xfrm>
          <a:prstGeom prst="rect">
            <a:avLst/>
          </a:prstGeom>
          <a:solidFill>
            <a:srgbClr val="DD6B2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365760" y="3063240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5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5e</a:t>
            </a:r>
            <a:endParaRPr lang="fr-FR" sz="1500"/>
          </a:p>
        </p:txBody>
      </p:sp>
      <p:sp>
        <p:nvSpPr>
          <p:cNvPr id="15" name="Text 13"/>
          <p:cNvSpPr/>
          <p:nvPr/>
        </p:nvSpPr>
        <p:spPr>
          <a:xfrm>
            <a:off x="1005840" y="3063240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Théâtre : « la société sens dessus dessous »</a:t>
            </a:r>
            <a:endParaRPr lang="fr-FR" sz="1400"/>
          </a:p>
        </p:txBody>
      </p:sp>
      <p:sp>
        <p:nvSpPr>
          <p:cNvPr id="16" name="Shape 14"/>
          <p:cNvSpPr/>
          <p:nvPr/>
        </p:nvSpPr>
        <p:spPr>
          <a:xfrm>
            <a:off x="365760" y="3506724"/>
            <a:ext cx="502920" cy="384048"/>
          </a:xfrm>
          <a:prstGeom prst="rect">
            <a:avLst/>
          </a:prstGeom>
          <a:solidFill>
            <a:srgbClr val="6B46C1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365760" y="3506724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5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4e</a:t>
            </a:r>
            <a:endParaRPr lang="fr-FR" sz="1500"/>
          </a:p>
        </p:txBody>
      </p:sp>
      <p:sp>
        <p:nvSpPr>
          <p:cNvPr id="18" name="Text 16"/>
          <p:cNvSpPr/>
          <p:nvPr/>
        </p:nvSpPr>
        <p:spPr>
          <a:xfrm>
            <a:off x="1005840" y="3506724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Les Lumières en héritage »</a:t>
            </a:r>
            <a:endParaRPr lang="fr-FR" sz="1400"/>
          </a:p>
        </p:txBody>
      </p:sp>
      <p:sp>
        <p:nvSpPr>
          <p:cNvPr id="19" name="Shape 17"/>
          <p:cNvSpPr/>
          <p:nvPr/>
        </p:nvSpPr>
        <p:spPr>
          <a:xfrm>
            <a:off x="365760" y="3963924"/>
            <a:ext cx="502920" cy="384048"/>
          </a:xfrm>
          <a:prstGeom prst="rect">
            <a:avLst/>
          </a:prstGeom>
          <a:solidFill>
            <a:srgbClr val="31979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Text 18"/>
          <p:cNvSpPr/>
          <p:nvPr/>
        </p:nvSpPr>
        <p:spPr>
          <a:xfrm>
            <a:off x="365760" y="3963924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5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3e</a:t>
            </a:r>
            <a:endParaRPr lang="fr-FR" sz="1500"/>
          </a:p>
        </p:txBody>
      </p:sp>
      <p:sp>
        <p:nvSpPr>
          <p:cNvPr id="21" name="Text 19"/>
          <p:cNvSpPr/>
          <p:nvPr/>
        </p:nvSpPr>
        <p:spPr>
          <a:xfrm>
            <a:off x="1005840" y="3963924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Écrivains et journalistes acteurs de leur temps »</a:t>
            </a:r>
            <a:endParaRPr lang="fr-FR" sz="1400"/>
          </a:p>
        </p:txBody>
      </p:sp>
      <p:sp>
        <p:nvSpPr>
          <p:cNvPr id="22" name="Shape 20"/>
          <p:cNvSpPr/>
          <p:nvPr/>
        </p:nvSpPr>
        <p:spPr>
          <a:xfrm>
            <a:off x="365760" y="4395521"/>
            <a:ext cx="4898003" cy="50292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" name="Text 21"/>
          <p:cNvSpPr/>
          <p:nvPr/>
        </p:nvSpPr>
        <p:spPr>
          <a:xfrm>
            <a:off x="502920" y="4395521"/>
            <a:ext cx="8183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2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Culture littéraire plus explicite   ✅ Meilleure articulation avec le lycée</a:t>
            </a:r>
            <a:endParaRPr lang="fr-FR" sz="1200"/>
          </a:p>
        </p:txBody>
      </p:sp>
      <p:sp>
        <p:nvSpPr>
          <p:cNvPr id="25" name="Text 23"/>
          <p:cNvSpPr/>
          <p:nvPr/>
        </p:nvSpPr>
        <p:spPr>
          <a:xfrm>
            <a:off x="4892040" y="4395521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fr-FR" sz="12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 déplacements majeurs des objets d'étude</a:t>
            </a:r>
            <a:endParaRPr lang="fr-FR" sz="2800"/>
          </a:p>
        </p:txBody>
      </p:sp>
      <p:sp>
        <p:nvSpPr>
          <p:cNvPr id="4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 changements des programmes</a:t>
            </a:r>
            <a:endParaRPr lang="fr-FR" sz="180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636982"/>
              </p:ext>
            </p:extLst>
          </p:nvPr>
        </p:nvGraphicFramePr>
        <p:xfrm>
          <a:off x="365760" y="1371600"/>
          <a:ext cx="8412480" cy="2103120"/>
        </p:xfrm>
        <a:graphic>
          <a:graphicData uri="http://schemas.openxmlformats.org/drawingml/2006/table">
            <a:tbl>
              <a:tblPr/>
              <a:tblGrid>
                <a:gridCol w="4206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6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400" b="1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Avant (2016)</a:t>
                      </a:r>
                      <a:endParaRPr lang="fr-FR" sz="140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6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400" b="1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Après (2026)</a:t>
                      </a:r>
                      <a:endParaRPr lang="fr-FR" sz="140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6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Poésie amoureuse en 4e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 b="1">
                          <a:solidFill>
                            <a:srgbClr val="31979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Passe en 3e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Presse / désinformation en 4e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 b="1">
                          <a:solidFill>
                            <a:srgbClr val="31979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Passe en 3e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Nouvelle réaliste en 4e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 b="1">
                          <a:solidFill>
                            <a:srgbClr val="DD6B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Disparaît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Questionnements complémentaires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 b="1">
                          <a:solidFill>
                            <a:srgbClr val="DD6B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Supprimés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EPI et interdisciplinarité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 b="1">
                          <a:solidFill>
                            <a:srgbClr val="DD6B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Disparaissent du texte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 4"/>
          <p:cNvSpPr/>
          <p:nvPr/>
        </p:nvSpPr>
        <p:spPr>
          <a:xfrm>
            <a:off x="365760" y="36576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Conséquences pédagogiques</a:t>
            </a:r>
            <a:endParaRPr lang="fr-FR" sz="1600"/>
          </a:p>
        </p:txBody>
      </p:sp>
      <p:sp>
        <p:nvSpPr>
          <p:cNvPr id="8" name="Text 5"/>
          <p:cNvSpPr/>
          <p:nvPr/>
        </p:nvSpPr>
        <p:spPr>
          <a:xfrm>
            <a:off x="548640" y="397764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25"/>
              </a:spcAft>
              <a:buSzPct val="100000"/>
              <a:buChar char="•"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Réorganisation complète des progressions</a:t>
            </a:r>
            <a:endParaRPr lang="fr-FR" sz="1400"/>
          </a:p>
          <a:p>
            <a:pPr marL="342900" indent="-342900">
              <a:spcAft>
                <a:spcPts val="225"/>
              </a:spcAft>
              <a:buSzPct val="100000"/>
              <a:buChar char="•"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Disparition de certaines séquences « classiques »</a:t>
            </a:r>
            <a:endParaRPr lang="fr-FR" sz="1400"/>
          </a:p>
          <a:p>
            <a:pPr marL="342900" indent="-342900">
              <a:spcAft>
                <a:spcPts val="225"/>
              </a:spcAft>
              <a:buSzPct val="100000"/>
              <a:buChar char="•"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Recentrage disciplinaire</a:t>
            </a:r>
            <a:endParaRPr lang="fr-FR" sz="1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 Domaines d’apprentissage</a:t>
            </a:r>
          </a:p>
        </p:txBody>
      </p:sp>
      <p:sp>
        <p:nvSpPr>
          <p:cNvPr id="4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Six domaines structurants</a:t>
            </a:r>
            <a:endParaRPr lang="fr-FR" sz="1800"/>
          </a:p>
        </p:txBody>
      </p:sp>
      <p:sp>
        <p:nvSpPr>
          <p:cNvPr id="10" name="Card1Bg"/>
          <p:cNvSpPr/>
          <p:nvPr/>
        </p:nvSpPr>
        <p:spPr>
          <a:xfrm>
            <a:off x="365760" y="1463040"/>
            <a:ext cx="2651760" cy="11887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Card1Circle"/>
          <p:cNvSpPr/>
          <p:nvPr/>
        </p:nvSpPr>
        <p:spPr>
          <a:xfrm>
            <a:off x="1485900" y="1554480"/>
            <a:ext cx="411480" cy="411480"/>
          </a:xfrm>
          <a:prstGeom prst="ellipse">
            <a:avLst/>
          </a:prstGeom>
          <a:solidFill>
            <a:srgbClr val="2B6CB0"/>
          </a:solidFill>
          <a:ln/>
        </p:spPr>
        <p:txBody>
          <a:bodyPr anchor="ctr" anchorCtr="1"/>
          <a:lstStyle/>
          <a:p>
            <a:pPr algn="ctr"/>
            <a:r>
              <a:rPr lang="fr-FR" sz="2000" b="1">
                <a:solidFill>
                  <a:srgbClr val="FFFFFF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" name="Card1Text"/>
          <p:cNvSpPr/>
          <p:nvPr/>
        </p:nvSpPr>
        <p:spPr>
          <a:xfrm>
            <a:off x="457200" y="20802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</a:rPr>
              <a:t>Lecture</a:t>
            </a:r>
          </a:p>
        </p:txBody>
      </p:sp>
      <p:sp>
        <p:nvSpPr>
          <p:cNvPr id="20" name="Card2Bg"/>
          <p:cNvSpPr/>
          <p:nvPr/>
        </p:nvSpPr>
        <p:spPr>
          <a:xfrm>
            <a:off x="3246120" y="1463040"/>
            <a:ext cx="2651760" cy="11887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21" name="Card2Circle"/>
          <p:cNvSpPr/>
          <p:nvPr/>
        </p:nvSpPr>
        <p:spPr>
          <a:xfrm>
            <a:off x="4366260" y="1565910"/>
            <a:ext cx="411480" cy="411480"/>
          </a:xfrm>
          <a:prstGeom prst="ellipse">
            <a:avLst/>
          </a:prstGeom>
          <a:solidFill>
            <a:srgbClr val="6B46C1"/>
          </a:solidFill>
          <a:ln/>
        </p:spPr>
        <p:txBody>
          <a:bodyPr anchor="ctr" anchorCtr="1"/>
          <a:lstStyle/>
          <a:p>
            <a:pPr algn="ctr"/>
            <a:r>
              <a:rPr lang="fr-FR" sz="2000" b="1">
                <a:solidFill>
                  <a:srgbClr val="FFFFFF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22" name="Card2Text"/>
          <p:cNvSpPr/>
          <p:nvPr/>
        </p:nvSpPr>
        <p:spPr>
          <a:xfrm>
            <a:off x="3337560" y="20802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fr-FR" sz="1500" b="1">
                <a:solidFill>
                  <a:srgbClr val="1A365D"/>
                </a:solidFill>
                <a:latin typeface="Trebuchet MS" pitchFamily="34" charset="0"/>
              </a:rPr>
              <a:t>Culture littéraire et artistique</a:t>
            </a:r>
          </a:p>
        </p:txBody>
      </p:sp>
      <p:sp>
        <p:nvSpPr>
          <p:cNvPr id="30" name="Card3Bg"/>
          <p:cNvSpPr/>
          <p:nvPr/>
        </p:nvSpPr>
        <p:spPr>
          <a:xfrm>
            <a:off x="6126480" y="1463040"/>
            <a:ext cx="2651760" cy="11887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1" name="Card3Circle"/>
          <p:cNvSpPr/>
          <p:nvPr/>
        </p:nvSpPr>
        <p:spPr>
          <a:xfrm>
            <a:off x="7246620" y="1554480"/>
            <a:ext cx="411480" cy="411480"/>
          </a:xfrm>
          <a:prstGeom prst="ellipse">
            <a:avLst/>
          </a:prstGeom>
          <a:solidFill>
            <a:srgbClr val="319795"/>
          </a:solidFill>
          <a:ln/>
        </p:spPr>
        <p:txBody>
          <a:bodyPr anchor="ctr" anchorCtr="1"/>
          <a:lstStyle/>
          <a:p>
            <a:pPr algn="ctr"/>
            <a:r>
              <a:rPr lang="fr-FR" sz="2000" b="1">
                <a:solidFill>
                  <a:srgbClr val="FFFFFF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2" name="Card3Text"/>
          <p:cNvSpPr/>
          <p:nvPr/>
        </p:nvSpPr>
        <p:spPr>
          <a:xfrm>
            <a:off x="6217920" y="20802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</a:rPr>
              <a:t>Écriture</a:t>
            </a:r>
          </a:p>
        </p:txBody>
      </p:sp>
      <p:sp>
        <p:nvSpPr>
          <p:cNvPr id="40" name="Card4Bg"/>
          <p:cNvSpPr/>
          <p:nvPr/>
        </p:nvSpPr>
        <p:spPr>
          <a:xfrm>
            <a:off x="365760" y="2880360"/>
            <a:ext cx="2651760" cy="11887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1" name="Card4Circle"/>
          <p:cNvSpPr/>
          <p:nvPr/>
        </p:nvSpPr>
        <p:spPr>
          <a:xfrm>
            <a:off x="1485900" y="2983230"/>
            <a:ext cx="411480" cy="411480"/>
          </a:xfrm>
          <a:prstGeom prst="ellipse">
            <a:avLst/>
          </a:prstGeom>
          <a:solidFill>
            <a:srgbClr val="DD6B20"/>
          </a:solidFill>
          <a:ln/>
        </p:spPr>
        <p:txBody>
          <a:bodyPr anchor="ctr" anchorCtr="1"/>
          <a:lstStyle/>
          <a:p>
            <a:pPr algn="ctr"/>
            <a:r>
              <a:rPr lang="fr-FR" sz="2000" b="1">
                <a:solidFill>
                  <a:srgbClr val="FFFFFF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42" name="Card4Text"/>
          <p:cNvSpPr/>
          <p:nvPr/>
        </p:nvSpPr>
        <p:spPr>
          <a:xfrm>
            <a:off x="457200" y="34975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</a:rPr>
              <a:t>Oral</a:t>
            </a:r>
          </a:p>
        </p:txBody>
      </p:sp>
      <p:sp>
        <p:nvSpPr>
          <p:cNvPr id="50" name="Card5Bg"/>
          <p:cNvSpPr/>
          <p:nvPr/>
        </p:nvSpPr>
        <p:spPr>
          <a:xfrm>
            <a:off x="3246120" y="2880360"/>
            <a:ext cx="2651760" cy="11887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51" name="Card5Circle"/>
          <p:cNvSpPr/>
          <p:nvPr/>
        </p:nvSpPr>
        <p:spPr>
          <a:xfrm>
            <a:off x="4366260" y="2983230"/>
            <a:ext cx="411480" cy="411480"/>
          </a:xfrm>
          <a:prstGeom prst="ellipse">
            <a:avLst/>
          </a:prstGeom>
          <a:solidFill>
            <a:srgbClr val="2B6CB0"/>
          </a:solidFill>
          <a:ln/>
        </p:spPr>
        <p:txBody>
          <a:bodyPr anchor="ctr" anchorCtr="1"/>
          <a:lstStyle/>
          <a:p>
            <a:pPr algn="ctr"/>
            <a:r>
              <a:rPr lang="fr-FR" sz="2000" b="1">
                <a:solidFill>
                  <a:srgbClr val="FFFFFF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2" name="Card5Text"/>
          <p:cNvSpPr/>
          <p:nvPr/>
        </p:nvSpPr>
        <p:spPr>
          <a:xfrm>
            <a:off x="3337560" y="34975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</a:rPr>
              <a:t>Vocabulaire</a:t>
            </a:r>
          </a:p>
        </p:txBody>
      </p:sp>
      <p:sp>
        <p:nvSpPr>
          <p:cNvPr id="60" name="Card6Bg"/>
          <p:cNvSpPr/>
          <p:nvPr/>
        </p:nvSpPr>
        <p:spPr>
          <a:xfrm>
            <a:off x="6126480" y="2880360"/>
            <a:ext cx="2651760" cy="1188720"/>
          </a:xfrm>
          <a:prstGeom prst="roundRect">
            <a:avLst>
              <a:gd name="adj" fmla="val 5000"/>
            </a:avLst>
          </a:prstGeom>
          <a:solidFill>
            <a:srgbClr val="EBF8FF"/>
          </a:solidFill>
          <a:ln w="6350" cap="flat" cmpd="sng" algn="ctr">
            <a:solidFill>
              <a:srgbClr val="BEE3F8"/>
            </a:solidFill>
            <a:prstDash val="dash"/>
          </a:ln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1" name="Card6Circle"/>
          <p:cNvSpPr/>
          <p:nvPr/>
        </p:nvSpPr>
        <p:spPr>
          <a:xfrm>
            <a:off x="7246620" y="2983230"/>
            <a:ext cx="411480" cy="411480"/>
          </a:xfrm>
          <a:prstGeom prst="ellipse">
            <a:avLst/>
          </a:prstGeom>
          <a:solidFill>
            <a:srgbClr val="718096"/>
          </a:solidFill>
          <a:ln/>
        </p:spPr>
        <p:txBody>
          <a:bodyPr anchor="ctr" anchorCtr="1"/>
          <a:lstStyle/>
          <a:p>
            <a:pPr algn="ctr"/>
            <a:r>
              <a:rPr lang="fr-FR" sz="2000" b="1">
                <a:solidFill>
                  <a:srgbClr val="FFFFFF"/>
                </a:solidFill>
                <a:latin typeface="Calibri" pitchFamily="34" charset="0"/>
              </a:rPr>
              <a:t>+</a:t>
            </a:r>
          </a:p>
        </p:txBody>
      </p:sp>
      <p:sp>
        <p:nvSpPr>
          <p:cNvPr id="62" name="Card6Text"/>
          <p:cNvSpPr/>
          <p:nvPr/>
        </p:nvSpPr>
        <p:spPr>
          <a:xfrm>
            <a:off x="6217920" y="34975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fr-FR" sz="1400" b="1">
                <a:solidFill>
                  <a:srgbClr val="2D3748"/>
                </a:solidFill>
                <a:latin typeface="Trebuchet MS" pitchFamily="34" charset="0"/>
              </a:rPr>
              <a:t>Grammaire &amp; Orthographe</a:t>
            </a:r>
          </a:p>
          <a:p>
            <a:pPr algn="ctr">
              <a:buNone/>
            </a:pPr>
            <a:r>
              <a:rPr lang="fr-FR" sz="1200" i="1">
                <a:solidFill>
                  <a:srgbClr val="718096"/>
                </a:solidFill>
                <a:latin typeface="Calibri" pitchFamily="34" charset="0"/>
              </a:rPr>
              <a:t>(en transversalité)</a:t>
            </a:r>
          </a:p>
        </p:txBody>
      </p:sp>
    </p:spTree>
    <p:extLst>
      <p:ext uri="{BB962C8B-B14F-4D97-AF65-F5344CB8AC3E}">
        <p14:creationId xmlns:p14="http://schemas.microsoft.com/office/powerpoint/2010/main" val="3338675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contexte : héritage du « Choc des savoirs »</a:t>
            </a:r>
            <a:endParaRPr lang="fr-FR" sz="2800" dirty="0"/>
          </a:p>
        </p:txBody>
      </p:sp>
      <p:sp>
        <p:nvSpPr>
          <p:cNvPr id="4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 tournant politique et pédagogique</a:t>
            </a:r>
            <a:endParaRPr lang="fr-FR" sz="1800"/>
          </a:p>
        </p:txBody>
      </p:sp>
      <p:sp>
        <p:nvSpPr>
          <p:cNvPr id="7" name="Shape 5"/>
          <p:cNvSpPr/>
          <p:nvPr/>
        </p:nvSpPr>
        <p:spPr>
          <a:xfrm>
            <a:off x="548640" y="1554480"/>
            <a:ext cx="411480" cy="411480"/>
          </a:xfrm>
          <a:prstGeom prst="ellipse">
            <a:avLst/>
          </a:prstGeom>
          <a:solidFill>
            <a:srgbClr val="6B46C1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" y="1636776"/>
            <a:ext cx="246888" cy="24688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97280" y="15544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000" b="1">
                <a:solidFill>
                  <a:srgbClr val="6B46C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2023–2025</a:t>
            </a:r>
            <a:endParaRPr lang="fr-FR" sz="2000"/>
          </a:p>
        </p:txBody>
      </p:sp>
      <p:sp>
        <p:nvSpPr>
          <p:cNvPr id="10" name="Text 7"/>
          <p:cNvSpPr/>
          <p:nvPr/>
        </p:nvSpPr>
        <p:spPr>
          <a:xfrm>
            <a:off x="640080" y="2080260"/>
            <a:ext cx="3474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en place des groupes de besoins</a:t>
            </a:r>
            <a:endParaRPr lang="fr-FR" sz="140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Réorganisation forte des collèges</a:t>
            </a:r>
            <a:endParaRPr lang="fr-FR" sz="1400"/>
          </a:p>
        </p:txBody>
      </p:sp>
      <p:sp>
        <p:nvSpPr>
          <p:cNvPr id="11" name="Shape 8"/>
          <p:cNvSpPr/>
          <p:nvPr/>
        </p:nvSpPr>
        <p:spPr>
          <a:xfrm>
            <a:off x="4846320" y="1417320"/>
            <a:ext cx="393192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5029200" y="1554480"/>
            <a:ext cx="411480" cy="411480"/>
          </a:xfrm>
          <a:prstGeom prst="ellipse">
            <a:avLst/>
          </a:prstGeom>
          <a:solidFill>
            <a:srgbClr val="319795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496" y="1636776"/>
            <a:ext cx="246888" cy="24688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577840" y="15544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000" b="1">
                <a:solidFill>
                  <a:srgbClr val="3197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Mars 2026</a:t>
            </a:r>
            <a:endParaRPr lang="fr-FR" sz="2000"/>
          </a:p>
        </p:txBody>
      </p:sp>
      <p:sp>
        <p:nvSpPr>
          <p:cNvPr id="15" name="Text 11"/>
          <p:cNvSpPr/>
          <p:nvPr/>
        </p:nvSpPr>
        <p:spPr>
          <a:xfrm>
            <a:off x="5120640" y="2080260"/>
            <a:ext cx="3474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 de l'obligation des groupes</a:t>
            </a:r>
            <a:endParaRPr lang="fr-FR" sz="140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Retour à une autonomie locale</a:t>
            </a:r>
            <a:endParaRPr lang="fr-FR" sz="140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nouveaux programmes deviennent le principal héritage du « Choc des savoirs »</a:t>
            </a:r>
            <a:endParaRPr lang="fr-FR" sz="1400"/>
          </a:p>
        </p:txBody>
      </p:sp>
      <p:sp>
        <p:nvSpPr>
          <p:cNvPr id="16" name="Text 12"/>
          <p:cNvSpPr/>
          <p:nvPr/>
        </p:nvSpPr>
        <p:spPr>
          <a:xfrm>
            <a:off x="365760" y="36118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Trois objectifs affichés</a:t>
            </a:r>
            <a:endParaRPr lang="fr-FR" sz="1800"/>
          </a:p>
        </p:txBody>
      </p:sp>
      <p:sp>
        <p:nvSpPr>
          <p:cNvPr id="17" name="Shape 13"/>
          <p:cNvSpPr/>
          <p:nvPr/>
        </p:nvSpPr>
        <p:spPr>
          <a:xfrm>
            <a:off x="365760" y="4023360"/>
            <a:ext cx="2743200" cy="594360"/>
          </a:xfrm>
          <a:prstGeom prst="rect">
            <a:avLst/>
          </a:prstGeom>
          <a:solidFill>
            <a:srgbClr val="DD6B20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8" name="Text 14"/>
          <p:cNvSpPr/>
          <p:nvPr/>
        </p:nvSpPr>
        <p:spPr>
          <a:xfrm>
            <a:off x="502920" y="402336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Consolider « l'autonomie des élèves »</a:t>
            </a:r>
            <a:endParaRPr lang="fr-FR" sz="1300"/>
          </a:p>
        </p:txBody>
      </p:sp>
      <p:sp>
        <p:nvSpPr>
          <p:cNvPr id="19" name="Shape 15"/>
          <p:cNvSpPr/>
          <p:nvPr/>
        </p:nvSpPr>
        <p:spPr>
          <a:xfrm>
            <a:off x="3246120" y="3977640"/>
            <a:ext cx="2743200" cy="594360"/>
          </a:xfrm>
          <a:prstGeom prst="rect">
            <a:avLst/>
          </a:prstGeom>
          <a:solidFill>
            <a:srgbClr val="2B6CB0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0" name="Text 16"/>
          <p:cNvSpPr/>
          <p:nvPr/>
        </p:nvSpPr>
        <p:spPr>
          <a:xfrm>
            <a:off x="3383280" y="397764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Redonner une place centrale à la lecture et à la culture</a:t>
            </a:r>
            <a:endParaRPr lang="fr-FR" sz="1300"/>
          </a:p>
        </p:txBody>
      </p:sp>
      <p:sp>
        <p:nvSpPr>
          <p:cNvPr id="21" name="Shape 17"/>
          <p:cNvSpPr/>
          <p:nvPr/>
        </p:nvSpPr>
        <p:spPr>
          <a:xfrm>
            <a:off x="6126480" y="3977640"/>
            <a:ext cx="2743200" cy="594360"/>
          </a:xfrm>
          <a:prstGeom prst="rect">
            <a:avLst/>
          </a:prstGeom>
          <a:solidFill>
            <a:srgbClr val="319795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6263640" y="397764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Mieux préparer aux exigences du lycée »</a:t>
            </a:r>
            <a:endParaRPr lang="fr-FR" sz="13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 lecture devient le moteur des apprentissages</a:t>
            </a:r>
            <a:endParaRPr lang="fr-FR" sz="2800"/>
          </a:p>
        </p:txBody>
      </p:sp>
      <p:sp>
        <p:nvSpPr>
          <p:cNvPr id="4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retour de la lecture au premier plan</a:t>
            </a:r>
            <a:endParaRPr lang="fr-FR" sz="180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800611"/>
              </p:ext>
            </p:extLst>
          </p:nvPr>
        </p:nvGraphicFramePr>
        <p:xfrm>
          <a:off x="365760" y="1371600"/>
          <a:ext cx="8412480" cy="1408176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fr-FR" sz="140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6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400" b="1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2016</a:t>
                      </a:r>
                      <a:endParaRPr lang="fr-FR" sz="140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6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400" b="1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2026</a:t>
                      </a:r>
                      <a:endParaRPr lang="fr-FR" sz="140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6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Priorité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Oral en ouverture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Lecture en ouverture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Approche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Approche par compétences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Sujet lecteur affirmé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Place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Lecture parmi d'autres domaines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Lecture + culture au cœur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365760" y="28346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Nouveau triptyque du lecteur</a:t>
            </a:r>
            <a:endParaRPr lang="fr-FR" sz="1600"/>
          </a:p>
        </p:txBody>
      </p:sp>
      <p:sp>
        <p:nvSpPr>
          <p:cNvPr id="6" name="Shape 5"/>
          <p:cNvSpPr/>
          <p:nvPr/>
        </p:nvSpPr>
        <p:spPr>
          <a:xfrm>
            <a:off x="365760" y="3246120"/>
            <a:ext cx="2651760" cy="457200"/>
          </a:xfrm>
          <a:prstGeom prst="roundRect">
            <a:avLst>
              <a:gd name="adj" fmla="val 12000"/>
            </a:avLst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365760" y="324612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6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Comprendre</a:t>
            </a:r>
            <a:endParaRPr lang="fr-FR" sz="1600"/>
          </a:p>
        </p:txBody>
      </p:sp>
      <p:sp>
        <p:nvSpPr>
          <p:cNvPr id="10" name="Shape 7"/>
          <p:cNvSpPr/>
          <p:nvPr/>
        </p:nvSpPr>
        <p:spPr>
          <a:xfrm>
            <a:off x="3200400" y="3246120"/>
            <a:ext cx="2651760" cy="457200"/>
          </a:xfrm>
          <a:prstGeom prst="roundRect">
            <a:avLst>
              <a:gd name="adj" fmla="val 12000"/>
            </a:avLst>
          </a:prstGeom>
          <a:solidFill>
            <a:srgbClr val="6B46C1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" name="Text 8"/>
          <p:cNvSpPr/>
          <p:nvPr/>
        </p:nvSpPr>
        <p:spPr>
          <a:xfrm>
            <a:off x="3200400" y="324612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6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Interpréter</a:t>
            </a:r>
            <a:endParaRPr lang="fr-FR" sz="1600"/>
          </a:p>
        </p:txBody>
      </p:sp>
      <p:sp>
        <p:nvSpPr>
          <p:cNvPr id="12" name="Shape 9"/>
          <p:cNvSpPr/>
          <p:nvPr/>
        </p:nvSpPr>
        <p:spPr>
          <a:xfrm>
            <a:off x="6035040" y="3200400"/>
            <a:ext cx="2651760" cy="457200"/>
          </a:xfrm>
          <a:prstGeom prst="roundRect">
            <a:avLst>
              <a:gd name="adj" fmla="val 12000"/>
            </a:avLst>
          </a:prstGeom>
          <a:solidFill>
            <a:srgbClr val="31979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6035040" y="320040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6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Apprécier</a:t>
            </a:r>
            <a:endParaRPr lang="fr-FR" sz="1600"/>
          </a:p>
        </p:txBody>
      </p:sp>
      <p:sp>
        <p:nvSpPr>
          <p:cNvPr id="14" name="Shape 11"/>
          <p:cNvSpPr/>
          <p:nvPr/>
        </p:nvSpPr>
        <p:spPr>
          <a:xfrm>
            <a:off x="365760" y="3840480"/>
            <a:ext cx="8412480" cy="868680"/>
          </a:xfrm>
          <a:prstGeom prst="rect">
            <a:avLst/>
          </a:prstGeom>
          <a:solidFill>
            <a:srgbClr val="EBF4FF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3977640"/>
            <a:ext cx="320040" cy="32004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914400" y="3886200"/>
            <a:ext cx="7680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400" i="1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Les professeurs encouragent le goût de l'élève pour la lecture et la compréhension d'œuvres littéraires en vue d'aiguiser sa sensibilité et sa créativité. »</a:t>
            </a:r>
            <a:endParaRPr lang="fr-FR" sz="1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Enjeux centraux</a:t>
            </a:r>
            <a:endParaRPr lang="fr-FR" sz="2800"/>
          </a:p>
        </p:txBody>
      </p:sp>
      <p:sp>
        <p:nvSpPr>
          <p:cNvPr id="4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 priorités pédagogiques pour la lecture : favoriser la réception de l’élève</a:t>
            </a:r>
            <a:endParaRPr lang="fr-FR" sz="1800"/>
          </a:p>
        </p:txBody>
      </p:sp>
      <p:sp>
        <p:nvSpPr>
          <p:cNvPr id="6" name="CardBg"/>
          <p:cNvSpPr/>
          <p:nvPr/>
        </p:nvSpPr>
        <p:spPr>
          <a:xfrm>
            <a:off x="548640" y="1554480"/>
            <a:ext cx="804672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BulletList"/>
          <p:cNvSpPr/>
          <p:nvPr/>
        </p:nvSpPr>
        <p:spPr>
          <a:xfrm>
            <a:off x="822960" y="1737360"/>
            <a:ext cx="74980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Valoriser l’appropriation des textes par les élèves</a:t>
            </a:r>
            <a:endParaRPr lang="fr-FR" sz="18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engager dans une logique de lecture, d’écriture</a:t>
            </a:r>
            <a:endParaRPr lang="fr-FR" sz="18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Créer une galaxie d’activités efficaces</a:t>
            </a:r>
            <a:endParaRPr lang="fr-FR" sz="18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Éviter des approches trop technicistes, formalistes des textes</a:t>
            </a:r>
          </a:p>
          <a:p>
            <a:pPr>
              <a:spcAft>
                <a:spcPts val="600"/>
              </a:spcAft>
            </a:pPr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19431319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4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rôle central de la lecture au cœur des apprentissages</a:t>
            </a:r>
            <a:endParaRPr lang="fr-FR" sz="2400"/>
          </a:p>
        </p:txBody>
      </p:sp>
      <p:sp>
        <p:nvSpPr>
          <p:cNvPr id="4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Construire un lecteur interprète</a:t>
            </a:r>
            <a:endParaRPr lang="fr-FR" sz="1800"/>
          </a:p>
        </p:txBody>
      </p:sp>
      <p:sp>
        <p:nvSpPr>
          <p:cNvPr id="6" name="LeftHeader"/>
          <p:cNvSpPr/>
          <p:nvPr/>
        </p:nvSpPr>
        <p:spPr>
          <a:xfrm>
            <a:off x="457200" y="13716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9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 professeurs encouragent :</a:t>
            </a:r>
            <a:endParaRPr lang="fr-FR" sz="1900"/>
          </a:p>
        </p:txBody>
      </p:sp>
      <p:sp>
        <p:nvSpPr>
          <p:cNvPr id="7" name="LeftCardBg"/>
          <p:cNvSpPr/>
          <p:nvPr/>
        </p:nvSpPr>
        <p:spPr>
          <a:xfrm>
            <a:off x="457200" y="1851660"/>
            <a:ext cx="384048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8" name="LeftCardTxt"/>
          <p:cNvSpPr/>
          <p:nvPr/>
        </p:nvSpPr>
        <p:spPr>
          <a:xfrm>
            <a:off x="640080" y="1920240"/>
            <a:ext cx="347472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goût de la lecture</a:t>
            </a:r>
            <a:endParaRPr lang="fr-FR" sz="16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compréhension des œuvres</a:t>
            </a:r>
            <a:endParaRPr lang="fr-FR" sz="16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L’expression d’une interprétation personnelle</a:t>
            </a:r>
            <a:endParaRPr lang="fr-FR" sz="1600"/>
          </a:p>
        </p:txBody>
      </p:sp>
      <p:sp>
        <p:nvSpPr>
          <p:cNvPr id="9" name="RightHeader"/>
          <p:cNvSpPr/>
          <p:nvPr/>
        </p:nvSpPr>
        <p:spPr>
          <a:xfrm>
            <a:off x="4754880" y="1371600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9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L’élève apprend à :</a:t>
            </a:r>
            <a:endParaRPr lang="fr-FR" sz="1900"/>
          </a:p>
        </p:txBody>
      </p:sp>
      <p:sp>
        <p:nvSpPr>
          <p:cNvPr id="10" name="RightCardBg"/>
          <p:cNvSpPr/>
          <p:nvPr/>
        </p:nvSpPr>
        <p:spPr>
          <a:xfrm>
            <a:off x="4754880" y="1851660"/>
            <a:ext cx="402336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RightCardTxt"/>
          <p:cNvSpPr/>
          <p:nvPr/>
        </p:nvSpPr>
        <p:spPr>
          <a:xfrm>
            <a:off x="4937760" y="1920240"/>
            <a:ext cx="365760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Exprimer une appréciation esthétique</a:t>
            </a:r>
            <a:endParaRPr lang="fr-FR" sz="16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défendre</a:t>
            </a:r>
            <a:endParaRPr lang="fr-FR" sz="16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L’enrichir par l’échange</a:t>
            </a:r>
            <a:endParaRPr lang="fr-FR" sz="16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 exigences quantitatives augmentent</a:t>
            </a:r>
            <a:endParaRPr lang="fr-FR" sz="2800"/>
          </a:p>
        </p:txBody>
      </p:sp>
      <p:sp>
        <p:nvSpPr>
          <p:cNvPr id="4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montée des attentes avec des lectures d’oeuvres intégrales</a:t>
            </a:r>
            <a:endParaRPr lang="fr-FR" sz="1800"/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274320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365760" y="1371600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fr-FR" sz="45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fr-FR" sz="4500"/>
          </a:p>
        </p:txBody>
      </p:sp>
      <p:sp>
        <p:nvSpPr>
          <p:cNvPr id="8" name="Text 6"/>
          <p:cNvSpPr/>
          <p:nvPr/>
        </p:nvSpPr>
        <p:spPr>
          <a:xfrm>
            <a:off x="365760" y="20574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fr-FR" sz="12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œuvres intégrales</a:t>
            </a:r>
            <a:endParaRPr lang="fr-FR" sz="1200"/>
          </a:p>
          <a:p>
            <a:pPr marL="0" indent="0" algn="ctr">
              <a:buNone/>
            </a:pPr>
            <a:r>
              <a:rPr lang="fr-FR" sz="12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 an</a:t>
            </a:r>
            <a:endParaRPr lang="fr-FR" sz="1200"/>
          </a:p>
        </p:txBody>
      </p:sp>
      <p:sp>
        <p:nvSpPr>
          <p:cNvPr id="9" name="Shape 7"/>
          <p:cNvSpPr/>
          <p:nvPr/>
        </p:nvSpPr>
        <p:spPr>
          <a:xfrm>
            <a:off x="3291840" y="1371600"/>
            <a:ext cx="274320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Text 8"/>
          <p:cNvSpPr/>
          <p:nvPr/>
        </p:nvSpPr>
        <p:spPr>
          <a:xfrm>
            <a:off x="3291840" y="1371600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fr-FR" sz="4500" b="1">
                <a:solidFill>
                  <a:srgbClr val="6B46C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2+</a:t>
            </a:r>
            <a:endParaRPr lang="fr-FR" sz="4500"/>
          </a:p>
        </p:txBody>
      </p:sp>
      <p:sp>
        <p:nvSpPr>
          <p:cNvPr id="11" name="Text 9"/>
          <p:cNvSpPr/>
          <p:nvPr/>
        </p:nvSpPr>
        <p:spPr>
          <a:xfrm>
            <a:off x="3291840" y="20574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fr-FR" sz="12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groupements</a:t>
            </a:r>
            <a:endParaRPr lang="fr-FR" sz="1200"/>
          </a:p>
          <a:p>
            <a:pPr marL="0" indent="0" algn="ctr">
              <a:buNone/>
            </a:pPr>
            <a:r>
              <a:rPr lang="fr-FR" sz="12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textes</a:t>
            </a:r>
            <a:endParaRPr lang="fr-FR" sz="1200"/>
          </a:p>
        </p:txBody>
      </p:sp>
      <p:sp>
        <p:nvSpPr>
          <p:cNvPr id="12" name="Shape 10"/>
          <p:cNvSpPr/>
          <p:nvPr/>
        </p:nvSpPr>
        <p:spPr>
          <a:xfrm>
            <a:off x="6217920" y="1371600"/>
            <a:ext cx="274320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6217920" y="1371600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fr-FR" sz="4500" b="1">
                <a:solidFill>
                  <a:srgbClr val="3197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3+</a:t>
            </a:r>
            <a:endParaRPr lang="fr-FR" sz="4500"/>
          </a:p>
        </p:txBody>
      </p:sp>
      <p:sp>
        <p:nvSpPr>
          <p:cNvPr id="14" name="Text 12"/>
          <p:cNvSpPr/>
          <p:nvPr/>
        </p:nvSpPr>
        <p:spPr>
          <a:xfrm>
            <a:off x="6217920" y="20574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fr-FR" sz="12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lectures</a:t>
            </a:r>
            <a:endParaRPr lang="fr-FR" sz="1200"/>
          </a:p>
          <a:p>
            <a:pPr marL="0" indent="0" algn="ctr">
              <a:buNone/>
            </a:pPr>
            <a:r>
              <a:rPr lang="fr-FR" sz="12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cursives</a:t>
            </a:r>
            <a:endParaRPr lang="fr-FR" sz="120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213757"/>
              </p:ext>
            </p:extLst>
          </p:nvPr>
        </p:nvGraphicFramePr>
        <p:xfrm>
          <a:off x="365760" y="2743200"/>
          <a:ext cx="4572000" cy="1197864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fr-FR" sz="130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6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 b="1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2016</a:t>
                      </a:r>
                      <a:endParaRPr lang="fr-FR" sz="130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6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 b="1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2026</a:t>
                      </a:r>
                      <a:endParaRPr lang="fr-FR" sz="130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6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Œuvres intégrales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 b="1">
                          <a:solidFill>
                            <a:srgbClr val="DD6B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Groupements de textes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2+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Lectures cursives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Text 13"/>
          <p:cNvSpPr/>
          <p:nvPr/>
        </p:nvSpPr>
        <p:spPr>
          <a:xfrm>
            <a:off x="5303520" y="27432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4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 textes prescrivent :</a:t>
            </a:r>
            <a:endParaRPr lang="fr-FR" sz="1400"/>
          </a:p>
        </p:txBody>
      </p:sp>
      <p:sp>
        <p:nvSpPr>
          <p:cNvPr id="17" name="Text 14"/>
          <p:cNvSpPr/>
          <p:nvPr/>
        </p:nvSpPr>
        <p:spPr>
          <a:xfrm>
            <a:off x="5486400" y="3017520"/>
            <a:ext cx="3291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50"/>
              </a:spcAft>
              <a:buSzPct val="100000"/>
              <a:buChar char="•"/>
            </a:pPr>
            <a:r>
              <a:rPr lang="fr-FR" sz="12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régulière</a:t>
            </a:r>
            <a:endParaRPr lang="fr-FR" sz="1200"/>
          </a:p>
          <a:p>
            <a:pPr marL="342900" indent="-342900">
              <a:spcAft>
                <a:spcPts val="150"/>
              </a:spcAft>
              <a:buSzPct val="100000"/>
              <a:buChar char="•"/>
            </a:pPr>
            <a:r>
              <a:rPr lang="fr-FR" sz="12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Écriture plusieurs fois/semaine</a:t>
            </a:r>
            <a:endParaRPr lang="fr-FR" sz="1200"/>
          </a:p>
          <a:p>
            <a:pPr marL="342900" indent="-342900">
              <a:spcAft>
                <a:spcPts val="150"/>
              </a:spcAft>
              <a:buSzPct val="100000"/>
              <a:buChar char="•"/>
            </a:pPr>
            <a:r>
              <a:rPr lang="fr-FR" sz="12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Oral fréquent</a:t>
            </a:r>
            <a:endParaRPr lang="fr-FR" sz="1200"/>
          </a:p>
          <a:p>
            <a:pPr marL="342900" indent="-342900">
              <a:spcAft>
                <a:spcPts val="150"/>
              </a:spcAft>
              <a:buSzPct val="100000"/>
              <a:buChar char="•"/>
            </a:pPr>
            <a:r>
              <a:rPr lang="fr-FR" sz="12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à voix haute hebdomadaire</a:t>
            </a:r>
            <a:endParaRPr lang="fr-FR" sz="1200"/>
          </a:p>
        </p:txBody>
      </p:sp>
      <p:sp>
        <p:nvSpPr>
          <p:cNvPr id="18" name="Shape 15"/>
          <p:cNvSpPr/>
          <p:nvPr/>
        </p:nvSpPr>
        <p:spPr>
          <a:xfrm>
            <a:off x="365760" y="4023360"/>
            <a:ext cx="8412480" cy="77724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548640" y="400507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4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Points de vigilance :</a:t>
            </a:r>
            <a:endParaRPr lang="fr-FR" sz="1400"/>
          </a:p>
        </p:txBody>
      </p:sp>
      <p:sp>
        <p:nvSpPr>
          <p:cNvPr id="20" name="Text 17"/>
          <p:cNvSpPr/>
          <p:nvPr/>
        </p:nvSpPr>
        <p:spPr>
          <a:xfrm>
            <a:off x="548640" y="4375404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Faisabilité avec 4h30 hebdomadaires  •  Diversité des publics  •  Risque d'évaluation normative des pratiques</a:t>
            </a:r>
            <a:endParaRPr lang="fr-FR" sz="13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Littérature jeunesse </a:t>
            </a:r>
            <a:endParaRPr lang="fr-FR" sz="2800"/>
          </a:p>
        </p:txBody>
      </p:sp>
      <p:sp>
        <p:nvSpPr>
          <p:cNvPr id="4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présence plus modeste</a:t>
            </a:r>
            <a:endParaRPr lang="fr-FR" sz="1800"/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402336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65760" y="1371600"/>
            <a:ext cx="4023360" cy="411480"/>
          </a:xfrm>
          <a:prstGeom prst="rect">
            <a:avLst/>
          </a:prstGeom>
          <a:solidFill>
            <a:srgbClr val="31979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548640" y="137160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Avancées</a:t>
            </a:r>
            <a:endParaRPr lang="fr-FR" sz="1800"/>
          </a:p>
        </p:txBody>
      </p:sp>
      <p:sp>
        <p:nvSpPr>
          <p:cNvPr id="9" name="Text 7"/>
          <p:cNvSpPr/>
          <p:nvPr/>
        </p:nvSpPr>
        <p:spPr>
          <a:xfrm>
            <a:off x="640080" y="1897380"/>
            <a:ext cx="3566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 d'autrices</a:t>
            </a:r>
            <a:endParaRPr lang="fr-FR" sz="140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 de diversité culturelle</a:t>
            </a:r>
            <a:endParaRPr lang="fr-FR" sz="140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Traductions valorisées</a:t>
            </a:r>
            <a:endParaRPr lang="fr-FR" sz="140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Littérature contemporaine présente</a:t>
            </a:r>
            <a:endParaRPr lang="fr-FR" sz="1400"/>
          </a:p>
        </p:txBody>
      </p:sp>
      <p:sp>
        <p:nvSpPr>
          <p:cNvPr id="10" name="Shape 8"/>
          <p:cNvSpPr/>
          <p:nvPr/>
        </p:nvSpPr>
        <p:spPr>
          <a:xfrm>
            <a:off x="4754880" y="1371600"/>
            <a:ext cx="402336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Shape 9"/>
          <p:cNvSpPr/>
          <p:nvPr/>
        </p:nvSpPr>
        <p:spPr>
          <a:xfrm>
            <a:off x="4754880" y="1371600"/>
            <a:ext cx="4023360" cy="411480"/>
          </a:xfrm>
          <a:prstGeom prst="rect">
            <a:avLst/>
          </a:prstGeom>
          <a:solidFill>
            <a:srgbClr val="DD6B2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" name="Text 10"/>
          <p:cNvSpPr/>
          <p:nvPr/>
        </p:nvSpPr>
        <p:spPr>
          <a:xfrm>
            <a:off x="4937760" y="137160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Limites</a:t>
            </a:r>
            <a:endParaRPr lang="fr-FR" sz="1800"/>
          </a:p>
        </p:txBody>
      </p:sp>
      <p:sp>
        <p:nvSpPr>
          <p:cNvPr id="13" name="Text 11"/>
          <p:cNvSpPr/>
          <p:nvPr/>
        </p:nvSpPr>
        <p:spPr>
          <a:xfrm>
            <a:off x="5029200" y="1897380"/>
            <a:ext cx="3566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Limitée aux lectures cursives</a:t>
            </a:r>
            <a:endParaRPr lang="fr-FR" sz="140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Absente du cœur patrimonial</a:t>
            </a:r>
            <a:endParaRPr lang="fr-FR" sz="1400"/>
          </a:p>
        </p:txBody>
      </p:sp>
      <p:sp>
        <p:nvSpPr>
          <p:cNvPr id="14" name="Shape 12"/>
          <p:cNvSpPr/>
          <p:nvPr/>
        </p:nvSpPr>
        <p:spPr>
          <a:xfrm>
            <a:off x="365760" y="3611880"/>
            <a:ext cx="8412480" cy="731520"/>
          </a:xfrm>
          <a:prstGeom prst="rect">
            <a:avLst/>
          </a:prstGeom>
          <a:solidFill>
            <a:srgbClr val="1A365D"/>
          </a:solidFill>
          <a:ln/>
        </p:spPr>
        <p:txBody>
          <a:bodyPr/>
          <a:lstStyle/>
          <a:p>
            <a:r>
              <a:rPr lang="fr-FR"/>
              <a:t> </a:t>
            </a:r>
          </a:p>
        </p:txBody>
      </p:sp>
      <p:sp>
        <p:nvSpPr>
          <p:cNvPr id="15" name="Text 13"/>
          <p:cNvSpPr/>
          <p:nvPr/>
        </p:nvSpPr>
        <p:spPr>
          <a:xfrm>
            <a:off x="548640" y="3611880"/>
            <a:ext cx="8046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Littérature privilégie :  culture patrimoniale et contemporaine </a:t>
            </a:r>
            <a:endParaRPr lang="fr-FR" sz="18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 mise en voix des textes</a:t>
            </a:r>
            <a:endParaRPr lang="fr-FR" sz="2800"/>
          </a:p>
        </p:txBody>
      </p:sp>
      <p:sp>
        <p:nvSpPr>
          <p:cNvPr id="4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relation vivante à la littérature</a:t>
            </a:r>
            <a:endParaRPr lang="fr-FR" sz="1800"/>
          </a:p>
        </p:txBody>
      </p:sp>
      <p:sp>
        <p:nvSpPr>
          <p:cNvPr id="6" name="CardBg"/>
          <p:cNvSpPr/>
          <p:nvPr/>
        </p:nvSpPr>
        <p:spPr>
          <a:xfrm>
            <a:off x="548640" y="1554480"/>
            <a:ext cx="804672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ectionHead"/>
          <p:cNvSpPr/>
          <p:nvPr/>
        </p:nvSpPr>
        <p:spPr>
          <a:xfrm>
            <a:off x="822960" y="164592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9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programme valorise :</a:t>
            </a:r>
            <a:endParaRPr lang="fr-FR" sz="1900"/>
          </a:p>
        </p:txBody>
      </p:sp>
      <p:sp>
        <p:nvSpPr>
          <p:cNvPr id="8" name="BulletList"/>
          <p:cNvSpPr/>
          <p:nvPr/>
        </p:nvSpPr>
        <p:spPr>
          <a:xfrm>
            <a:off x="822960" y="2103120"/>
            <a:ext cx="74980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lectures à voix haute</a:t>
            </a:r>
            <a:endParaRPr lang="fr-FR" sz="1800"/>
          </a:p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mises en voix</a:t>
            </a:r>
            <a:endParaRPr lang="fr-FR" sz="1800"/>
          </a:p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interprétations individuelles ou collectives</a:t>
            </a:r>
            <a:endParaRPr lang="fr-FR" sz="1800"/>
          </a:p>
        </p:txBody>
      </p:sp>
      <p:sp>
        <p:nvSpPr>
          <p:cNvPr id="9" name="CalloutBg"/>
          <p:cNvSpPr/>
          <p:nvPr/>
        </p:nvSpPr>
        <p:spPr>
          <a:xfrm>
            <a:off x="548640" y="3840480"/>
            <a:ext cx="8046720" cy="502920"/>
          </a:xfrm>
          <a:prstGeom prst="rect">
            <a:avLst/>
          </a:prstGeom>
          <a:solidFill>
            <a:srgbClr val="2B6CB0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CalloutText"/>
          <p:cNvSpPr/>
          <p:nvPr/>
        </p:nvSpPr>
        <p:spPr>
          <a:xfrm>
            <a:off x="822960" y="384048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1800" b="1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Favoriser l’accès au sens et l’appropriation des textes.</a:t>
            </a:r>
            <a:endParaRPr lang="fr-FR" sz="18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Culture littéraire et artistique</a:t>
            </a:r>
            <a:endParaRPr lang="fr-FR" sz="2800"/>
          </a:p>
        </p:txBody>
      </p:sp>
      <p:sp>
        <p:nvSpPr>
          <p:cNvPr id="6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Diversité des genres et des pratiques</a:t>
            </a:r>
            <a:endParaRPr lang="fr-FR" sz="1800"/>
          </a:p>
        </p:txBody>
      </p:sp>
      <p:sp>
        <p:nvSpPr>
          <p:cNvPr id="8" name="Shape 4"/>
          <p:cNvSpPr/>
          <p:nvPr/>
        </p:nvSpPr>
        <p:spPr>
          <a:xfrm>
            <a:off x="548640" y="1554480"/>
            <a:ext cx="804672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Text 5"/>
          <p:cNvSpPr/>
          <p:nvPr/>
        </p:nvSpPr>
        <p:spPr>
          <a:xfrm>
            <a:off x="822960" y="164592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9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programme de culture littéraire et artistique :</a:t>
            </a:r>
            <a:endParaRPr lang="fr-FR" sz="1900"/>
          </a:p>
        </p:txBody>
      </p:sp>
      <p:sp>
        <p:nvSpPr>
          <p:cNvPr id="10" name="Text 6"/>
          <p:cNvSpPr/>
          <p:nvPr/>
        </p:nvSpPr>
        <p:spPr>
          <a:xfrm>
            <a:off x="822960" y="2103120"/>
            <a:ext cx="74980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Garantit la diversité des genres</a:t>
            </a:r>
            <a:endParaRPr lang="fr-FR" sz="1800"/>
          </a:p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Articule patrimoine et contemporanéité</a:t>
            </a:r>
            <a:endParaRPr lang="fr-FR" sz="1800"/>
          </a:p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Développe une culture générale</a:t>
            </a:r>
          </a:p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Biblio</a:t>
            </a:r>
            <a:r>
              <a:rPr lang="fr-FR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graphie intègre de la littérature francophone et étrangère traduite</a:t>
            </a:r>
            <a:endParaRPr lang="fr-FR" sz="1800"/>
          </a:p>
        </p:txBody>
      </p:sp>
      <p:sp>
        <p:nvSpPr>
          <p:cNvPr id="11" name="Shape 7"/>
          <p:cNvSpPr/>
          <p:nvPr/>
        </p:nvSpPr>
        <p:spPr>
          <a:xfrm>
            <a:off x="548640" y="3840480"/>
            <a:ext cx="8046720" cy="502920"/>
          </a:xfrm>
          <a:prstGeom prst="rect">
            <a:avLst/>
          </a:prstGeom>
          <a:solidFill>
            <a:srgbClr val="2B6CB0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Text 8"/>
          <p:cNvSpPr/>
          <p:nvPr/>
        </p:nvSpPr>
        <p:spPr>
          <a:xfrm>
            <a:off x="822960" y="384048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1800" b="1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œuvres permettent d’interroger des questionnements universels.</a:t>
            </a:r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5142768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4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Synthèse : les grandes évolutions des nouveaux programmes</a:t>
            </a:r>
            <a:endParaRPr lang="fr-FR" sz="2400"/>
          </a:p>
        </p:txBody>
      </p:sp>
      <p:sp>
        <p:nvSpPr>
          <p:cNvPr id="4" name="SubtitleStrip"/>
          <p:cNvSpPr/>
          <p:nvPr/>
        </p:nvSpPr>
        <p:spPr>
          <a:xfrm>
            <a:off x="0" y="1028700"/>
            <a:ext cx="9144000" cy="36576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1083564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 points essentiels à retenir</a:t>
            </a:r>
            <a:endParaRPr lang="fr-FR" sz="1800"/>
          </a:p>
        </p:txBody>
      </p:sp>
      <p:sp>
        <p:nvSpPr>
          <p:cNvPr id="10" name="Card1Bg"/>
          <p:cNvSpPr/>
          <p:nvPr/>
        </p:nvSpPr>
        <p:spPr>
          <a:xfrm>
            <a:off x="457200" y="1554480"/>
            <a:ext cx="402336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Card1Head"/>
          <p:cNvSpPr/>
          <p:nvPr/>
        </p:nvSpPr>
        <p:spPr>
          <a:xfrm>
            <a:off x="548640" y="160020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500" b="1">
                <a:solidFill>
                  <a:srgbClr val="2B6C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progression plus lisible</a:t>
            </a:r>
            <a:endParaRPr lang="fr-FR" sz="1500"/>
          </a:p>
        </p:txBody>
      </p:sp>
      <p:sp>
        <p:nvSpPr>
          <p:cNvPr id="12" name="Card1Body"/>
          <p:cNvSpPr/>
          <p:nvPr/>
        </p:nvSpPr>
        <p:spPr>
          <a:xfrm>
            <a:off x="548640" y="192024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Retour à des attendus annuels explicites.</a:t>
            </a:r>
            <a:endParaRPr lang="fr-FR" sz="1300"/>
          </a:p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Progression plus structurée qu’en 2016.</a:t>
            </a:r>
            <a:endParaRPr lang="fr-FR" sz="1300"/>
          </a:p>
        </p:txBody>
      </p:sp>
      <p:sp>
        <p:nvSpPr>
          <p:cNvPr id="20" name="Card2Bg"/>
          <p:cNvSpPr/>
          <p:nvPr/>
        </p:nvSpPr>
        <p:spPr>
          <a:xfrm>
            <a:off x="4663440" y="1554480"/>
            <a:ext cx="402336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Card2Head"/>
          <p:cNvSpPr/>
          <p:nvPr/>
        </p:nvSpPr>
        <p:spPr>
          <a:xfrm>
            <a:off x="4754880" y="160020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5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grammaire davantage articulée aux usages</a:t>
            </a:r>
            <a:endParaRPr lang="fr-FR" sz="1500"/>
          </a:p>
        </p:txBody>
      </p:sp>
      <p:sp>
        <p:nvSpPr>
          <p:cNvPr id="22" name="Card2Body"/>
          <p:cNvSpPr/>
          <p:nvPr/>
        </p:nvSpPr>
        <p:spPr>
          <a:xfrm>
            <a:off x="4754880" y="192024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Lecture, écriture et oral constamment associés.</a:t>
            </a:r>
            <a:endParaRPr lang="fr-FR" sz="1300"/>
          </a:p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Réinvestissement dans les projets d’apprentissage.</a:t>
            </a:r>
            <a:endParaRPr lang="fr-FR" sz="1300"/>
          </a:p>
        </p:txBody>
      </p:sp>
      <p:sp>
        <p:nvSpPr>
          <p:cNvPr id="30" name="Card3Bg"/>
          <p:cNvSpPr/>
          <p:nvPr/>
        </p:nvSpPr>
        <p:spPr>
          <a:xfrm>
            <a:off x="457200" y="3063240"/>
            <a:ext cx="402336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1" name="Card3Head"/>
          <p:cNvSpPr/>
          <p:nvPr/>
        </p:nvSpPr>
        <p:spPr>
          <a:xfrm>
            <a:off x="548640" y="310896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500" b="1">
                <a:solidFill>
                  <a:srgbClr val="3197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approche réflexive de la langue</a:t>
            </a:r>
            <a:endParaRPr lang="fr-FR" sz="1500"/>
          </a:p>
        </p:txBody>
      </p:sp>
      <p:sp>
        <p:nvSpPr>
          <p:cNvPr id="32" name="Card3Body"/>
          <p:cNvSpPr/>
          <p:nvPr/>
        </p:nvSpPr>
        <p:spPr>
          <a:xfrm>
            <a:off x="548640" y="342900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Observation.</a:t>
            </a:r>
            <a:endParaRPr lang="fr-FR" sz="1300"/>
          </a:p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Manipulation.</a:t>
            </a:r>
            <a:endParaRPr lang="fr-FR" sz="1300"/>
          </a:p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Justification des raisonnements.</a:t>
            </a:r>
            <a:endParaRPr lang="fr-FR" sz="1300"/>
          </a:p>
        </p:txBody>
      </p:sp>
      <p:sp>
        <p:nvSpPr>
          <p:cNvPr id="40" name="Card4Bg"/>
          <p:cNvSpPr/>
          <p:nvPr/>
        </p:nvSpPr>
        <p:spPr>
          <a:xfrm>
            <a:off x="4663440" y="3063240"/>
            <a:ext cx="402336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1" name="Card4Head"/>
          <p:cNvSpPr/>
          <p:nvPr/>
        </p:nvSpPr>
        <p:spPr>
          <a:xfrm>
            <a:off x="4754880" y="310896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500" b="1">
                <a:solidFill>
                  <a:srgbClr val="6B46C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ambition renforcée</a:t>
            </a:r>
            <a:endParaRPr lang="fr-FR" sz="1500"/>
          </a:p>
        </p:txBody>
      </p:sp>
      <p:sp>
        <p:nvSpPr>
          <p:cNvPr id="42" name="Card4Body"/>
          <p:cNvSpPr/>
          <p:nvPr/>
        </p:nvSpPr>
        <p:spPr>
          <a:xfrm>
            <a:off x="4754880" y="342900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Maîtrise de la phrase complexe.</a:t>
            </a:r>
            <a:endParaRPr lang="fr-FR" sz="1300"/>
          </a:p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Développement du jugement linguistique.</a:t>
            </a:r>
            <a:endParaRPr lang="fr-FR" sz="1300"/>
          </a:p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Consolidation de l’expression écrite et orale.</a:t>
            </a:r>
            <a:endParaRPr lang="fr-FR" sz="1300"/>
          </a:p>
        </p:txBody>
      </p:sp>
      <p:sp>
        <p:nvSpPr>
          <p:cNvPr id="50" name="CalloutBg"/>
          <p:cNvSpPr/>
          <p:nvPr/>
        </p:nvSpPr>
        <p:spPr>
          <a:xfrm>
            <a:off x="457200" y="4594860"/>
            <a:ext cx="8229600" cy="548640"/>
          </a:xfrm>
          <a:prstGeom prst="roundRect">
            <a:avLst>
              <a:gd name="adj" fmla="val 8000"/>
            </a:avLst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1" name="CalloutLabel"/>
          <p:cNvSpPr/>
          <p:nvPr/>
        </p:nvSpPr>
        <p:spPr>
          <a:xfrm>
            <a:off x="548640" y="46863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fr-FR" sz="1200" b="1">
                <a:solidFill>
                  <a:srgbClr val="BEE3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Finalité du cycle 4</a:t>
            </a:r>
            <a:endParaRPr lang="fr-FR" sz="1200"/>
          </a:p>
        </p:txBody>
      </p:sp>
      <p:sp>
        <p:nvSpPr>
          <p:cNvPr id="52" name="CalloutText"/>
          <p:cNvSpPr/>
          <p:nvPr/>
        </p:nvSpPr>
        <p:spPr>
          <a:xfrm>
            <a:off x="548640" y="48691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fr-FR" sz="13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Former des élèves capables de comprendre, analyser et utiliser la langue avec précision, autonomie et discernement.</a:t>
            </a:r>
            <a:endParaRPr lang="fr-FR" sz="13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 place essentielle de l’écriture</a:t>
            </a:r>
            <a:endParaRPr lang="fr-FR" sz="2800"/>
          </a:p>
        </p:txBody>
      </p:sp>
      <p:sp>
        <p:nvSpPr>
          <p:cNvPr id="4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Écriture et créativité</a:t>
            </a:r>
            <a:endParaRPr lang="fr-FR" sz="1800"/>
          </a:p>
        </p:txBody>
      </p:sp>
      <p:sp>
        <p:nvSpPr>
          <p:cNvPr id="6" name="CardBg"/>
          <p:cNvSpPr/>
          <p:nvPr/>
        </p:nvSpPr>
        <p:spPr>
          <a:xfrm>
            <a:off x="548640" y="1554480"/>
            <a:ext cx="804672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ectionHead"/>
          <p:cNvSpPr/>
          <p:nvPr/>
        </p:nvSpPr>
        <p:spPr>
          <a:xfrm>
            <a:off x="822960" y="164592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9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programme valorise :</a:t>
            </a:r>
            <a:endParaRPr lang="fr-FR" sz="1900"/>
          </a:p>
        </p:txBody>
      </p:sp>
      <p:sp>
        <p:nvSpPr>
          <p:cNvPr id="8" name="BulletList"/>
          <p:cNvSpPr/>
          <p:nvPr/>
        </p:nvSpPr>
        <p:spPr>
          <a:xfrm>
            <a:off x="822960" y="2103120"/>
            <a:ext cx="74980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créativité</a:t>
            </a:r>
            <a:endParaRPr lang="fr-FR" sz="1800"/>
          </a:p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goût d’écrire</a:t>
            </a:r>
            <a:endParaRPr lang="fr-FR" sz="1800"/>
          </a:p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L’imagination</a:t>
            </a:r>
            <a:endParaRPr lang="fr-FR" sz="1800"/>
          </a:p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Le plaisir de jouer avec la langue »</a:t>
            </a:r>
            <a:endParaRPr lang="fr-FR" sz="1800"/>
          </a:p>
        </p:txBody>
      </p:sp>
      <p:sp>
        <p:nvSpPr>
          <p:cNvPr id="9" name="CalloutBg"/>
          <p:cNvSpPr/>
          <p:nvPr/>
        </p:nvSpPr>
        <p:spPr>
          <a:xfrm>
            <a:off x="548640" y="3840480"/>
            <a:ext cx="8046720" cy="502920"/>
          </a:xfrm>
          <a:prstGeom prst="rect">
            <a:avLst/>
          </a:prstGeom>
          <a:solidFill>
            <a:srgbClr val="2B6CB0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CalloutText"/>
          <p:cNvSpPr/>
          <p:nvPr/>
        </p:nvSpPr>
        <p:spPr>
          <a:xfrm>
            <a:off x="822960" y="384048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1800" b="1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L’écriture : vecteur d’émancipation et d’engagement.</a:t>
            </a:r>
            <a:endParaRPr lang="fr-FR" sz="18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langage oral</a:t>
            </a:r>
            <a:endParaRPr lang="fr-FR" sz="2800"/>
          </a:p>
        </p:txBody>
      </p:sp>
      <p:sp>
        <p:nvSpPr>
          <p:cNvPr id="4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 objet d’apprentissage à part entière</a:t>
            </a:r>
            <a:endParaRPr lang="fr-FR" sz="1800"/>
          </a:p>
        </p:txBody>
      </p:sp>
      <p:sp>
        <p:nvSpPr>
          <p:cNvPr id="6" name="LeftHeader"/>
          <p:cNvSpPr/>
          <p:nvPr/>
        </p:nvSpPr>
        <p:spPr>
          <a:xfrm>
            <a:off x="457200" y="13716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9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travail de l’oral :</a:t>
            </a:r>
            <a:endParaRPr lang="fr-FR" sz="1900"/>
          </a:p>
        </p:txBody>
      </p:sp>
      <p:sp>
        <p:nvSpPr>
          <p:cNvPr id="7" name="LeftCardBg"/>
          <p:cNvSpPr/>
          <p:nvPr/>
        </p:nvSpPr>
        <p:spPr>
          <a:xfrm>
            <a:off x="457200" y="1851660"/>
            <a:ext cx="384048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8" name="LeftCardTxt"/>
          <p:cNvSpPr/>
          <p:nvPr/>
        </p:nvSpPr>
        <p:spPr>
          <a:xfrm>
            <a:off x="640080" y="1920240"/>
            <a:ext cx="347472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Reste constant</a:t>
            </a:r>
            <a:endParaRPr lang="fr-FR" sz="16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Fait l’objet de séances dédiées</a:t>
            </a:r>
            <a:endParaRPr lang="fr-FR" sz="1600"/>
          </a:p>
        </p:txBody>
      </p:sp>
      <p:sp>
        <p:nvSpPr>
          <p:cNvPr id="9" name="RightHeader"/>
          <p:cNvSpPr/>
          <p:nvPr/>
        </p:nvSpPr>
        <p:spPr>
          <a:xfrm>
            <a:off x="4754880" y="1371600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9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L’élève apprend à :</a:t>
            </a:r>
            <a:endParaRPr lang="fr-FR" sz="1900"/>
          </a:p>
        </p:txBody>
      </p:sp>
      <p:sp>
        <p:nvSpPr>
          <p:cNvPr id="10" name="RightCardBg"/>
          <p:cNvSpPr/>
          <p:nvPr/>
        </p:nvSpPr>
        <p:spPr>
          <a:xfrm>
            <a:off x="4754880" y="1851660"/>
            <a:ext cx="402336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RightCardTxt"/>
          <p:cNvSpPr/>
          <p:nvPr/>
        </p:nvSpPr>
        <p:spPr>
          <a:xfrm>
            <a:off x="4937760" y="1920240"/>
            <a:ext cx="365760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Communiquer</a:t>
            </a:r>
            <a:endParaRPr lang="fr-FR" sz="16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Exploiter les ressources créatives de la parole</a:t>
            </a:r>
            <a:endParaRPr lang="fr-FR" sz="16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Pratiquer l’interprétation théâtrale</a:t>
            </a:r>
            <a:endParaRPr lang="fr-FR"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continuité avec le cycle 3</a:t>
            </a:r>
            <a:endParaRPr lang="fr-FR" sz="2800"/>
          </a:p>
        </p:txBody>
      </p:sp>
      <p:sp>
        <p:nvSpPr>
          <p:cNvPr id="6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Consolidation des apprentissages</a:t>
            </a:r>
            <a:endParaRPr lang="fr-FR" sz="1800"/>
          </a:p>
        </p:txBody>
      </p:sp>
      <p:sp>
        <p:nvSpPr>
          <p:cNvPr id="8" name="Shape 4"/>
          <p:cNvSpPr/>
          <p:nvPr/>
        </p:nvSpPr>
        <p:spPr>
          <a:xfrm>
            <a:off x="548640" y="1554480"/>
            <a:ext cx="8046720" cy="21945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Text 5"/>
          <p:cNvSpPr/>
          <p:nvPr/>
        </p:nvSpPr>
        <p:spPr>
          <a:xfrm>
            <a:off x="822960" y="164592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9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cycle 3 a permis :</a:t>
            </a:r>
            <a:endParaRPr lang="fr-FR" sz="1900"/>
          </a:p>
        </p:txBody>
      </p:sp>
      <p:sp>
        <p:nvSpPr>
          <p:cNvPr id="10" name="Text 6"/>
          <p:cNvSpPr/>
          <p:nvPr/>
        </p:nvSpPr>
        <p:spPr>
          <a:xfrm>
            <a:off x="822960" y="2103120"/>
            <a:ext cx="74980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50"/>
              </a:spcAft>
              <a:buSzPct val="100000"/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consolidation des compétences de lecture et d’écriture</a:t>
            </a:r>
            <a:endParaRPr lang="fr-FR" sz="1800"/>
          </a:p>
          <a:p>
            <a:pPr marL="342900" indent="-342900">
              <a:spcAft>
                <a:spcPts val="450"/>
              </a:spcAft>
              <a:buSzPct val="100000"/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capacité à comprendre et apprécier des textes adaptés</a:t>
            </a:r>
            <a:endParaRPr lang="fr-FR" sz="1800"/>
          </a:p>
          <a:p>
            <a:pPr marL="342900" indent="-342900">
              <a:spcAft>
                <a:spcPts val="450"/>
              </a:spcAft>
              <a:buSzPct val="100000"/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L’organisation d’un propos clair à l’écrit et à l’oral</a:t>
            </a:r>
            <a:endParaRPr lang="fr-FR" sz="1800"/>
          </a:p>
        </p:txBody>
      </p:sp>
      <p:sp>
        <p:nvSpPr>
          <p:cNvPr id="11" name="Shape 7"/>
          <p:cNvSpPr/>
          <p:nvPr/>
        </p:nvSpPr>
        <p:spPr>
          <a:xfrm>
            <a:off x="548640" y="4023360"/>
            <a:ext cx="8046720" cy="502920"/>
          </a:xfrm>
          <a:prstGeom prst="rect">
            <a:avLst/>
          </a:prstGeom>
          <a:solidFill>
            <a:srgbClr val="2B6CB0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Text 8"/>
          <p:cNvSpPr/>
          <p:nvPr/>
        </p:nvSpPr>
        <p:spPr>
          <a:xfrm>
            <a:off x="822960" y="402336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1800" b="1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cycle 4 approfondit et affine ces acquis.</a:t>
            </a:r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34431978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C02184-36B5-356C-24C8-A7AC819A2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99FF0E-92B4-EEE6-7348-49817F82A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hape 0">
            <a:extLst>
              <a:ext uri="{FF2B5EF4-FFF2-40B4-BE49-F238E27FC236}">
                <a16:creationId xmlns:a16="http://schemas.microsoft.com/office/drawing/2014/main" id="{B70F7CAE-432B-3E31-45CF-CF9B804BF5E3}"/>
              </a:ext>
            </a:extLst>
          </p:cNvPr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785C3D7B-10C9-3C3E-F69B-50BFA903EEB6}"/>
              </a:ext>
            </a:extLst>
          </p:cNvPr>
          <p:cNvSpPr/>
          <p:nvPr/>
        </p:nvSpPr>
        <p:spPr>
          <a:xfrm>
            <a:off x="548640" y="13716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Vocabulaire et orthographe grammaticale</a:t>
            </a:r>
            <a:endParaRPr lang="fr-FR" sz="2800"/>
          </a:p>
        </p:txBody>
      </p:sp>
      <p:sp>
        <p:nvSpPr>
          <p:cNvPr id="6" name="Text 2">
            <a:extLst>
              <a:ext uri="{FF2B5EF4-FFF2-40B4-BE49-F238E27FC236}">
                <a16:creationId xmlns:a16="http://schemas.microsoft.com/office/drawing/2014/main" id="{5A23F787-1BAA-9A3E-B1D6-B4358362A31D}"/>
              </a:ext>
            </a:extLst>
          </p:cNvPr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900">
                <a:solidFill>
                  <a:srgbClr val="DD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réaffirmation forte des savoirs linguistiques</a:t>
            </a:r>
            <a:endParaRPr lang="fr-FR" sz="1900"/>
          </a:p>
        </p:txBody>
      </p:sp>
      <p:sp>
        <p:nvSpPr>
          <p:cNvPr id="7" name="Shape 3">
            <a:extLst>
              <a:ext uri="{FF2B5EF4-FFF2-40B4-BE49-F238E27FC236}">
                <a16:creationId xmlns:a16="http://schemas.microsoft.com/office/drawing/2014/main" id="{CCAD5718-D73A-A3A3-EACA-C828EC9138E2}"/>
              </a:ext>
            </a:extLst>
          </p:cNvPr>
          <p:cNvSpPr/>
          <p:nvPr/>
        </p:nvSpPr>
        <p:spPr>
          <a:xfrm>
            <a:off x="548640" y="1463040"/>
            <a:ext cx="384048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8" name="Shape 4">
            <a:extLst>
              <a:ext uri="{FF2B5EF4-FFF2-40B4-BE49-F238E27FC236}">
                <a16:creationId xmlns:a16="http://schemas.microsoft.com/office/drawing/2014/main" id="{F19D8105-ABE6-B567-A4F7-DAC82E985078}"/>
              </a:ext>
            </a:extLst>
          </p:cNvPr>
          <p:cNvSpPr/>
          <p:nvPr/>
        </p:nvSpPr>
        <p:spPr>
          <a:xfrm>
            <a:off x="548640" y="1463040"/>
            <a:ext cx="3840480" cy="457200"/>
          </a:xfrm>
          <a:prstGeom prst="rect">
            <a:avLst/>
          </a:prstGeom>
          <a:solidFill>
            <a:srgbClr val="DD6B2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Text 5">
            <a:extLst>
              <a:ext uri="{FF2B5EF4-FFF2-40B4-BE49-F238E27FC236}">
                <a16:creationId xmlns:a16="http://schemas.microsoft.com/office/drawing/2014/main" id="{1BB39BD2-2A95-6BEB-18E0-8716921F437C}"/>
              </a:ext>
            </a:extLst>
          </p:cNvPr>
          <p:cNvSpPr/>
          <p:nvPr/>
        </p:nvSpPr>
        <p:spPr>
          <a:xfrm>
            <a:off x="731520" y="146304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FFFFFF"/>
                </a:solidFill>
                <a:latin typeface="Trebuchet MS" pitchFamily="34" charset="0"/>
              </a:rPr>
              <a:t>Lexique</a:t>
            </a:r>
            <a:endParaRPr lang="fr-FR" sz="1800"/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E7EA699A-DFD8-BBA0-A957-8BD385F908D6}"/>
              </a:ext>
            </a:extLst>
          </p:cNvPr>
          <p:cNvSpPr/>
          <p:nvPr/>
        </p:nvSpPr>
        <p:spPr>
          <a:xfrm>
            <a:off x="731520" y="2103120"/>
            <a:ext cx="3474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Domaine d'apprentissage à part entière.</a:t>
            </a:r>
            <a:endParaRPr lang="fr-FR" sz="1800"/>
          </a:p>
        </p:txBody>
      </p:sp>
      <p:sp>
        <p:nvSpPr>
          <p:cNvPr id="11" name="Shape 7">
            <a:extLst>
              <a:ext uri="{FF2B5EF4-FFF2-40B4-BE49-F238E27FC236}">
                <a16:creationId xmlns:a16="http://schemas.microsoft.com/office/drawing/2014/main" id="{61523972-9F96-F252-A644-76316C0663F1}"/>
              </a:ext>
            </a:extLst>
          </p:cNvPr>
          <p:cNvSpPr/>
          <p:nvPr/>
        </p:nvSpPr>
        <p:spPr>
          <a:xfrm>
            <a:off x="4754880" y="1463040"/>
            <a:ext cx="384048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Shape 8">
            <a:extLst>
              <a:ext uri="{FF2B5EF4-FFF2-40B4-BE49-F238E27FC236}">
                <a16:creationId xmlns:a16="http://schemas.microsoft.com/office/drawing/2014/main" id="{C36B502C-B748-3B57-2F4F-19CDE8678707}"/>
              </a:ext>
            </a:extLst>
          </p:cNvPr>
          <p:cNvSpPr/>
          <p:nvPr/>
        </p:nvSpPr>
        <p:spPr>
          <a:xfrm>
            <a:off x="4754880" y="1463040"/>
            <a:ext cx="3840480" cy="45720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>
            <a:extLst>
              <a:ext uri="{FF2B5EF4-FFF2-40B4-BE49-F238E27FC236}">
                <a16:creationId xmlns:a16="http://schemas.microsoft.com/office/drawing/2014/main" id="{195E1C3E-9798-D669-92C1-E80BBB2E8A5A}"/>
              </a:ext>
            </a:extLst>
          </p:cNvPr>
          <p:cNvSpPr/>
          <p:nvPr/>
        </p:nvSpPr>
        <p:spPr>
          <a:xfrm>
            <a:off x="4937760" y="146304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Vocabulaire et Orthographe grammaticale</a:t>
            </a:r>
            <a:endParaRPr lang="fr-FR" sz="1800" dirty="0"/>
          </a:p>
        </p:txBody>
      </p:sp>
      <p:sp>
        <p:nvSpPr>
          <p:cNvPr id="14" name="Text 10">
            <a:extLst>
              <a:ext uri="{FF2B5EF4-FFF2-40B4-BE49-F238E27FC236}">
                <a16:creationId xmlns:a16="http://schemas.microsoft.com/office/drawing/2014/main" id="{C616E8D8-121F-1108-2AB6-2D596C524F09}"/>
              </a:ext>
            </a:extLst>
          </p:cNvPr>
          <p:cNvSpPr/>
          <p:nvPr/>
        </p:nvSpPr>
        <p:spPr>
          <a:xfrm>
            <a:off x="4937760" y="2103120"/>
            <a:ext cx="3474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5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Irriguent lecture et écriture</a:t>
            </a:r>
            <a:endParaRPr lang="fr-FR" sz="1600"/>
          </a:p>
          <a:p>
            <a:pPr marL="342900" indent="-342900">
              <a:spcAft>
                <a:spcPts val="450"/>
              </a:spcAft>
              <a:buSzPct val="100000"/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Constituent aussi un apprentissage spécifique</a:t>
            </a:r>
            <a:endParaRPr lang="fr-FR" sz="1600"/>
          </a:p>
        </p:txBody>
      </p:sp>
      <p:sp>
        <p:nvSpPr>
          <p:cNvPr id="15" name="Shape 11">
            <a:extLst>
              <a:ext uri="{FF2B5EF4-FFF2-40B4-BE49-F238E27FC236}">
                <a16:creationId xmlns:a16="http://schemas.microsoft.com/office/drawing/2014/main" id="{278E0A4C-FEBC-058C-7247-0D914D10D31A}"/>
              </a:ext>
            </a:extLst>
          </p:cNvPr>
          <p:cNvSpPr/>
          <p:nvPr/>
        </p:nvSpPr>
        <p:spPr>
          <a:xfrm>
            <a:off x="548640" y="3657600"/>
            <a:ext cx="8046720" cy="50292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" name="Text 12">
            <a:extLst>
              <a:ext uri="{FF2B5EF4-FFF2-40B4-BE49-F238E27FC236}">
                <a16:creationId xmlns:a16="http://schemas.microsoft.com/office/drawing/2014/main" id="{A840BD1D-C246-18DB-54FA-481B24F01083}"/>
              </a:ext>
            </a:extLst>
          </p:cNvPr>
          <p:cNvSpPr/>
          <p:nvPr/>
        </p:nvSpPr>
        <p:spPr>
          <a:xfrm>
            <a:off x="822960" y="365760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800" b="1" i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Retour affirmé aux savoirs structurants.</a:t>
            </a:r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6821188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4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programme de grammaire au cycle 4</a:t>
            </a:r>
            <a:endParaRPr lang="fr-FR" sz="2400"/>
          </a:p>
        </p:txBody>
      </p:sp>
      <p:sp>
        <p:nvSpPr>
          <p:cNvPr id="6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Principes et finalités</a:t>
            </a:r>
            <a:endParaRPr lang="fr-FR" sz="1800"/>
          </a:p>
        </p:txBody>
      </p:sp>
      <p:sp>
        <p:nvSpPr>
          <p:cNvPr id="10" name="Card1Bg"/>
          <p:cNvSpPr/>
          <p:nvPr/>
        </p:nvSpPr>
        <p:spPr>
          <a:xfrm>
            <a:off x="457200" y="1463040"/>
            <a:ext cx="2560320" cy="31546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Card1Head"/>
          <p:cNvSpPr/>
          <p:nvPr/>
        </p:nvSpPr>
        <p:spPr>
          <a:xfrm>
            <a:off x="548640" y="15087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4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Compétences langagières</a:t>
            </a:r>
            <a:endParaRPr lang="fr-FR" sz="1400"/>
          </a:p>
        </p:txBody>
      </p:sp>
      <p:sp>
        <p:nvSpPr>
          <p:cNvPr id="12" name="Card1Body"/>
          <p:cNvSpPr/>
          <p:nvPr/>
        </p:nvSpPr>
        <p:spPr>
          <a:xfrm>
            <a:off x="548640" y="187452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Domaine d’étude autonome</a:t>
            </a:r>
          </a:p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Progression annuelle explicite</a:t>
            </a:r>
          </a:p>
          <a:p>
            <a:pPr marL="228600" indent="-228600">
              <a:spcAft>
                <a:spcPts val="2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Notions travaillées :</a:t>
            </a:r>
          </a:p>
          <a:p>
            <a:pPr marL="457200" indent="-228600">
              <a:spcAft>
                <a:spcPts val="200"/>
              </a:spcAft>
              <a:buSzPct val="100000"/>
              <a:buFont typeface="Courier New" pitchFamily="49" charset="0"/>
              <a:buChar char="o"/>
            </a:pPr>
            <a:r>
              <a:rPr lang="fr-FR" sz="12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lecture ;</a:t>
            </a:r>
          </a:p>
          <a:p>
            <a:pPr marL="457200" indent="-228600">
              <a:spcAft>
                <a:spcPts val="200"/>
              </a:spcAft>
              <a:buSzPct val="100000"/>
              <a:buFont typeface="Courier New" pitchFamily="49" charset="0"/>
              <a:buChar char="o"/>
            </a:pPr>
            <a:r>
              <a:rPr lang="fr-FR" sz="12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écriture ;</a:t>
            </a:r>
          </a:p>
          <a:p>
            <a:pPr marL="457200" indent="-228600">
              <a:spcAft>
                <a:spcPts val="200"/>
              </a:spcAft>
              <a:buSzPct val="100000"/>
              <a:buFont typeface="Courier New" pitchFamily="49" charset="0"/>
              <a:buChar char="o"/>
            </a:pPr>
            <a:r>
              <a:rPr lang="fr-FR" sz="12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l’oral ;</a:t>
            </a:r>
          </a:p>
          <a:p>
            <a:pPr marL="457200" indent="-228600">
              <a:spcAft>
                <a:spcPts val="200"/>
              </a:spcAft>
              <a:buSzPct val="100000"/>
              <a:buFont typeface="Courier New" pitchFamily="49" charset="0"/>
              <a:buChar char="o"/>
            </a:pPr>
            <a:r>
              <a:rPr lang="fr-FR" sz="12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dans les projets.</a:t>
            </a:r>
          </a:p>
        </p:txBody>
      </p:sp>
      <p:sp>
        <p:nvSpPr>
          <p:cNvPr id="20" name="Card2Bg"/>
          <p:cNvSpPr/>
          <p:nvPr/>
        </p:nvSpPr>
        <p:spPr>
          <a:xfrm>
            <a:off x="3291840" y="1463040"/>
            <a:ext cx="2560320" cy="31546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Card2Head"/>
          <p:cNvSpPr/>
          <p:nvPr/>
        </p:nvSpPr>
        <p:spPr>
          <a:xfrm>
            <a:off x="3383280" y="15087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4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Finalités :</a:t>
            </a:r>
            <a:endParaRPr lang="fr-FR" sz="1400"/>
          </a:p>
        </p:txBody>
      </p:sp>
      <p:sp>
        <p:nvSpPr>
          <p:cNvPr id="22" name="Card2Body"/>
          <p:cNvSpPr/>
          <p:nvPr/>
        </p:nvSpPr>
        <p:spPr>
          <a:xfrm>
            <a:off x="3383280" y="187452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Structurer la pensée et le raisonnement.</a:t>
            </a:r>
          </a:p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Renforcer la maîtrise de la langue.</a:t>
            </a:r>
          </a:p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Développer une posture réflexive sur le fonctionnement de la langue.</a:t>
            </a:r>
          </a:p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Favoriser l’autonomie dans les productions écrites et orales.</a:t>
            </a:r>
          </a:p>
        </p:txBody>
      </p:sp>
      <p:sp>
        <p:nvSpPr>
          <p:cNvPr id="30" name="Card3Bg"/>
          <p:cNvSpPr/>
          <p:nvPr/>
        </p:nvSpPr>
        <p:spPr>
          <a:xfrm>
            <a:off x="6126480" y="1463040"/>
            <a:ext cx="2560320" cy="31546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1" name="Card3Head"/>
          <p:cNvSpPr/>
          <p:nvPr/>
        </p:nvSpPr>
        <p:spPr>
          <a:xfrm>
            <a:off x="6217920" y="15087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4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Principes didactiques :</a:t>
            </a:r>
            <a:endParaRPr lang="fr-FR" sz="1400"/>
          </a:p>
        </p:txBody>
      </p:sp>
      <p:sp>
        <p:nvSpPr>
          <p:cNvPr id="32" name="Card3Body"/>
          <p:cNvSpPr/>
          <p:nvPr/>
        </p:nvSpPr>
        <p:spPr>
          <a:xfrm>
            <a:off x="6217920" y="187452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Observation de corpus.</a:t>
            </a:r>
          </a:p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Manipulations syntaxiques.</a:t>
            </a:r>
          </a:p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Verbalisation des raisonnements.</a:t>
            </a:r>
          </a:p>
          <a:p>
            <a:pPr marL="228600" indent="-2286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Réemploi régulier dans des situations authentiques.</a:t>
            </a:r>
          </a:p>
        </p:txBody>
      </p:sp>
    </p:spTree>
    <p:extLst>
      <p:ext uri="{BB962C8B-B14F-4D97-AF65-F5344CB8AC3E}">
        <p14:creationId xmlns:p14="http://schemas.microsoft.com/office/powerpoint/2010/main" val="23456789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4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L'étude de la langue : un retour des fondamentaux</a:t>
            </a:r>
            <a:endParaRPr lang="fr-FR" sz="2400"/>
          </a:p>
        </p:txBody>
      </p:sp>
      <p:sp>
        <p:nvSpPr>
          <p:cNvPr id="4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 dirty="0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Vocabulaire, grammaire, orthographe revalorisés</a:t>
            </a:r>
            <a:endParaRPr lang="fr-FR" sz="18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541141"/>
              </p:ext>
            </p:extLst>
          </p:nvPr>
        </p:nvGraphicFramePr>
        <p:xfrm>
          <a:off x="365760" y="1371600"/>
          <a:ext cx="8412480" cy="1408176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fr-FR" sz="140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6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400" b="1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2016</a:t>
                      </a:r>
                      <a:endParaRPr lang="fr-FR" sz="140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6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400" b="1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2026</a:t>
                      </a:r>
                      <a:endParaRPr lang="fr-FR" sz="140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6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Langue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Étude de la langue intégrée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Vocabulaire autonome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Priorité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Oral valorisé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Retour des fondamentaux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Progressions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Peu de progressions annuelles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Progression explicite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365760" y="30175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Points marquants</a:t>
            </a:r>
            <a:endParaRPr lang="fr-FR" sz="1600"/>
          </a:p>
        </p:txBody>
      </p:sp>
      <p:sp>
        <p:nvSpPr>
          <p:cNvPr id="8" name="Shape 5"/>
          <p:cNvSpPr/>
          <p:nvPr/>
        </p:nvSpPr>
        <p:spPr>
          <a:xfrm>
            <a:off x="457200" y="3461004"/>
            <a:ext cx="256032" cy="256032"/>
          </a:xfrm>
          <a:prstGeom prst="ellipse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406" y="3498494"/>
            <a:ext cx="153619" cy="153619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822960" y="345186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Enseignement explicite des genres</a:t>
            </a:r>
            <a:endParaRPr lang="fr-FR" sz="1400"/>
          </a:p>
        </p:txBody>
      </p:sp>
      <p:sp>
        <p:nvSpPr>
          <p:cNvPr id="6" name="Shape 7"/>
          <p:cNvSpPr/>
          <p:nvPr/>
        </p:nvSpPr>
        <p:spPr>
          <a:xfrm>
            <a:off x="457200" y="3808476"/>
            <a:ext cx="256032" cy="256032"/>
          </a:xfrm>
          <a:prstGeom prst="ellipse">
            <a:avLst/>
          </a:prstGeom>
          <a:solidFill>
            <a:srgbClr val="319795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406" y="3827678"/>
            <a:ext cx="153619" cy="153619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822960" y="3814877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Vigilance orthographique</a:t>
            </a:r>
            <a:endParaRPr lang="fr-FR" sz="1400"/>
          </a:p>
        </p:txBody>
      </p:sp>
      <p:sp>
        <p:nvSpPr>
          <p:cNvPr id="14" name="Shape 9"/>
          <p:cNvSpPr/>
          <p:nvPr/>
        </p:nvSpPr>
        <p:spPr>
          <a:xfrm>
            <a:off x="457200" y="4137660"/>
            <a:ext cx="256032" cy="256032"/>
          </a:xfrm>
          <a:prstGeom prst="ellipse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406" y="4156862"/>
            <a:ext cx="153619" cy="153619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822960" y="4144061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Progression grammaticale échelonnée</a:t>
            </a:r>
            <a:endParaRPr lang="fr-FR" sz="1400"/>
          </a:p>
        </p:txBody>
      </p:sp>
      <p:sp>
        <p:nvSpPr>
          <p:cNvPr id="17" name="Shape 11"/>
          <p:cNvSpPr/>
          <p:nvPr/>
        </p:nvSpPr>
        <p:spPr>
          <a:xfrm>
            <a:off x="457200" y="4466844"/>
            <a:ext cx="256032" cy="256032"/>
          </a:xfrm>
          <a:prstGeom prst="ellipse">
            <a:avLst/>
          </a:prstGeom>
          <a:solidFill>
            <a:srgbClr val="319795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406" y="4486046"/>
            <a:ext cx="153619" cy="153619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822960" y="4473245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Retour de la récitation</a:t>
            </a:r>
            <a:endParaRPr lang="fr-FR" sz="1400"/>
          </a:p>
        </p:txBody>
      </p:sp>
      <p:sp>
        <p:nvSpPr>
          <p:cNvPr id="20" name="Shape 13"/>
          <p:cNvSpPr/>
          <p:nvPr/>
        </p:nvSpPr>
        <p:spPr>
          <a:xfrm>
            <a:off x="457200" y="4796028"/>
            <a:ext cx="256032" cy="256032"/>
          </a:xfrm>
          <a:prstGeom prst="ellipse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406" y="4815230"/>
            <a:ext cx="153619" cy="153619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822960" y="4802429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Importance de la lecture à voix haute</a:t>
            </a:r>
            <a:endParaRPr lang="fr-FR" sz="14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Grammaire</a:t>
            </a:r>
            <a:endParaRPr lang="fr-FR" sz="2800"/>
          </a:p>
        </p:txBody>
      </p:sp>
      <p:sp>
        <p:nvSpPr>
          <p:cNvPr id="4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7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Mobilisation des compétences grammaticales au service de l’analyse des textes</a:t>
            </a:r>
            <a:endParaRPr lang="fr-FR" sz="1700"/>
          </a:p>
        </p:txBody>
      </p:sp>
      <p:sp>
        <p:nvSpPr>
          <p:cNvPr id="6" name="CardBg"/>
          <p:cNvSpPr/>
          <p:nvPr/>
        </p:nvSpPr>
        <p:spPr>
          <a:xfrm>
            <a:off x="548640" y="1554480"/>
            <a:ext cx="804672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ectionHead"/>
          <p:cNvSpPr/>
          <p:nvPr/>
        </p:nvSpPr>
        <p:spPr>
          <a:xfrm>
            <a:off x="822960" y="164592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9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Rôle essentiel :</a:t>
            </a:r>
            <a:endParaRPr lang="fr-FR" sz="1900"/>
          </a:p>
        </p:txBody>
      </p:sp>
      <p:sp>
        <p:nvSpPr>
          <p:cNvPr id="8" name="BulletList"/>
          <p:cNvSpPr/>
          <p:nvPr/>
        </p:nvSpPr>
        <p:spPr>
          <a:xfrm>
            <a:off x="822960" y="2103120"/>
            <a:ext cx="74980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Dans l’interprétation des textes</a:t>
            </a:r>
            <a:endParaRPr lang="fr-FR" sz="1800"/>
          </a:p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Dans les compétences d’écriture</a:t>
            </a:r>
            <a:endParaRPr lang="fr-FR" sz="1800"/>
          </a:p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Réinvestissement ou appréhension de nouvelles compétences grammaticales</a:t>
            </a:r>
            <a:endParaRPr lang="fr-FR" sz="1800"/>
          </a:p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Démarche non spontanée chez les élèves de mise à distance du texte</a:t>
            </a:r>
            <a:endParaRPr lang="fr-FR" sz="1800"/>
          </a:p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Tâches différenciées pour les élèves en difficultés (aides supplémentaires, textes plus courts)</a:t>
            </a:r>
            <a:endParaRPr lang="fr-FR" sz="18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Grammaire de l’écrit et grammaire de l’oral</a:t>
            </a:r>
            <a:endParaRPr lang="fr-FR" sz="2800"/>
          </a:p>
        </p:txBody>
      </p:sp>
      <p:sp>
        <p:nvSpPr>
          <p:cNvPr id="4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Domaine des compétences de l’oral multidimensionnelle</a:t>
            </a:r>
            <a:endParaRPr lang="fr-FR" sz="1800"/>
          </a:p>
        </p:txBody>
      </p:sp>
      <p:sp>
        <p:nvSpPr>
          <p:cNvPr id="6" name="CardBg"/>
          <p:cNvSpPr/>
          <p:nvPr/>
        </p:nvSpPr>
        <p:spPr>
          <a:xfrm>
            <a:off x="548640" y="1554480"/>
            <a:ext cx="804672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BulletList"/>
          <p:cNvSpPr/>
          <p:nvPr/>
        </p:nvSpPr>
        <p:spPr>
          <a:xfrm>
            <a:off x="822960" y="1737360"/>
            <a:ext cx="749808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Char char="•"/>
            </a:pPr>
            <a:r>
              <a:rPr lang="fr-FR" sz="1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n’y a pas « deux grammaires » mais une seule</a:t>
            </a:r>
            <a:endParaRPr lang="fr-FR" sz="1800" dirty="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Mettre l’accent sur la spécificité de l’oral : répétition, segmentation, mise en relief du propos</a:t>
            </a:r>
            <a:endParaRPr lang="fr-FR" sz="1800" dirty="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Utiliser les outils adéquats pour produire un </a:t>
            </a: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oral non «</a:t>
            </a:r>
            <a:r>
              <a:rPr lang="fr-FR" sz="1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écrit»</a:t>
            </a:r>
            <a:endParaRPr lang="fr-FR" sz="1800" dirty="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Posture et expressivité non verbale</a:t>
            </a:r>
            <a:endParaRPr lang="fr-FR" sz="1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3490E-42D1-D33B-249C-153E69863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>
            <a:extLst>
              <a:ext uri="{FF2B5EF4-FFF2-40B4-BE49-F238E27FC236}">
                <a16:creationId xmlns:a16="http://schemas.microsoft.com/office/drawing/2014/main" id="{EDFE277F-FBA6-9E6F-80FA-1EBB8C06BD92}"/>
              </a:ext>
            </a:extLst>
          </p:cNvPr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CF21B2C8-BF89-D156-705E-48D43F8FB8DC}"/>
              </a:ext>
            </a:extLst>
          </p:cNvPr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 Domaines d’apprentissage</a:t>
            </a:r>
          </a:p>
        </p:txBody>
      </p:sp>
      <p:sp>
        <p:nvSpPr>
          <p:cNvPr id="4" name="SubtitleStrip">
            <a:extLst>
              <a:ext uri="{FF2B5EF4-FFF2-40B4-BE49-F238E27FC236}">
                <a16:creationId xmlns:a16="http://schemas.microsoft.com/office/drawing/2014/main" id="{74ECD881-7138-25C6-59DF-6C7F060D7973}"/>
              </a:ext>
            </a:extLst>
          </p:cNvPr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>
            <a:extLst>
              <a:ext uri="{FF2B5EF4-FFF2-40B4-BE49-F238E27FC236}">
                <a16:creationId xmlns:a16="http://schemas.microsoft.com/office/drawing/2014/main" id="{60101AB7-DB0E-B475-E857-1A4003FA8DBA}"/>
              </a:ext>
            </a:extLst>
          </p:cNvPr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Six domaines structurants</a:t>
            </a:r>
            <a:endParaRPr lang="fr-FR" sz="1800"/>
          </a:p>
        </p:txBody>
      </p:sp>
      <p:sp>
        <p:nvSpPr>
          <p:cNvPr id="10" name="Card1Bg">
            <a:extLst>
              <a:ext uri="{FF2B5EF4-FFF2-40B4-BE49-F238E27FC236}">
                <a16:creationId xmlns:a16="http://schemas.microsoft.com/office/drawing/2014/main" id="{AFF74D09-BDA3-999A-4155-F9C6BE3D3EB7}"/>
              </a:ext>
            </a:extLst>
          </p:cNvPr>
          <p:cNvSpPr/>
          <p:nvPr/>
        </p:nvSpPr>
        <p:spPr>
          <a:xfrm>
            <a:off x="365760" y="1463040"/>
            <a:ext cx="2651760" cy="11887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Card1Circle">
            <a:extLst>
              <a:ext uri="{FF2B5EF4-FFF2-40B4-BE49-F238E27FC236}">
                <a16:creationId xmlns:a16="http://schemas.microsoft.com/office/drawing/2014/main" id="{AABC9ACD-1763-044C-108D-52FCCA6D8FF3}"/>
              </a:ext>
            </a:extLst>
          </p:cNvPr>
          <p:cNvSpPr/>
          <p:nvPr/>
        </p:nvSpPr>
        <p:spPr>
          <a:xfrm>
            <a:off x="1485900" y="1554480"/>
            <a:ext cx="411480" cy="411480"/>
          </a:xfrm>
          <a:prstGeom prst="ellipse">
            <a:avLst/>
          </a:prstGeom>
          <a:solidFill>
            <a:srgbClr val="2B6CB0"/>
          </a:solidFill>
          <a:ln/>
        </p:spPr>
        <p:txBody>
          <a:bodyPr anchor="ctr" anchorCtr="1"/>
          <a:lstStyle/>
          <a:p>
            <a:pPr algn="ctr"/>
            <a:r>
              <a:rPr lang="fr-FR" sz="2000" b="1">
                <a:solidFill>
                  <a:srgbClr val="FFFFFF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" name="Card1Text">
            <a:extLst>
              <a:ext uri="{FF2B5EF4-FFF2-40B4-BE49-F238E27FC236}">
                <a16:creationId xmlns:a16="http://schemas.microsoft.com/office/drawing/2014/main" id="{A28B9AB6-7FFA-860F-C5EE-15E27056DCE1}"/>
              </a:ext>
            </a:extLst>
          </p:cNvPr>
          <p:cNvSpPr/>
          <p:nvPr/>
        </p:nvSpPr>
        <p:spPr>
          <a:xfrm>
            <a:off x="457200" y="20802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</a:rPr>
              <a:t>Lecture</a:t>
            </a:r>
          </a:p>
        </p:txBody>
      </p:sp>
      <p:sp>
        <p:nvSpPr>
          <p:cNvPr id="20" name="Card2Bg">
            <a:extLst>
              <a:ext uri="{FF2B5EF4-FFF2-40B4-BE49-F238E27FC236}">
                <a16:creationId xmlns:a16="http://schemas.microsoft.com/office/drawing/2014/main" id="{16D0F07C-CAB5-93D9-0446-A3472E4E7D13}"/>
              </a:ext>
            </a:extLst>
          </p:cNvPr>
          <p:cNvSpPr/>
          <p:nvPr/>
        </p:nvSpPr>
        <p:spPr>
          <a:xfrm>
            <a:off x="3246120" y="1463040"/>
            <a:ext cx="2651760" cy="11887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Card2Circle">
            <a:extLst>
              <a:ext uri="{FF2B5EF4-FFF2-40B4-BE49-F238E27FC236}">
                <a16:creationId xmlns:a16="http://schemas.microsoft.com/office/drawing/2014/main" id="{C1BA48CF-63A6-34E1-A70D-A065A88EEB26}"/>
              </a:ext>
            </a:extLst>
          </p:cNvPr>
          <p:cNvSpPr/>
          <p:nvPr/>
        </p:nvSpPr>
        <p:spPr>
          <a:xfrm>
            <a:off x="4366260" y="1565910"/>
            <a:ext cx="411480" cy="411480"/>
          </a:xfrm>
          <a:prstGeom prst="ellipse">
            <a:avLst/>
          </a:prstGeom>
          <a:solidFill>
            <a:srgbClr val="6B46C1"/>
          </a:solidFill>
          <a:ln/>
        </p:spPr>
        <p:txBody>
          <a:bodyPr anchor="ctr" anchorCtr="1"/>
          <a:lstStyle/>
          <a:p>
            <a:pPr algn="ctr"/>
            <a:r>
              <a:rPr lang="fr-FR" sz="2000" b="1">
                <a:solidFill>
                  <a:srgbClr val="FFFFFF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22" name="Card2Text">
            <a:extLst>
              <a:ext uri="{FF2B5EF4-FFF2-40B4-BE49-F238E27FC236}">
                <a16:creationId xmlns:a16="http://schemas.microsoft.com/office/drawing/2014/main" id="{6C44D397-8A28-F3D0-C8E3-2C1F5D75E735}"/>
              </a:ext>
            </a:extLst>
          </p:cNvPr>
          <p:cNvSpPr/>
          <p:nvPr/>
        </p:nvSpPr>
        <p:spPr>
          <a:xfrm>
            <a:off x="3337560" y="20802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fr-FR" sz="1500" b="1">
                <a:solidFill>
                  <a:srgbClr val="1A365D"/>
                </a:solidFill>
                <a:latin typeface="Trebuchet MS" pitchFamily="34" charset="0"/>
              </a:rPr>
              <a:t>Culture littéraire et artistique</a:t>
            </a:r>
          </a:p>
        </p:txBody>
      </p:sp>
      <p:sp>
        <p:nvSpPr>
          <p:cNvPr id="30" name="Card3Bg">
            <a:extLst>
              <a:ext uri="{FF2B5EF4-FFF2-40B4-BE49-F238E27FC236}">
                <a16:creationId xmlns:a16="http://schemas.microsoft.com/office/drawing/2014/main" id="{B9EC2C63-833A-68B5-7885-D5C8B36E3B99}"/>
              </a:ext>
            </a:extLst>
          </p:cNvPr>
          <p:cNvSpPr/>
          <p:nvPr/>
        </p:nvSpPr>
        <p:spPr>
          <a:xfrm>
            <a:off x="6126480" y="1463040"/>
            <a:ext cx="2651760" cy="11887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1" name="Card3Circle">
            <a:extLst>
              <a:ext uri="{FF2B5EF4-FFF2-40B4-BE49-F238E27FC236}">
                <a16:creationId xmlns:a16="http://schemas.microsoft.com/office/drawing/2014/main" id="{32AC6D9A-04A6-1202-DC5D-6A3BB3192739}"/>
              </a:ext>
            </a:extLst>
          </p:cNvPr>
          <p:cNvSpPr/>
          <p:nvPr/>
        </p:nvSpPr>
        <p:spPr>
          <a:xfrm>
            <a:off x="7246620" y="1565910"/>
            <a:ext cx="411480" cy="411480"/>
          </a:xfrm>
          <a:prstGeom prst="ellipse">
            <a:avLst/>
          </a:prstGeom>
          <a:solidFill>
            <a:srgbClr val="319795"/>
          </a:solidFill>
          <a:ln/>
        </p:spPr>
        <p:txBody>
          <a:bodyPr anchor="ctr" anchorCtr="1"/>
          <a:lstStyle/>
          <a:p>
            <a:pPr algn="ctr"/>
            <a:r>
              <a:rPr lang="fr-FR" sz="2000" b="1">
                <a:solidFill>
                  <a:srgbClr val="FFFFFF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2" name="Card3Text">
            <a:extLst>
              <a:ext uri="{FF2B5EF4-FFF2-40B4-BE49-F238E27FC236}">
                <a16:creationId xmlns:a16="http://schemas.microsoft.com/office/drawing/2014/main" id="{A858A194-FD8D-9D18-6839-1E06CF42BEA8}"/>
              </a:ext>
            </a:extLst>
          </p:cNvPr>
          <p:cNvSpPr/>
          <p:nvPr/>
        </p:nvSpPr>
        <p:spPr>
          <a:xfrm>
            <a:off x="6217920" y="20802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</a:rPr>
              <a:t>Écriture</a:t>
            </a:r>
          </a:p>
        </p:txBody>
      </p:sp>
      <p:sp>
        <p:nvSpPr>
          <p:cNvPr id="40" name="Card4Bg">
            <a:extLst>
              <a:ext uri="{FF2B5EF4-FFF2-40B4-BE49-F238E27FC236}">
                <a16:creationId xmlns:a16="http://schemas.microsoft.com/office/drawing/2014/main" id="{3187FC39-1588-638E-B67A-3813F42A22F6}"/>
              </a:ext>
            </a:extLst>
          </p:cNvPr>
          <p:cNvSpPr/>
          <p:nvPr/>
        </p:nvSpPr>
        <p:spPr>
          <a:xfrm>
            <a:off x="365760" y="2880360"/>
            <a:ext cx="2651760" cy="11887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1" name="Card4Circle">
            <a:extLst>
              <a:ext uri="{FF2B5EF4-FFF2-40B4-BE49-F238E27FC236}">
                <a16:creationId xmlns:a16="http://schemas.microsoft.com/office/drawing/2014/main" id="{EFC96DA8-BDDD-EEB5-446B-F9BD4EDB23A2}"/>
              </a:ext>
            </a:extLst>
          </p:cNvPr>
          <p:cNvSpPr/>
          <p:nvPr/>
        </p:nvSpPr>
        <p:spPr>
          <a:xfrm>
            <a:off x="1485900" y="2983230"/>
            <a:ext cx="411480" cy="411480"/>
          </a:xfrm>
          <a:prstGeom prst="ellipse">
            <a:avLst/>
          </a:prstGeom>
          <a:solidFill>
            <a:srgbClr val="DD6B20"/>
          </a:solidFill>
          <a:ln/>
        </p:spPr>
        <p:txBody>
          <a:bodyPr anchor="ctr" anchorCtr="1"/>
          <a:lstStyle/>
          <a:p>
            <a:pPr algn="ctr"/>
            <a:r>
              <a:rPr lang="fr-FR" sz="2000" b="1">
                <a:solidFill>
                  <a:srgbClr val="FFFFFF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42" name="Card4Text">
            <a:extLst>
              <a:ext uri="{FF2B5EF4-FFF2-40B4-BE49-F238E27FC236}">
                <a16:creationId xmlns:a16="http://schemas.microsoft.com/office/drawing/2014/main" id="{4B660058-9A31-E7BE-0FF0-0FA9D4086968}"/>
              </a:ext>
            </a:extLst>
          </p:cNvPr>
          <p:cNvSpPr/>
          <p:nvPr/>
        </p:nvSpPr>
        <p:spPr>
          <a:xfrm>
            <a:off x="457200" y="34975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</a:rPr>
              <a:t>Oral</a:t>
            </a:r>
          </a:p>
        </p:txBody>
      </p:sp>
      <p:sp>
        <p:nvSpPr>
          <p:cNvPr id="50" name="Card5Bg">
            <a:extLst>
              <a:ext uri="{FF2B5EF4-FFF2-40B4-BE49-F238E27FC236}">
                <a16:creationId xmlns:a16="http://schemas.microsoft.com/office/drawing/2014/main" id="{D10DE205-4696-56AD-D802-FABB1CE535DA}"/>
              </a:ext>
            </a:extLst>
          </p:cNvPr>
          <p:cNvSpPr/>
          <p:nvPr/>
        </p:nvSpPr>
        <p:spPr>
          <a:xfrm>
            <a:off x="3246120" y="2880360"/>
            <a:ext cx="2651760" cy="11887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1" name="Card5Circle">
            <a:extLst>
              <a:ext uri="{FF2B5EF4-FFF2-40B4-BE49-F238E27FC236}">
                <a16:creationId xmlns:a16="http://schemas.microsoft.com/office/drawing/2014/main" id="{728523F8-75B7-754A-54F1-A44DD06B3706}"/>
              </a:ext>
            </a:extLst>
          </p:cNvPr>
          <p:cNvSpPr/>
          <p:nvPr/>
        </p:nvSpPr>
        <p:spPr>
          <a:xfrm>
            <a:off x="4366260" y="2983230"/>
            <a:ext cx="411480" cy="411480"/>
          </a:xfrm>
          <a:prstGeom prst="ellipse">
            <a:avLst/>
          </a:prstGeom>
          <a:solidFill>
            <a:srgbClr val="2B6CB0"/>
          </a:solidFill>
          <a:ln/>
        </p:spPr>
        <p:txBody>
          <a:bodyPr anchor="ctr" anchorCtr="1"/>
          <a:lstStyle/>
          <a:p>
            <a:pPr algn="ctr"/>
            <a:r>
              <a:rPr lang="fr-FR" sz="2000" b="1">
                <a:solidFill>
                  <a:srgbClr val="FFFFFF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2" name="Card5Text">
            <a:extLst>
              <a:ext uri="{FF2B5EF4-FFF2-40B4-BE49-F238E27FC236}">
                <a16:creationId xmlns:a16="http://schemas.microsoft.com/office/drawing/2014/main" id="{13B5BDEC-BE91-BC27-08AF-ADFB749BAE5F}"/>
              </a:ext>
            </a:extLst>
          </p:cNvPr>
          <p:cNvSpPr/>
          <p:nvPr/>
        </p:nvSpPr>
        <p:spPr>
          <a:xfrm>
            <a:off x="3337560" y="34975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</a:rPr>
              <a:t>Vocabulaire</a:t>
            </a:r>
          </a:p>
        </p:txBody>
      </p:sp>
      <p:sp>
        <p:nvSpPr>
          <p:cNvPr id="60" name="Card6Bg">
            <a:extLst>
              <a:ext uri="{FF2B5EF4-FFF2-40B4-BE49-F238E27FC236}">
                <a16:creationId xmlns:a16="http://schemas.microsoft.com/office/drawing/2014/main" id="{027B19D0-787A-DACB-83D2-6A1B4269DC00}"/>
              </a:ext>
            </a:extLst>
          </p:cNvPr>
          <p:cNvSpPr/>
          <p:nvPr/>
        </p:nvSpPr>
        <p:spPr>
          <a:xfrm>
            <a:off x="6126480" y="2880360"/>
            <a:ext cx="2651760" cy="1188720"/>
          </a:xfrm>
          <a:prstGeom prst="roundRect">
            <a:avLst>
              <a:gd name="adj" fmla="val 5000"/>
            </a:avLst>
          </a:prstGeom>
          <a:solidFill>
            <a:srgbClr val="EBF8FF"/>
          </a:solidFill>
          <a:ln w="6350" cap="flat" cmpd="sng" algn="ctr">
            <a:solidFill>
              <a:srgbClr val="BEE3F8"/>
            </a:solidFill>
            <a:prstDash val="dash"/>
          </a:ln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1" name="Card6Circle">
            <a:extLst>
              <a:ext uri="{FF2B5EF4-FFF2-40B4-BE49-F238E27FC236}">
                <a16:creationId xmlns:a16="http://schemas.microsoft.com/office/drawing/2014/main" id="{ABA9F750-EB39-8BCB-C318-50C0107FCC34}"/>
              </a:ext>
            </a:extLst>
          </p:cNvPr>
          <p:cNvSpPr/>
          <p:nvPr/>
        </p:nvSpPr>
        <p:spPr>
          <a:xfrm>
            <a:off x="7246620" y="2983230"/>
            <a:ext cx="411480" cy="411480"/>
          </a:xfrm>
          <a:prstGeom prst="ellipse">
            <a:avLst/>
          </a:prstGeom>
          <a:solidFill>
            <a:srgbClr val="718096"/>
          </a:solidFill>
          <a:ln/>
        </p:spPr>
        <p:txBody>
          <a:bodyPr anchor="ctr" anchorCtr="1"/>
          <a:lstStyle/>
          <a:p>
            <a:pPr algn="ctr"/>
            <a:r>
              <a:rPr lang="fr-FR" sz="2000" b="1">
                <a:solidFill>
                  <a:srgbClr val="FFFFFF"/>
                </a:solidFill>
                <a:latin typeface="Calibri" pitchFamily="34" charset="0"/>
              </a:rPr>
              <a:t>+</a:t>
            </a:r>
          </a:p>
        </p:txBody>
      </p:sp>
      <p:sp>
        <p:nvSpPr>
          <p:cNvPr id="62" name="Card6Text">
            <a:extLst>
              <a:ext uri="{FF2B5EF4-FFF2-40B4-BE49-F238E27FC236}">
                <a16:creationId xmlns:a16="http://schemas.microsoft.com/office/drawing/2014/main" id="{E78CF37D-BA63-01E7-4CE5-35C09A5BBC90}"/>
              </a:ext>
            </a:extLst>
          </p:cNvPr>
          <p:cNvSpPr/>
          <p:nvPr/>
        </p:nvSpPr>
        <p:spPr>
          <a:xfrm>
            <a:off x="6217920" y="34975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fr-FR" sz="1400" b="1">
                <a:solidFill>
                  <a:srgbClr val="2D3748"/>
                </a:solidFill>
                <a:latin typeface="Trebuchet MS" pitchFamily="34" charset="0"/>
              </a:rPr>
              <a:t>Grammaire &amp; Orthographe</a:t>
            </a:r>
          </a:p>
          <a:p>
            <a:pPr algn="ctr">
              <a:buNone/>
            </a:pPr>
            <a:r>
              <a:rPr lang="fr-FR" sz="1200" i="1">
                <a:solidFill>
                  <a:srgbClr val="718096"/>
                </a:solidFill>
                <a:latin typeface="Calibri" pitchFamily="34" charset="0"/>
              </a:rPr>
              <a:t>(en transversalité)</a:t>
            </a:r>
          </a:p>
        </p:txBody>
      </p:sp>
    </p:spTree>
    <p:extLst>
      <p:ext uri="{BB962C8B-B14F-4D97-AF65-F5344CB8AC3E}">
        <p14:creationId xmlns:p14="http://schemas.microsoft.com/office/powerpoint/2010/main" val="15165410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projet d’apprentissage</a:t>
            </a:r>
            <a:endParaRPr lang="fr-FR" sz="2800"/>
          </a:p>
        </p:txBody>
      </p:sp>
      <p:sp>
        <p:nvSpPr>
          <p:cNvPr id="4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Structurer l’enseignement par unités cohérentes</a:t>
            </a:r>
            <a:endParaRPr lang="fr-FR" sz="1800"/>
          </a:p>
        </p:txBody>
      </p:sp>
      <p:sp>
        <p:nvSpPr>
          <p:cNvPr id="6" name="CardBg"/>
          <p:cNvSpPr/>
          <p:nvPr/>
        </p:nvSpPr>
        <p:spPr>
          <a:xfrm>
            <a:off x="548640" y="1554480"/>
            <a:ext cx="804672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BulletList"/>
          <p:cNvSpPr/>
          <p:nvPr/>
        </p:nvSpPr>
        <p:spPr>
          <a:xfrm>
            <a:off x="822960" y="1737360"/>
            <a:ext cx="74980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Unité d’enseignement de 3 à 4 semaines</a:t>
            </a:r>
            <a:endParaRPr lang="fr-FR" sz="18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Hiérarchisation de compétences par domaines d’apprentissage : lecture, culture artistique et littéraire, écriture, oral et lexique</a:t>
            </a:r>
            <a:endParaRPr lang="fr-FR" sz="18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Évaluation de ces compétences</a:t>
            </a:r>
            <a:endParaRPr lang="fr-FR" sz="18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Progression cohérente</a:t>
            </a:r>
            <a:endParaRPr lang="fr-FR" sz="18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Synchronisation des équipes pédagogiques / progression commune des élèves dans les apprentissages</a:t>
            </a:r>
            <a:endParaRPr lang="fr-FR" sz="18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 notion-clé : le « projet d'apprentissage »</a:t>
            </a:r>
            <a:endParaRPr lang="fr-FR" sz="2800"/>
          </a:p>
        </p:txBody>
      </p:sp>
      <p:sp>
        <p:nvSpPr>
          <p:cNvPr id="4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nouvelle architecture pédagogique</a:t>
            </a:r>
            <a:endParaRPr lang="fr-FR" sz="1800"/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411480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548640" y="1463040"/>
            <a:ext cx="411480" cy="411480"/>
          </a:xfrm>
          <a:prstGeom prst="ellipse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" y="1545336"/>
            <a:ext cx="246888" cy="24688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97280" y="14630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2B6C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Définition officielle</a:t>
            </a:r>
            <a:endParaRPr lang="fr-FR" sz="1800"/>
          </a:p>
        </p:txBody>
      </p:sp>
      <p:sp>
        <p:nvSpPr>
          <p:cNvPr id="10" name="Text 7"/>
          <p:cNvSpPr/>
          <p:nvPr/>
        </p:nvSpPr>
        <p:spPr>
          <a:xfrm>
            <a:off x="640080" y="2011680"/>
            <a:ext cx="3657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FontTx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Organise les activités autour d'une problématique</a:t>
            </a:r>
            <a:endParaRPr lang="fr-FR" sz="1300"/>
          </a:p>
          <a:p>
            <a:pPr marL="342900" indent="-342900">
              <a:spcAft>
                <a:spcPts val="300"/>
              </a:spcAft>
              <a:buSzPct val="100000"/>
              <a:buFontTx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Hiérarchise les compétences avec choix majeure(s) et/ou mineure(s)</a:t>
            </a:r>
            <a:endParaRPr lang="fr-FR" sz="1300"/>
          </a:p>
          <a:p>
            <a:pPr marL="342900" indent="-342900">
              <a:spcAft>
                <a:spcPts val="300"/>
              </a:spcAft>
              <a:buSzPct val="100000"/>
              <a:buFontTx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Construit une progression explicite</a:t>
            </a:r>
            <a:endParaRPr lang="fr-FR" sz="130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Articule lecture, culture littéraire et artistique,  écriture, oral, et lexique</a:t>
            </a:r>
            <a:endParaRPr lang="fr-FR" sz="1300"/>
          </a:p>
        </p:txBody>
      </p:sp>
      <p:sp>
        <p:nvSpPr>
          <p:cNvPr id="11" name="Shape 8"/>
          <p:cNvSpPr/>
          <p:nvPr/>
        </p:nvSpPr>
        <p:spPr>
          <a:xfrm>
            <a:off x="4754880" y="1371600"/>
            <a:ext cx="402336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4937760" y="1463040"/>
            <a:ext cx="411480" cy="411480"/>
          </a:xfrm>
          <a:prstGeom prst="ellipse">
            <a:avLst/>
          </a:prstGeom>
          <a:solidFill>
            <a:srgbClr val="6B46C1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0056" y="1545336"/>
            <a:ext cx="246888" cy="24688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486400" y="1463040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6B46C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Différence avec la séquence</a:t>
            </a:r>
            <a:endParaRPr lang="fr-FR" sz="1600"/>
          </a:p>
        </p:txBody>
      </p:sp>
      <p:sp>
        <p:nvSpPr>
          <p:cNvPr id="15" name="Text 11"/>
          <p:cNvSpPr/>
          <p:nvPr/>
        </p:nvSpPr>
        <p:spPr>
          <a:xfrm>
            <a:off x="5029200" y="201168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25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Compétences construites</a:t>
            </a:r>
            <a:endParaRPr lang="fr-FR" sz="1300"/>
          </a:p>
          <a:p>
            <a:pPr marL="342900" indent="-342900">
              <a:spcAft>
                <a:spcPts val="225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Réflexivité de l'élève</a:t>
            </a:r>
            <a:endParaRPr lang="fr-FR" sz="1300"/>
          </a:p>
          <a:p>
            <a:pPr marL="342900" indent="-342900">
              <a:spcAft>
                <a:spcPts val="225"/>
              </a:spcAft>
              <a:buSzPct val="100000"/>
              <a:buChar char="•"/>
            </a:pPr>
            <a:r>
              <a:rPr lang="fr-FR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Cheminement d'apprentissage</a:t>
            </a:r>
            <a:endParaRPr lang="fr-FR" sz="13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logique de réflexivité : un enseignement explicite</a:t>
            </a:r>
            <a:endParaRPr lang="fr-FR" sz="2800"/>
          </a:p>
        </p:txBody>
      </p:sp>
      <p:sp>
        <p:nvSpPr>
          <p:cNvPr id="4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Faire prendre conscience des apprentissages</a:t>
            </a:r>
            <a:endParaRPr lang="fr-FR" sz="1800"/>
          </a:p>
        </p:txBody>
      </p:sp>
      <p:sp>
        <p:nvSpPr>
          <p:cNvPr id="6" name="SectionHead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9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 terme du projet, l’élève :</a:t>
            </a:r>
            <a:endParaRPr lang="fr-FR" sz="1900"/>
          </a:p>
        </p:txBody>
      </p:sp>
      <p:sp>
        <p:nvSpPr>
          <p:cNvPr id="10" name="Card1Bg"/>
          <p:cNvSpPr/>
          <p:nvPr/>
        </p:nvSpPr>
        <p:spPr>
          <a:xfrm>
            <a:off x="457200" y="1851660"/>
            <a:ext cx="256032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Card1Num"/>
          <p:cNvSpPr/>
          <p:nvPr/>
        </p:nvSpPr>
        <p:spPr>
          <a:xfrm>
            <a:off x="1372236" y="1920240"/>
            <a:ext cx="411480" cy="411480"/>
          </a:xfrm>
          <a:prstGeom prst="ellipse">
            <a:avLst/>
          </a:prstGeom>
          <a:solidFill>
            <a:srgbClr val="2B6CB0"/>
          </a:solidFill>
          <a:ln/>
        </p:spPr>
        <p:txBody>
          <a:bodyPr anchor="ctr" anchorCtr="1"/>
          <a:lstStyle/>
          <a:p>
            <a:pPr algn="ctr"/>
            <a:r>
              <a:rPr lang="fr-FR" sz="2000" b="1">
                <a:solidFill>
                  <a:srgbClr val="FFFFFF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" name="Card1Txt"/>
          <p:cNvSpPr/>
          <p:nvPr/>
        </p:nvSpPr>
        <p:spPr>
          <a:xfrm>
            <a:off x="548640" y="246888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fr-FR" sz="1600" b="1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Retrace son cheminement</a:t>
            </a:r>
            <a:endParaRPr lang="fr-FR" sz="1600"/>
          </a:p>
        </p:txBody>
      </p:sp>
      <p:sp>
        <p:nvSpPr>
          <p:cNvPr id="20" name="Card2Bg"/>
          <p:cNvSpPr/>
          <p:nvPr/>
        </p:nvSpPr>
        <p:spPr>
          <a:xfrm>
            <a:off x="3291840" y="1851660"/>
            <a:ext cx="256032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Card2Num"/>
          <p:cNvSpPr/>
          <p:nvPr/>
        </p:nvSpPr>
        <p:spPr>
          <a:xfrm>
            <a:off x="4206876" y="1920240"/>
            <a:ext cx="411480" cy="411480"/>
          </a:xfrm>
          <a:prstGeom prst="ellipse">
            <a:avLst/>
          </a:prstGeom>
          <a:solidFill>
            <a:srgbClr val="DD6B20"/>
          </a:solidFill>
          <a:ln/>
        </p:spPr>
        <p:txBody>
          <a:bodyPr anchor="ctr" anchorCtr="1"/>
          <a:lstStyle/>
          <a:p>
            <a:pPr algn="ctr"/>
            <a:r>
              <a:rPr lang="fr-FR" sz="2000" b="1">
                <a:solidFill>
                  <a:srgbClr val="FFFFFF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22" name="Card2Txt"/>
          <p:cNvSpPr/>
          <p:nvPr/>
        </p:nvSpPr>
        <p:spPr>
          <a:xfrm>
            <a:off x="3383280" y="246888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fr-FR" sz="1600" b="1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 ce qu’il a appris</a:t>
            </a:r>
            <a:endParaRPr lang="fr-FR" sz="1600"/>
          </a:p>
        </p:txBody>
      </p:sp>
      <p:sp>
        <p:nvSpPr>
          <p:cNvPr id="30" name="Card3Bg"/>
          <p:cNvSpPr/>
          <p:nvPr/>
        </p:nvSpPr>
        <p:spPr>
          <a:xfrm>
            <a:off x="6126480" y="1851660"/>
            <a:ext cx="256032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1" name="Card3Num"/>
          <p:cNvSpPr/>
          <p:nvPr/>
        </p:nvSpPr>
        <p:spPr>
          <a:xfrm>
            <a:off x="7041516" y="1920240"/>
            <a:ext cx="411480" cy="411480"/>
          </a:xfrm>
          <a:prstGeom prst="ellipse">
            <a:avLst/>
          </a:prstGeom>
          <a:solidFill>
            <a:srgbClr val="319795"/>
          </a:solidFill>
          <a:ln/>
        </p:spPr>
        <p:txBody>
          <a:bodyPr anchor="ctr" anchorCtr="1"/>
          <a:lstStyle/>
          <a:p>
            <a:pPr algn="ctr"/>
            <a:r>
              <a:rPr lang="fr-FR" sz="2000" b="1">
                <a:solidFill>
                  <a:srgbClr val="FFFFFF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2" name="Card3Txt"/>
          <p:cNvSpPr/>
          <p:nvPr/>
        </p:nvSpPr>
        <p:spPr>
          <a:xfrm>
            <a:off x="6217920" y="246888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fr-FR" sz="1600" b="1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Explicite les réflexions conduites</a:t>
            </a:r>
            <a:endParaRPr lang="fr-FR" sz="1600"/>
          </a:p>
        </p:txBody>
      </p:sp>
      <p:sp>
        <p:nvSpPr>
          <p:cNvPr id="50" name="CalloutBg"/>
          <p:cNvSpPr/>
          <p:nvPr/>
        </p:nvSpPr>
        <p:spPr>
          <a:xfrm>
            <a:off x="548640" y="3611880"/>
            <a:ext cx="8046720" cy="502920"/>
          </a:xfrm>
          <a:prstGeom prst="rect">
            <a:avLst/>
          </a:prstGeom>
          <a:solidFill>
            <a:srgbClr val="2B6CB0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1" name="CalloutText"/>
          <p:cNvSpPr/>
          <p:nvPr/>
        </p:nvSpPr>
        <p:spPr>
          <a:xfrm>
            <a:off x="822960" y="361188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1800" b="1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Développement de l’autonomie intellectuelle.</a:t>
            </a:r>
            <a:endParaRPr lang="fr-FR" sz="18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L’évaluation</a:t>
            </a:r>
            <a:endParaRPr lang="fr-FR" sz="2800"/>
          </a:p>
        </p:txBody>
      </p:sp>
      <p:sp>
        <p:nvSpPr>
          <p:cNvPr id="4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Cohérence et lisibilité des pratiques évaluatives</a:t>
            </a:r>
            <a:endParaRPr lang="fr-FR" sz="1800"/>
          </a:p>
        </p:txBody>
      </p:sp>
      <p:sp>
        <p:nvSpPr>
          <p:cNvPr id="6" name="CardBg"/>
          <p:cNvSpPr/>
          <p:nvPr/>
        </p:nvSpPr>
        <p:spPr>
          <a:xfrm>
            <a:off x="548640" y="1554480"/>
            <a:ext cx="804672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BulletList"/>
          <p:cNvSpPr/>
          <p:nvPr/>
        </p:nvSpPr>
        <p:spPr>
          <a:xfrm>
            <a:off x="822960" y="1737360"/>
            <a:ext cx="74980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en cohérence avec le projet d’apprentissage</a:t>
            </a:r>
            <a:endParaRPr lang="fr-FR" sz="18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Modalités de l’évaluation à partager en équipe disciplinaire, en conseil pédagogique</a:t>
            </a:r>
            <a:endParaRPr lang="fr-FR" sz="18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Réaliser des projets d’évaluation sur le modèle du lycée</a:t>
            </a:r>
            <a:endParaRPr lang="fr-FR" sz="18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 de lisibilité auprès des élèves et des familles</a:t>
            </a:r>
            <a:endParaRPr lang="fr-FR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Finalités du cycle 4</a:t>
            </a:r>
            <a:endParaRPr lang="fr-FR" sz="2800"/>
          </a:p>
        </p:txBody>
      </p:sp>
      <p:sp>
        <p:nvSpPr>
          <p:cNvPr id="6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Former la personne et le citoyen</a:t>
            </a:r>
            <a:endParaRPr lang="fr-FR" sz="1800"/>
          </a:p>
        </p:txBody>
      </p:sp>
      <p:sp>
        <p:nvSpPr>
          <p:cNvPr id="8" name="Text 4"/>
          <p:cNvSpPr/>
          <p:nvPr/>
        </p:nvSpPr>
        <p:spPr>
          <a:xfrm>
            <a:off x="457200" y="13716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9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cycle 4 vise à :</a:t>
            </a:r>
            <a:endParaRPr lang="fr-FR" sz="1900"/>
          </a:p>
        </p:txBody>
      </p:sp>
      <p:sp>
        <p:nvSpPr>
          <p:cNvPr id="9" name="Shape 5"/>
          <p:cNvSpPr/>
          <p:nvPr/>
        </p:nvSpPr>
        <p:spPr>
          <a:xfrm>
            <a:off x="457200" y="1851660"/>
            <a:ext cx="3840480" cy="24688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Text 6"/>
          <p:cNvSpPr/>
          <p:nvPr/>
        </p:nvSpPr>
        <p:spPr>
          <a:xfrm>
            <a:off x="640080" y="1920240"/>
            <a:ext cx="347472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Char char="•"/>
            </a:pPr>
            <a:r>
              <a:rPr lang="fr-FR" sz="1600" i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Se dire et dire le monde avec justesse »</a:t>
            </a:r>
            <a:endParaRPr lang="fr-FR" sz="16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600" i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Interroger le réel et en partager l’expérience avec ses pairs »</a:t>
            </a:r>
            <a:endParaRPr lang="fr-FR" sz="16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600" i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Développer son jugement et le justifier »</a:t>
            </a:r>
            <a:endParaRPr lang="fr-FR" sz="1600"/>
          </a:p>
        </p:txBody>
      </p:sp>
      <p:sp>
        <p:nvSpPr>
          <p:cNvPr id="11" name="Text 7"/>
          <p:cNvSpPr/>
          <p:nvPr/>
        </p:nvSpPr>
        <p:spPr>
          <a:xfrm>
            <a:off x="4754880" y="1371600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9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 la fréquentation des textes littéraires :</a:t>
            </a:r>
            <a:endParaRPr lang="fr-FR" sz="1900"/>
          </a:p>
        </p:txBody>
      </p:sp>
      <p:sp>
        <p:nvSpPr>
          <p:cNvPr id="12" name="Shape 8"/>
          <p:cNvSpPr/>
          <p:nvPr/>
        </p:nvSpPr>
        <p:spPr>
          <a:xfrm>
            <a:off x="4754880" y="1851660"/>
            <a:ext cx="4023360" cy="24688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4937760" y="192024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Édifier une culture humaniste</a:t>
            </a:r>
            <a:endParaRPr lang="fr-FR" sz="160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Formation de « citoyennes et citoyens ouverts et éclairés »</a:t>
            </a:r>
            <a:endParaRPr lang="fr-FR" sz="1600"/>
          </a:p>
        </p:txBody>
      </p:sp>
    </p:spTree>
    <p:extLst>
      <p:ext uri="{BB962C8B-B14F-4D97-AF65-F5344CB8AC3E}">
        <p14:creationId xmlns:p14="http://schemas.microsoft.com/office/powerpoint/2010/main" val="161497955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IA, écriture et nouvelles pratiques</a:t>
            </a:r>
            <a:endParaRPr lang="fr-FR" sz="2800"/>
          </a:p>
        </p:txBody>
      </p:sp>
      <p:sp>
        <p:nvSpPr>
          <p:cNvPr id="4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nouveauté institutionnelle majeure</a:t>
            </a:r>
            <a:endParaRPr lang="fr-FR" sz="1800"/>
          </a:p>
        </p:txBody>
      </p:sp>
      <p:sp>
        <p:nvSpPr>
          <p:cNvPr id="6" name="Shape 4"/>
          <p:cNvSpPr/>
          <p:nvPr/>
        </p:nvSpPr>
        <p:spPr>
          <a:xfrm>
            <a:off x="320040" y="1266444"/>
            <a:ext cx="8366760" cy="1453896"/>
          </a:xfrm>
          <a:prstGeom prst="rect">
            <a:avLst/>
          </a:prstGeom>
          <a:solidFill>
            <a:srgbClr val="1A365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640080" y="1508760"/>
            <a:ext cx="457200" cy="457200"/>
          </a:xfrm>
          <a:prstGeom prst="ellipse">
            <a:avLst/>
          </a:prstGeom>
          <a:solidFill>
            <a:srgbClr val="6B46C1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600200"/>
            <a:ext cx="274320" cy="2743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280160" y="1417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L'intelligence artificielle apparaît officiellement dans les programmes</a:t>
            </a:r>
            <a:endParaRPr lang="fr-FR" dirty="0"/>
          </a:p>
        </p:txBody>
      </p:sp>
      <p:sp>
        <p:nvSpPr>
          <p:cNvPr id="10" name="Text 7"/>
          <p:cNvSpPr/>
          <p:nvPr/>
        </p:nvSpPr>
        <p:spPr>
          <a:xfrm>
            <a:off x="1280160" y="1965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500" b="1">
                <a:solidFill>
                  <a:srgbClr val="EBF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partir de la 4e</a:t>
            </a:r>
            <a:endParaRPr lang="fr-FR" sz="1500"/>
          </a:p>
        </p:txBody>
      </p:sp>
      <p:sp>
        <p:nvSpPr>
          <p:cNvPr id="11" name="Text 8"/>
          <p:cNvSpPr/>
          <p:nvPr/>
        </p:nvSpPr>
        <p:spPr>
          <a:xfrm>
            <a:off x="1280160" y="2329434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400">
                <a:solidFill>
                  <a:srgbClr val="ED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usage critique et distancié  •  réflexion sur les consignes  •  analyse critique des productions</a:t>
            </a:r>
            <a:endParaRPr lang="fr-FR" sz="1400"/>
          </a:p>
        </p:txBody>
      </p:sp>
      <p:sp>
        <p:nvSpPr>
          <p:cNvPr id="12" name="Text 9"/>
          <p:cNvSpPr/>
          <p:nvPr/>
        </p:nvSpPr>
        <p:spPr>
          <a:xfrm>
            <a:off x="365760" y="28346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Enjeu : Former des élèves capables de…</a:t>
            </a:r>
            <a:endParaRPr lang="fr-FR" sz="1600"/>
          </a:p>
        </p:txBody>
      </p:sp>
      <p:sp>
        <p:nvSpPr>
          <p:cNvPr id="13" name="Shape 10"/>
          <p:cNvSpPr/>
          <p:nvPr/>
        </p:nvSpPr>
        <p:spPr>
          <a:xfrm>
            <a:off x="365760" y="3268980"/>
            <a:ext cx="274320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4" name="Shape 11"/>
          <p:cNvSpPr/>
          <p:nvPr/>
        </p:nvSpPr>
        <p:spPr>
          <a:xfrm>
            <a:off x="1371600" y="3383280"/>
            <a:ext cx="457200" cy="457200"/>
          </a:xfrm>
          <a:prstGeom prst="ellipse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3040" y="3474720"/>
            <a:ext cx="274320" cy="27432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" y="39547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4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Comprendre les outils</a:t>
            </a:r>
            <a:endParaRPr lang="fr-FR" sz="1400"/>
          </a:p>
        </p:txBody>
      </p:sp>
      <p:sp>
        <p:nvSpPr>
          <p:cNvPr id="17" name="Shape 13"/>
          <p:cNvSpPr/>
          <p:nvPr/>
        </p:nvSpPr>
        <p:spPr>
          <a:xfrm>
            <a:off x="3291840" y="3268980"/>
            <a:ext cx="274320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8" name="Shape 14"/>
          <p:cNvSpPr/>
          <p:nvPr/>
        </p:nvSpPr>
        <p:spPr>
          <a:xfrm>
            <a:off x="4297680" y="3383280"/>
            <a:ext cx="457200" cy="457200"/>
          </a:xfrm>
          <a:prstGeom prst="ellipse">
            <a:avLst/>
          </a:prstGeom>
          <a:solidFill>
            <a:srgbClr val="6B46C1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9120" y="3474720"/>
            <a:ext cx="274320" cy="27432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3429000" y="39547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4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 une posture d'auteur</a:t>
            </a:r>
            <a:endParaRPr lang="fr-FR" sz="1400"/>
          </a:p>
        </p:txBody>
      </p:sp>
      <p:sp>
        <p:nvSpPr>
          <p:cNvPr id="21" name="Shape 16"/>
          <p:cNvSpPr/>
          <p:nvPr/>
        </p:nvSpPr>
        <p:spPr>
          <a:xfrm>
            <a:off x="6217920" y="3246120"/>
            <a:ext cx="274320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" name="Shape 17"/>
          <p:cNvSpPr/>
          <p:nvPr/>
        </p:nvSpPr>
        <p:spPr>
          <a:xfrm>
            <a:off x="7269480" y="3438939"/>
            <a:ext cx="457200" cy="457200"/>
          </a:xfrm>
          <a:prstGeom prst="ellipse">
            <a:avLst/>
          </a:prstGeom>
          <a:solidFill>
            <a:srgbClr val="319795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7800" y="3281901"/>
            <a:ext cx="274320" cy="27432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6355080" y="398261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4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Développer un regard critique</a:t>
            </a:r>
            <a:endParaRPr lang="fr-FR" sz="14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L’IA au service de l’écriture</a:t>
            </a:r>
            <a:endParaRPr lang="fr-FR" sz="2800"/>
          </a:p>
        </p:txBody>
      </p:sp>
      <p:sp>
        <p:nvSpPr>
          <p:cNvPr id="4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Transformer les pratiques tout en préservant l’auteur</a:t>
            </a:r>
            <a:endParaRPr lang="fr-FR" sz="1800"/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8412480" cy="1188720"/>
          </a:xfrm>
          <a:prstGeom prst="rect">
            <a:avLst/>
          </a:prstGeom>
          <a:solidFill>
            <a:srgbClr val="1A365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640080" y="1508760"/>
            <a:ext cx="457200" cy="457200"/>
          </a:xfrm>
          <a:prstGeom prst="ellipse">
            <a:avLst/>
          </a:prstGeom>
          <a:solidFill>
            <a:srgbClr val="DD6B20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600200"/>
            <a:ext cx="274320" cy="2743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280160" y="1417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9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 élèves restent auteurs du texte et écrivent en classe</a:t>
            </a:r>
            <a:endParaRPr lang="fr-FR" sz="1900"/>
          </a:p>
        </p:txBody>
      </p:sp>
      <p:sp>
        <p:nvSpPr>
          <p:cNvPr id="10" name="Text 7"/>
          <p:cNvSpPr/>
          <p:nvPr/>
        </p:nvSpPr>
        <p:spPr>
          <a:xfrm>
            <a:off x="1280160" y="1869600"/>
            <a:ext cx="615431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500" b="1">
                <a:solidFill>
                  <a:srgbClr val="EBF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Cadre en usage de mai 2025  •  Réflexion critique obligatoire</a:t>
            </a:r>
            <a:endParaRPr lang="fr-FR" sz="1500"/>
          </a:p>
        </p:txBody>
      </p:sp>
      <p:sp>
        <p:nvSpPr>
          <p:cNvPr id="11" name="Text 8"/>
          <p:cNvSpPr/>
          <p:nvPr/>
        </p:nvSpPr>
        <p:spPr>
          <a:xfrm>
            <a:off x="1280160" y="21896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400">
                <a:solidFill>
                  <a:srgbClr val="EDF2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L’écriture originale de l’élève reste la priorité  •  Analyse des risques et dérives intégrée</a:t>
            </a:r>
            <a:endParaRPr lang="fr-FR" sz="1400"/>
          </a:p>
        </p:txBody>
      </p:sp>
      <p:sp>
        <p:nvSpPr>
          <p:cNvPr id="12" name="Text 9"/>
          <p:cNvSpPr/>
          <p:nvPr/>
        </p:nvSpPr>
        <p:spPr>
          <a:xfrm>
            <a:off x="365760" y="2834640"/>
            <a:ext cx="609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L’IA comme appui pour l’écriture :</a:t>
            </a:r>
            <a:endParaRPr lang="fr-FR" sz="1600"/>
          </a:p>
        </p:txBody>
      </p:sp>
      <p:sp>
        <p:nvSpPr>
          <p:cNvPr id="13" name="Shape 10"/>
          <p:cNvSpPr/>
          <p:nvPr/>
        </p:nvSpPr>
        <p:spPr>
          <a:xfrm>
            <a:off x="365760" y="3268980"/>
            <a:ext cx="274320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4" name="Shape 11"/>
          <p:cNvSpPr/>
          <p:nvPr/>
        </p:nvSpPr>
        <p:spPr>
          <a:xfrm>
            <a:off x="1371600" y="3383280"/>
            <a:ext cx="457200" cy="457200"/>
          </a:xfrm>
          <a:prstGeom prst="ellipse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040" y="3474720"/>
            <a:ext cx="274320" cy="27432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" y="39547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4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Planification et recherche</a:t>
            </a:r>
            <a:endParaRPr lang="fr-FR" sz="1400"/>
          </a:p>
        </p:txBody>
      </p:sp>
      <p:sp>
        <p:nvSpPr>
          <p:cNvPr id="17" name="Shape 13"/>
          <p:cNvSpPr/>
          <p:nvPr/>
        </p:nvSpPr>
        <p:spPr>
          <a:xfrm>
            <a:off x="3291840" y="3268980"/>
            <a:ext cx="274320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8" name="Shape 14"/>
          <p:cNvSpPr/>
          <p:nvPr/>
        </p:nvSpPr>
        <p:spPr>
          <a:xfrm>
            <a:off x="4297680" y="3383280"/>
            <a:ext cx="457200" cy="457200"/>
          </a:xfrm>
          <a:prstGeom prst="ellipse">
            <a:avLst/>
          </a:prstGeom>
          <a:solidFill>
            <a:srgbClr val="6B46C1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9120" y="3474720"/>
            <a:ext cx="274320" cy="27432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3429000" y="39547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4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en texte et révision</a:t>
            </a:r>
            <a:endParaRPr lang="fr-FR" sz="1400"/>
          </a:p>
        </p:txBody>
      </p:sp>
      <p:sp>
        <p:nvSpPr>
          <p:cNvPr id="21" name="Shape 16"/>
          <p:cNvSpPr/>
          <p:nvPr/>
        </p:nvSpPr>
        <p:spPr>
          <a:xfrm>
            <a:off x="6217920" y="3268980"/>
            <a:ext cx="274320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" name="Shape 17"/>
          <p:cNvSpPr/>
          <p:nvPr/>
        </p:nvSpPr>
        <p:spPr>
          <a:xfrm>
            <a:off x="7223760" y="3383280"/>
            <a:ext cx="457200" cy="457200"/>
          </a:xfrm>
          <a:prstGeom prst="ellipse">
            <a:avLst/>
          </a:prstGeom>
          <a:solidFill>
            <a:srgbClr val="319795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0" y="3474720"/>
            <a:ext cx="274320" cy="27432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6355080" y="39547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4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Rétroaction et évaluation</a:t>
            </a:r>
            <a:endParaRPr lang="fr-FR" sz="1400"/>
          </a:p>
        </p:txBody>
      </p:sp>
    </p:spTree>
    <p:extLst>
      <p:ext uri="{BB962C8B-B14F-4D97-AF65-F5344CB8AC3E}">
        <p14:creationId xmlns:p14="http://schemas.microsoft.com/office/powerpoint/2010/main" val="6138148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Accompagnement</a:t>
            </a:r>
            <a:endParaRPr lang="fr-FR" sz="2800"/>
          </a:p>
        </p:txBody>
      </p:sp>
      <p:sp>
        <p:nvSpPr>
          <p:cNvPr id="4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Ressources et dispositifs pour la mise en œuvre</a:t>
            </a:r>
            <a:endParaRPr lang="fr-FR" sz="1800"/>
          </a:p>
        </p:txBody>
      </p:sp>
      <p:sp>
        <p:nvSpPr>
          <p:cNvPr id="6" name="CardBg"/>
          <p:cNvSpPr/>
          <p:nvPr/>
        </p:nvSpPr>
        <p:spPr>
          <a:xfrm>
            <a:off x="548640" y="1554480"/>
            <a:ext cx="804672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ectionHead"/>
          <p:cNvSpPr/>
          <p:nvPr/>
        </p:nvSpPr>
        <p:spPr>
          <a:xfrm>
            <a:off x="822960" y="164592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9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Ressources Eduscol :</a:t>
            </a:r>
            <a:endParaRPr lang="fr-FR" sz="1900"/>
          </a:p>
        </p:txBody>
      </p:sp>
      <p:sp>
        <p:nvSpPr>
          <p:cNvPr id="8" name="BulletList"/>
          <p:cNvSpPr/>
          <p:nvPr/>
        </p:nvSpPr>
        <p:spPr>
          <a:xfrm>
            <a:off x="822960" y="2103120"/>
            <a:ext cx="74980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Programmes et accompagnements : notices avec problématiques pour les entrées</a:t>
            </a:r>
            <a:endParaRPr lang="fr-FR" sz="1800"/>
          </a:p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Émission de la DGESCO « Regards sur les nouveaux programmes »</a:t>
            </a:r>
            <a:endParaRPr lang="fr-FR" sz="1800"/>
          </a:p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Ressources à venir</a:t>
            </a:r>
            <a:endParaRPr lang="fr-FR" sz="1800"/>
          </a:p>
          <a:p>
            <a:pPr marL="342900" indent="-342900">
              <a:spcAft>
                <a:spcPts val="450"/>
              </a:spcAft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Mutualisation de pratiques et de cours</a:t>
            </a:r>
            <a:endParaRPr lang="fr-FR" sz="18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Conclusion</a:t>
            </a:r>
            <a:endParaRPr lang="fr-FR" sz="2800"/>
          </a:p>
        </p:txBody>
      </p:sp>
      <p:sp>
        <p:nvSpPr>
          <p:cNvPr id="4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réforme de recentrage</a:t>
            </a:r>
            <a:endParaRPr lang="fr-FR" sz="1800"/>
          </a:p>
        </p:txBody>
      </p:sp>
      <p:sp>
        <p:nvSpPr>
          <p:cNvPr id="6" name="SectionHeading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9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 programmes 2026 marquent :</a:t>
            </a:r>
            <a:endParaRPr lang="fr-FR" sz="1900"/>
          </a:p>
        </p:txBody>
      </p:sp>
      <p:sp>
        <p:nvSpPr>
          <p:cNvPr id="7" name="CardBg"/>
          <p:cNvSpPr/>
          <p:nvPr/>
        </p:nvSpPr>
        <p:spPr>
          <a:xfrm>
            <a:off x="457200" y="1851660"/>
            <a:ext cx="822960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Circle1"/>
          <p:cNvSpPr/>
          <p:nvPr/>
        </p:nvSpPr>
        <p:spPr>
          <a:xfrm>
            <a:off x="640080" y="1920240"/>
            <a:ext cx="256032" cy="256032"/>
          </a:xfrm>
          <a:prstGeom prst="ellipse">
            <a:avLst/>
          </a:prstGeom>
          <a:solidFill>
            <a:srgbClr val="319795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1" name="Icon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286" y="1971446"/>
            <a:ext cx="153619" cy="153619"/>
          </a:xfrm>
          <a:prstGeom prst="rect">
            <a:avLst/>
          </a:prstGeom>
        </p:spPr>
      </p:pic>
      <p:sp>
        <p:nvSpPr>
          <p:cNvPr id="12" name="Text1"/>
          <p:cNvSpPr/>
          <p:nvPr/>
        </p:nvSpPr>
        <p:spPr>
          <a:xfrm>
            <a:off x="1005840" y="1920240"/>
            <a:ext cx="7498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retour des fondamentaux</a:t>
            </a:r>
            <a:endParaRPr lang="fr-FR" sz="1600"/>
          </a:p>
        </p:txBody>
      </p:sp>
      <p:sp>
        <p:nvSpPr>
          <p:cNvPr id="13" name="Circle2"/>
          <p:cNvSpPr/>
          <p:nvPr/>
        </p:nvSpPr>
        <p:spPr>
          <a:xfrm>
            <a:off x="640080" y="2299716"/>
            <a:ext cx="256032" cy="256032"/>
          </a:xfrm>
          <a:prstGeom prst="ellipse">
            <a:avLst/>
          </a:prstGeom>
          <a:solidFill>
            <a:srgbClr val="319795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4" name="Icon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286" y="2337206"/>
            <a:ext cx="153619" cy="153619"/>
          </a:xfrm>
          <a:prstGeom prst="rect">
            <a:avLst/>
          </a:prstGeom>
        </p:spPr>
      </p:pic>
      <p:sp>
        <p:nvSpPr>
          <p:cNvPr id="15" name="Text2"/>
          <p:cNvSpPr/>
          <p:nvPr/>
        </p:nvSpPr>
        <p:spPr>
          <a:xfrm>
            <a:off x="1005840" y="2318004"/>
            <a:ext cx="7498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réaffirmation de la culture humaniste</a:t>
            </a:r>
            <a:endParaRPr lang="fr-FR" sz="1600"/>
          </a:p>
        </p:txBody>
      </p:sp>
      <p:sp>
        <p:nvSpPr>
          <p:cNvPr id="16" name="Circle3"/>
          <p:cNvSpPr/>
          <p:nvPr/>
        </p:nvSpPr>
        <p:spPr>
          <a:xfrm>
            <a:off x="640080" y="2665476"/>
            <a:ext cx="256032" cy="256032"/>
          </a:xfrm>
          <a:prstGeom prst="ellipse">
            <a:avLst/>
          </a:prstGeom>
          <a:solidFill>
            <a:srgbClr val="319795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7" name="Icon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286" y="2702966"/>
            <a:ext cx="153619" cy="153619"/>
          </a:xfrm>
          <a:prstGeom prst="rect">
            <a:avLst/>
          </a:prstGeom>
        </p:spPr>
      </p:pic>
      <p:sp>
        <p:nvSpPr>
          <p:cNvPr id="18" name="Text3"/>
          <p:cNvSpPr/>
          <p:nvPr/>
        </p:nvSpPr>
        <p:spPr>
          <a:xfrm>
            <a:off x="1005840" y="2683764"/>
            <a:ext cx="7498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structuration plus patrimoniale</a:t>
            </a:r>
            <a:endParaRPr lang="fr-FR" sz="1600"/>
          </a:p>
        </p:txBody>
      </p:sp>
      <p:sp>
        <p:nvSpPr>
          <p:cNvPr id="19" name="Circle4"/>
          <p:cNvSpPr/>
          <p:nvPr/>
        </p:nvSpPr>
        <p:spPr>
          <a:xfrm>
            <a:off x="640080" y="3031236"/>
            <a:ext cx="256032" cy="256032"/>
          </a:xfrm>
          <a:prstGeom prst="ellipse">
            <a:avLst/>
          </a:prstGeom>
          <a:solidFill>
            <a:srgbClr val="319795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20" name="Icon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286" y="3068726"/>
            <a:ext cx="153619" cy="153619"/>
          </a:xfrm>
          <a:prstGeom prst="rect">
            <a:avLst/>
          </a:prstGeom>
        </p:spPr>
      </p:pic>
      <p:sp>
        <p:nvSpPr>
          <p:cNvPr id="21" name="Text4"/>
          <p:cNvSpPr/>
          <p:nvPr/>
        </p:nvSpPr>
        <p:spPr>
          <a:xfrm>
            <a:off x="1005840" y="3049524"/>
            <a:ext cx="7498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rapprochement assumé avec le lycée</a:t>
            </a:r>
            <a:endParaRPr lang="fr-FR" sz="1600"/>
          </a:p>
        </p:txBody>
      </p:sp>
      <p:sp>
        <p:nvSpPr>
          <p:cNvPr id="50" name="CalloutBg"/>
          <p:cNvSpPr/>
          <p:nvPr/>
        </p:nvSpPr>
        <p:spPr>
          <a:xfrm>
            <a:off x="548640" y="3634740"/>
            <a:ext cx="8046720" cy="502920"/>
          </a:xfrm>
          <a:prstGeom prst="rect">
            <a:avLst/>
          </a:prstGeom>
          <a:solidFill>
            <a:srgbClr val="2B6CB0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1" name="CalloutText"/>
          <p:cNvSpPr/>
          <p:nvPr/>
        </p:nvSpPr>
        <p:spPr>
          <a:xfrm>
            <a:off x="822960" y="363474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1800" b="1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Enjeu central : concilier exigence culturelle et réalité du terrain.</a:t>
            </a:r>
            <a:endParaRPr lang="fr-FR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vision humaniste de l’enseignement</a:t>
            </a:r>
            <a:endParaRPr lang="fr-FR" sz="2800"/>
          </a:p>
        </p:txBody>
      </p:sp>
      <p:sp>
        <p:nvSpPr>
          <p:cNvPr id="4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Littérature, culture et pensée</a:t>
            </a:r>
            <a:endParaRPr lang="fr-FR" sz="1800"/>
          </a:p>
        </p:txBody>
      </p:sp>
      <p:sp>
        <p:nvSpPr>
          <p:cNvPr id="10" name="Card1Bg"/>
          <p:cNvSpPr/>
          <p:nvPr/>
        </p:nvSpPr>
        <p:spPr>
          <a:xfrm>
            <a:off x="457200" y="1463040"/>
            <a:ext cx="384048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Card1Txt"/>
          <p:cNvSpPr/>
          <p:nvPr/>
        </p:nvSpPr>
        <p:spPr>
          <a:xfrm>
            <a:off x="640080" y="1463040"/>
            <a:ext cx="3474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1800" b="1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Nourrissent l’imaginaire</a:t>
            </a:r>
            <a:endParaRPr lang="fr-FR" sz="1800"/>
          </a:p>
        </p:txBody>
      </p:sp>
      <p:sp>
        <p:nvSpPr>
          <p:cNvPr id="20" name="Card2Bg"/>
          <p:cNvSpPr/>
          <p:nvPr/>
        </p:nvSpPr>
        <p:spPr>
          <a:xfrm>
            <a:off x="4754880" y="1463040"/>
            <a:ext cx="384048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Card2Txt"/>
          <p:cNvSpPr/>
          <p:nvPr/>
        </p:nvSpPr>
        <p:spPr>
          <a:xfrm>
            <a:off x="4937760" y="1463040"/>
            <a:ext cx="3474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1800" b="1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Développent l’esprit critique</a:t>
            </a:r>
            <a:endParaRPr lang="fr-FR" sz="1800"/>
          </a:p>
        </p:txBody>
      </p:sp>
      <p:sp>
        <p:nvSpPr>
          <p:cNvPr id="30" name="Card3Bg"/>
          <p:cNvSpPr/>
          <p:nvPr/>
        </p:nvSpPr>
        <p:spPr>
          <a:xfrm>
            <a:off x="457200" y="2514600"/>
            <a:ext cx="384048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1" name="Card3Txt"/>
          <p:cNvSpPr/>
          <p:nvPr/>
        </p:nvSpPr>
        <p:spPr>
          <a:xfrm>
            <a:off x="640080" y="2514600"/>
            <a:ext cx="3474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1800" b="1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Forment le jugement</a:t>
            </a:r>
            <a:endParaRPr lang="fr-FR" sz="1800"/>
          </a:p>
        </p:txBody>
      </p:sp>
      <p:sp>
        <p:nvSpPr>
          <p:cNvPr id="40" name="Card4Bg"/>
          <p:cNvSpPr/>
          <p:nvPr/>
        </p:nvSpPr>
        <p:spPr>
          <a:xfrm>
            <a:off x="4754880" y="2514600"/>
            <a:ext cx="384048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1" name="Card4Txt"/>
          <p:cNvSpPr/>
          <p:nvPr/>
        </p:nvSpPr>
        <p:spPr>
          <a:xfrm>
            <a:off x="4937760" y="2514600"/>
            <a:ext cx="3474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1600" b="1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Permettent la construction d’une pensée propre</a:t>
            </a:r>
            <a:endParaRPr lang="fr-FR" sz="1600"/>
          </a:p>
        </p:txBody>
      </p:sp>
      <p:sp>
        <p:nvSpPr>
          <p:cNvPr id="50" name="Shape 10"/>
          <p:cNvSpPr/>
          <p:nvPr/>
        </p:nvSpPr>
        <p:spPr>
          <a:xfrm>
            <a:off x="548640" y="3611880"/>
            <a:ext cx="8046720" cy="502920"/>
          </a:xfrm>
          <a:prstGeom prst="rect">
            <a:avLst/>
          </a:prstGeom>
          <a:solidFill>
            <a:srgbClr val="2B6CB0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1" name="Text 11"/>
          <p:cNvSpPr/>
          <p:nvPr/>
        </p:nvSpPr>
        <p:spPr>
          <a:xfrm>
            <a:off x="822960" y="361188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1800" b="1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français comme discipline de formation intellectuelle et sensible.</a:t>
            </a:r>
            <a:endParaRPr lang="fr-FR"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logique de continuum</a:t>
            </a:r>
            <a:endParaRPr lang="fr-FR" sz="2800"/>
          </a:p>
        </p:txBody>
      </p:sp>
      <p:sp>
        <p:nvSpPr>
          <p:cNvPr id="6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Construire progressivement le sujet lecteur et citoyen</a:t>
            </a:r>
            <a:endParaRPr lang="fr-FR" sz="1800"/>
          </a:p>
        </p:txBody>
      </p:sp>
      <p:sp>
        <p:nvSpPr>
          <p:cNvPr id="8" name="Text 4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 perspectives annuelles constituent « le palier d’un continuum  » orienté vers :</a:t>
            </a:r>
            <a:endParaRPr lang="fr-FR" sz="1600"/>
          </a:p>
        </p:txBody>
      </p:sp>
      <p:sp>
        <p:nvSpPr>
          <p:cNvPr id="9" name="Shape 5"/>
          <p:cNvSpPr/>
          <p:nvPr/>
        </p:nvSpPr>
        <p:spPr>
          <a:xfrm>
            <a:off x="548640" y="1851660"/>
            <a:ext cx="804672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Text 6"/>
          <p:cNvSpPr/>
          <p:nvPr/>
        </p:nvSpPr>
        <p:spPr>
          <a:xfrm>
            <a:off x="822960" y="1920240"/>
            <a:ext cx="749808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Font typeface="Wingdings" pitchFamily="2" charset="2"/>
              <a:buChar char="§"/>
            </a:pPr>
            <a:r>
              <a:rPr lang="fr-FR" sz="19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construction de soi</a:t>
            </a:r>
            <a:endParaRPr lang="fr-FR" sz="1900"/>
          </a:p>
          <a:p>
            <a:pPr marL="342900" indent="-342900">
              <a:spcAft>
                <a:spcPts val="600"/>
              </a:spcAft>
              <a:buSzPct val="100000"/>
              <a:buFont typeface="Wingdings" pitchFamily="2" charset="2"/>
              <a:buChar char="§"/>
            </a:pPr>
            <a:r>
              <a:rPr lang="fr-FR" sz="19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L’exercice du jugement</a:t>
            </a:r>
            <a:endParaRPr lang="fr-FR" sz="1900"/>
          </a:p>
          <a:p>
            <a:pPr marL="342900" indent="-342900">
              <a:spcAft>
                <a:spcPts val="600"/>
              </a:spcAft>
              <a:buSzPct val="100000"/>
              <a:buFont typeface="Wingdings" pitchFamily="2" charset="2"/>
              <a:buChar char="§"/>
            </a:pPr>
            <a:r>
              <a:rPr lang="fr-FR" sz="19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conscience humaniste</a:t>
            </a:r>
            <a:endParaRPr lang="fr-FR" sz="1900"/>
          </a:p>
          <a:p>
            <a:pPr marL="342900" indent="-342900">
              <a:spcAft>
                <a:spcPts val="600"/>
              </a:spcAft>
              <a:buSzPct val="100000"/>
              <a:buFont typeface="Wingdings" pitchFamily="2" charset="2"/>
              <a:buChar char="§"/>
            </a:pPr>
            <a:r>
              <a:rPr lang="fr-FR" sz="19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L’attention à l’altérité</a:t>
            </a:r>
            <a:endParaRPr lang="fr-FR" sz="1900"/>
          </a:p>
          <a:p>
            <a:pPr marL="342900" indent="-342900">
              <a:spcAft>
                <a:spcPts val="600"/>
              </a:spcAft>
              <a:buSzPct val="100000"/>
              <a:buFont typeface="Wingdings" pitchFamily="2" charset="2"/>
              <a:buChar char="§"/>
            </a:pPr>
            <a:r>
              <a:rPr lang="fr-FR" sz="19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sensibilisation aux enjeux contemporains et environnementaux</a:t>
            </a:r>
            <a:endParaRPr lang="fr-FR" sz="1900"/>
          </a:p>
        </p:txBody>
      </p:sp>
    </p:spTree>
    <p:extLst>
      <p:ext uri="{BB962C8B-B14F-4D97-AF65-F5344CB8AC3E}">
        <p14:creationId xmlns:p14="http://schemas.microsoft.com/office/powerpoint/2010/main" val="3587838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4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changement majeur : fin de la logique spiralaire</a:t>
            </a:r>
            <a:endParaRPr lang="fr-FR" sz="2400"/>
          </a:p>
        </p:txBody>
      </p:sp>
      <p:sp>
        <p:nvSpPr>
          <p:cNvPr id="4" name="Shape 2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2016 → 2026 : la progression doit devenir explicite</a:t>
            </a:r>
            <a:endParaRPr lang="fr-FR" sz="180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997646"/>
              </p:ext>
            </p:extLst>
          </p:nvPr>
        </p:nvGraphicFramePr>
        <p:xfrm>
          <a:off x="365760" y="1371600"/>
          <a:ext cx="8412480" cy="2103120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fr-FR" sz="140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6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400" b="1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Programmes 2016</a:t>
                      </a:r>
                      <a:endParaRPr lang="fr-FR" sz="140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6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400" b="1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Programmes 2026</a:t>
                      </a:r>
                      <a:endParaRPr lang="fr-FR" sz="140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6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Structure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Logique de cycle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Progression annuelle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Construction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Construction spiralaire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Parcours structuré par niveau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Questionnements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Questionnements récurrents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Grandes questions annuelles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Approche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Approche transversale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Approche générique et historique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Corpus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Forte autonomie des corpus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Corpus plus cadrés</a:t>
                      </a:r>
                      <a:endParaRPr lang="fr-FR" sz="13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DF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365760" y="3520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5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 anciens questionnements (supprimés) :</a:t>
            </a:r>
            <a:endParaRPr lang="fr-FR" sz="1500"/>
          </a:p>
        </p:txBody>
      </p:sp>
      <p:sp>
        <p:nvSpPr>
          <p:cNvPr id="8" name="Shape 5"/>
          <p:cNvSpPr/>
          <p:nvPr/>
        </p:nvSpPr>
        <p:spPr>
          <a:xfrm>
            <a:off x="365760" y="3890772"/>
            <a:ext cx="2651760" cy="384048"/>
          </a:xfrm>
          <a:prstGeom prst="roundRect">
            <a:avLst>
              <a:gd name="adj" fmla="val 14286"/>
            </a:avLst>
          </a:prstGeom>
          <a:solidFill>
            <a:srgbClr val="EBF4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457200" y="389077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200">
                <a:solidFill>
                  <a:srgbClr val="6B4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Se chercher, se construire »</a:t>
            </a:r>
            <a:endParaRPr lang="fr-FR" sz="1200"/>
          </a:p>
        </p:txBody>
      </p:sp>
      <p:sp>
        <p:nvSpPr>
          <p:cNvPr id="10" name="Shape 7"/>
          <p:cNvSpPr/>
          <p:nvPr/>
        </p:nvSpPr>
        <p:spPr>
          <a:xfrm>
            <a:off x="3200400" y="3890772"/>
            <a:ext cx="2651760" cy="384048"/>
          </a:xfrm>
          <a:prstGeom prst="roundRect">
            <a:avLst>
              <a:gd name="adj" fmla="val 14286"/>
            </a:avLst>
          </a:prstGeom>
          <a:solidFill>
            <a:srgbClr val="EBF4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" name="Text 8"/>
          <p:cNvSpPr/>
          <p:nvPr/>
        </p:nvSpPr>
        <p:spPr>
          <a:xfrm>
            <a:off x="3291840" y="389077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200">
                <a:solidFill>
                  <a:srgbClr val="6B4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Vivre en société »</a:t>
            </a:r>
            <a:endParaRPr lang="fr-FR" sz="1200"/>
          </a:p>
        </p:txBody>
      </p:sp>
      <p:sp>
        <p:nvSpPr>
          <p:cNvPr id="12" name="Shape 9"/>
          <p:cNvSpPr/>
          <p:nvPr/>
        </p:nvSpPr>
        <p:spPr>
          <a:xfrm>
            <a:off x="6035040" y="3890772"/>
            <a:ext cx="2651760" cy="384048"/>
          </a:xfrm>
          <a:prstGeom prst="roundRect">
            <a:avLst>
              <a:gd name="adj" fmla="val 14286"/>
            </a:avLst>
          </a:prstGeom>
          <a:solidFill>
            <a:srgbClr val="EBF4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6126480" y="389077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200">
                <a:solidFill>
                  <a:srgbClr val="6B4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Participer à la société »</a:t>
            </a:r>
            <a:endParaRPr lang="fr-FR" sz="1200"/>
          </a:p>
        </p:txBody>
      </p:sp>
      <p:sp>
        <p:nvSpPr>
          <p:cNvPr id="14" name="Shape 11"/>
          <p:cNvSpPr/>
          <p:nvPr/>
        </p:nvSpPr>
        <p:spPr>
          <a:xfrm>
            <a:off x="365760" y="4329684"/>
            <a:ext cx="2651760" cy="384048"/>
          </a:xfrm>
          <a:prstGeom prst="roundRect">
            <a:avLst>
              <a:gd name="adj" fmla="val 14286"/>
            </a:avLst>
          </a:prstGeom>
          <a:solidFill>
            <a:srgbClr val="EBF4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457200" y="4329684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200">
                <a:solidFill>
                  <a:srgbClr val="6B4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Regarder le monde »</a:t>
            </a:r>
            <a:endParaRPr lang="fr-FR" sz="1200"/>
          </a:p>
        </p:txBody>
      </p:sp>
      <p:sp>
        <p:nvSpPr>
          <p:cNvPr id="16" name="Shape 13"/>
          <p:cNvSpPr/>
          <p:nvPr/>
        </p:nvSpPr>
        <p:spPr>
          <a:xfrm>
            <a:off x="3200400" y="4329684"/>
            <a:ext cx="2651760" cy="384048"/>
          </a:xfrm>
          <a:prstGeom prst="roundRect">
            <a:avLst>
              <a:gd name="adj" fmla="val 14286"/>
            </a:avLst>
          </a:prstGeom>
          <a:solidFill>
            <a:srgbClr val="EBF4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3291840" y="4329684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200">
                <a:solidFill>
                  <a:srgbClr val="6B4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Inventer des mondes »</a:t>
            </a:r>
            <a:endParaRPr lang="fr-FR" sz="1200"/>
          </a:p>
        </p:txBody>
      </p:sp>
      <p:sp>
        <p:nvSpPr>
          <p:cNvPr id="18" name="Shape 15"/>
          <p:cNvSpPr/>
          <p:nvPr/>
        </p:nvSpPr>
        <p:spPr>
          <a:xfrm>
            <a:off x="6035040" y="4329684"/>
            <a:ext cx="2651760" cy="384048"/>
          </a:xfrm>
          <a:prstGeom prst="roundRect">
            <a:avLst>
              <a:gd name="adj" fmla="val 14286"/>
            </a:avLst>
          </a:prstGeom>
          <a:solidFill>
            <a:srgbClr val="EBF4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6126480" y="4329684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200">
                <a:solidFill>
                  <a:srgbClr val="6B4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Agir sur le monde »</a:t>
            </a:r>
            <a:endParaRPr lang="fr-FR" sz="1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495AA7-6861-530D-51F4-E97436CA7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70EDA2-0FEE-DA3A-7AF2-87757C5F4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 progression chronologique implicite</a:t>
            </a:r>
            <a:endParaRPr lang="fr-FR" sz="2800"/>
          </a:p>
        </p:txBody>
      </p:sp>
      <p:sp>
        <p:nvSpPr>
          <p:cNvPr id="6" name="SubtitleStrip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Derrière les genres apparaît une véritable progression historique</a:t>
            </a:r>
            <a:endParaRPr lang="fr-FR" sz="1800"/>
          </a:p>
        </p:txBody>
      </p:sp>
      <p:sp>
        <p:nvSpPr>
          <p:cNvPr id="8" name="ContentCardBg"/>
          <p:cNvSpPr/>
          <p:nvPr/>
        </p:nvSpPr>
        <p:spPr>
          <a:xfrm>
            <a:off x="548640" y="1554480"/>
            <a:ext cx="8046720" cy="26517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SectionHead"/>
          <p:cNvSpPr/>
          <p:nvPr/>
        </p:nvSpPr>
        <p:spPr>
          <a:xfrm>
            <a:off x="822960" y="164592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900" b="1">
                <a:solidFill>
                  <a:srgbClr val="1A36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 programmes construisent progressivement :</a:t>
            </a:r>
            <a:endParaRPr lang="fr-FR" sz="1900"/>
          </a:p>
        </p:txBody>
      </p:sp>
      <p:sp>
        <p:nvSpPr>
          <p:cNvPr id="10" name="ContentBody"/>
          <p:cNvSpPr/>
          <p:nvPr/>
        </p:nvSpPr>
        <p:spPr>
          <a:xfrm>
            <a:off x="822960" y="2103120"/>
            <a:ext cx="7498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50"/>
              </a:spcAft>
              <a:buSzPct val="100000"/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 repères littéraires ;</a:t>
            </a:r>
            <a:endParaRPr lang="fr-FR" sz="1800"/>
          </a:p>
          <a:p>
            <a:pPr marL="342900" indent="-342900">
              <a:spcAft>
                <a:spcPts val="450"/>
              </a:spcAft>
              <a:buSzPct val="100000"/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 repères culturels ;</a:t>
            </a:r>
            <a:endParaRPr lang="fr-FR" sz="1800"/>
          </a:p>
          <a:p>
            <a:pPr marL="342900" indent="-342900">
              <a:spcAft>
                <a:spcPts val="450"/>
              </a:spcAft>
              <a:buSzPct val="100000"/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connaissance des grandes périodes ;</a:t>
            </a:r>
            <a:endParaRPr lang="fr-FR" sz="1800"/>
          </a:p>
          <a:p>
            <a:pPr marL="342900" indent="-342900">
              <a:spcAft>
                <a:spcPts val="450"/>
              </a:spcAft>
              <a:buSzPct val="100000"/>
              <a:buChar char="•"/>
            </a:pPr>
            <a:r>
              <a:rPr lang="fr-FR" sz="1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familiarité avec le patrimoine.</a:t>
            </a:r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3819553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B6CB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itle"/>
          <p:cNvSpPr/>
          <p:nvPr/>
        </p:nvSpPr>
        <p:spPr>
          <a:xfrm>
            <a:off x="457200" y="9144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Programmes actuels de lycée</a:t>
            </a:r>
            <a:endParaRPr lang="fr-FR" sz="2800"/>
          </a:p>
        </p:txBody>
      </p:sp>
      <p:sp>
        <p:nvSpPr>
          <p:cNvPr id="4" name="SubtitleBar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solidFill>
            <a:srgbClr val="FEEBC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ubtitleText"/>
          <p:cNvSpPr/>
          <p:nvPr/>
        </p:nvSpPr>
        <p:spPr>
          <a:xfrm>
            <a:off x="457200" y="854964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800" b="1">
                <a:solidFill>
                  <a:srgbClr val="DD6B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 cadre existant : 4 objets d’étude par niveau, structurés par genre</a:t>
            </a:r>
            <a:endParaRPr lang="fr-FR" sz="180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458198"/>
              </p:ext>
            </p:extLst>
          </p:nvPr>
        </p:nvGraphicFramePr>
        <p:xfrm>
          <a:off x="365760" y="1371600"/>
          <a:ext cx="8412480" cy="212424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30000"/>
                    </a:ext>
                  </a:extLst>
                </a:gridCol>
                <a:gridCol w="3154680">
                  <a:extLst>
                    <a:ext uri="{9D8B030D-6E8A-4147-A177-3AD203B41FA5}">
                      <a16:colId xmlns:a16="http://schemas.microsoft.com/office/drawing/2014/main" val="30001"/>
                    </a:ext>
                  </a:extLst>
                </a:gridCol>
                <a:gridCol w="3154680">
                  <a:extLst>
                    <a:ext uri="{9D8B030D-6E8A-4147-A177-3AD203B41FA5}">
                      <a16:colId xmlns:a16="http://schemas.microsoft.com/office/drawing/2014/main" val="30002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400" b="1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Genre littéraire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1A36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400" b="1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Seconde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1A36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400" b="1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Première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1A36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Poésie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 Moyen Âge au XVIIIe siècle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 XIXe siècle au XXIe siècle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Littérature d’idées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 XVIe au XVIIIe siècle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 XVIe au XVIIIe siècle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Roman et récit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 Moyen Âge au XXIe siècle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 Moyen Âge au XXIe siècle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EB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fr-FR" sz="1300" b="1">
                          <a:solidFill>
                            <a:srgbClr val="1A36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Théâtre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 XVIIe au XXIe siècle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30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 XVIIe siècle au XXIe siècle</a:t>
                      </a:r>
                    </a:p>
                  </a:txBody>
                  <a:tcPr>
                    <a:lnL w="6350">
                      <a:solidFill>
                        <a:srgbClr val="EDF2F7"/>
                      </a:solidFill>
                      <a:prstDash val="solid"/>
                      <a:round/>
                    </a:lnL>
                    <a:lnR w="6350">
                      <a:solidFill>
                        <a:srgbClr val="EDF2F7"/>
                      </a:solidFill>
                      <a:prstDash val="solid"/>
                      <a:round/>
                    </a:lnR>
                    <a:lnT w="6350">
                      <a:solidFill>
                        <a:srgbClr val="EDF2F7"/>
                      </a:solidFill>
                      <a:prstDash val="solid"/>
                      <a:round/>
                    </a:lnT>
                    <a:lnB w="6350">
                      <a:solidFill>
                        <a:srgbClr val="EDF2F7"/>
                      </a:solidFill>
                      <a:prstDash val="solid"/>
                      <a:round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4"/>
                  </a:ext>
                </a:extLst>
              </a:tr>
            </a:tbl>
          </a:graphicData>
        </a:graphic>
      </p:graphicFrame>
      <p:sp>
        <p:nvSpPr>
          <p:cNvPr id="10" name="BottomNote"/>
          <p:cNvSpPr/>
          <p:nvPr/>
        </p:nvSpPr>
        <p:spPr>
          <a:xfrm>
            <a:off x="365760" y="4114800"/>
            <a:ext cx="8412480" cy="457200"/>
          </a:xfrm>
          <a:prstGeom prst="roundRect">
            <a:avLst>
              <a:gd name="adj" fmla="val 14286"/>
            </a:avLst>
          </a:prstGeom>
          <a:solidFill>
            <a:srgbClr val="2B6CB0">
              <a:alpha val="12000"/>
            </a:srgbClr>
          </a:solidFill>
          <a:ln/>
        </p:spPr>
        <p:txBody>
          <a:bodyPr wrap="square" lIns="91440" tIns="45720" rIns="91440" bIns="45720" rtlCol="0" anchor="ctr"/>
          <a:lstStyle/>
          <a:p>
            <a:pPr marL="0" indent="0" algn="ctr">
              <a:buNone/>
            </a:pPr>
            <a:r>
              <a:rPr lang="fr-FR" sz="1400" b="1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nouveaux programmes de collège s’articulent désormais explicitement avec ces 4 genres du lycée</a:t>
            </a:r>
          </a:p>
        </p:txBody>
      </p:sp>
    </p:spTree>
    <p:extLst>
      <p:ext uri="{BB962C8B-B14F-4D97-AF65-F5344CB8AC3E}">
        <p14:creationId xmlns:p14="http://schemas.microsoft.com/office/powerpoint/2010/main" val="1759586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pédagogique</Template>
  <TotalTime>331</TotalTime>
  <Words>2524</Words>
  <Application>Microsoft Macintosh PowerPoint</Application>
  <PresentationFormat>Affichage à l'écran (16:9)</PresentationFormat>
  <Paragraphs>542</Paragraphs>
  <Slides>43</Slides>
  <Notes>14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43</vt:i4>
      </vt:variant>
    </vt:vector>
  </HeadingPairs>
  <TitlesOfParts>
    <vt:vector size="49" baseType="lpstr">
      <vt:lpstr>Arial</vt:lpstr>
      <vt:lpstr>Calibri</vt:lpstr>
      <vt:lpstr>Courier New</vt:lpstr>
      <vt:lpstr>Trebuchet MS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Marie-Laure Paoli</dc:creator>
  <cp:lastModifiedBy>VERDI DAMIEN</cp:lastModifiedBy>
  <cp:revision>11</cp:revision>
  <dcterms:created xsi:type="dcterms:W3CDTF">2026-04-24T08:26:25Z</dcterms:created>
  <dcterms:modified xsi:type="dcterms:W3CDTF">2026-07-08T15:59:39Z</dcterms:modified>
</cp:coreProperties>
</file>