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658"/>
  </p:normalViewPr>
  <p:slideViewPr>
    <p:cSldViewPr snapToGrid="0">
      <p:cViewPr varScale="1">
        <p:scale>
          <a:sx n="160" d="100"/>
          <a:sy n="160" d="100"/>
        </p:scale>
        <p:origin x="8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917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fr-FR"/>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1097280"/>
            <a:ext cx="7680960" cy="1097280"/>
          </a:xfrm>
          <a:prstGeom prst="rect">
            <a:avLst/>
          </a:prstGeom>
          <a:noFill/>
          <a:ln/>
        </p:spPr>
        <p:txBody>
          <a:bodyPr wrap="square" lIns="0" tIns="0" rIns="0" bIns="0" rtlCol="0" anchor="ctr"/>
          <a:lstStyle/>
          <a:p>
            <a:pPr marL="0" indent="0" algn="l">
              <a:buNone/>
            </a:pPr>
            <a:r>
              <a:rPr lang="en-US" sz="4000" b="1" dirty="0">
                <a:solidFill>
                  <a:srgbClr val="FFFFFF"/>
                </a:solidFill>
                <a:latin typeface="Georgia" pitchFamily="34" charset="0"/>
                <a:ea typeface="Georgia" pitchFamily="34" charset="-122"/>
                <a:cs typeface="Georgia" pitchFamily="34" charset="-120"/>
              </a:rPr>
              <a:t>Le projet d'apprentissage</a:t>
            </a:r>
            <a:endParaRPr lang="en-US" sz="4000" dirty="0"/>
          </a:p>
        </p:txBody>
      </p:sp>
      <p:sp>
        <p:nvSpPr>
          <p:cNvPr id="4" name="Text 2"/>
          <p:cNvSpPr/>
          <p:nvPr/>
        </p:nvSpPr>
        <p:spPr>
          <a:xfrm>
            <a:off x="731520" y="2194560"/>
            <a:ext cx="7680960" cy="731520"/>
          </a:xfrm>
          <a:prstGeom prst="rect">
            <a:avLst/>
          </a:prstGeom>
          <a:noFill/>
          <a:ln/>
        </p:spPr>
        <p:txBody>
          <a:bodyPr wrap="square" lIns="0" tIns="0" rIns="0" bIns="0" rtlCol="0" anchor="ctr"/>
          <a:lstStyle/>
          <a:p>
            <a:pPr marL="0" indent="0" algn="l">
              <a:buNone/>
            </a:pPr>
            <a:r>
              <a:rPr lang="en-US" sz="2200" dirty="0">
                <a:solidFill>
                  <a:srgbClr val="E8845F"/>
                </a:solidFill>
                <a:latin typeface="Calibri" pitchFamily="34" charset="0"/>
                <a:ea typeface="Calibri" pitchFamily="34" charset="-122"/>
                <a:cs typeface="Calibri" pitchFamily="34" charset="-120"/>
              </a:rPr>
              <a:t>dans les nouveaux programmes de français du cycle 4</a:t>
            </a:r>
            <a:endParaRPr lang="en-US" sz="2200" dirty="0"/>
          </a:p>
        </p:txBody>
      </p:sp>
      <p:sp>
        <p:nvSpPr>
          <p:cNvPr id="5" name="Text 3"/>
          <p:cNvSpPr/>
          <p:nvPr/>
        </p:nvSpPr>
        <p:spPr>
          <a:xfrm>
            <a:off x="731520" y="3291840"/>
            <a:ext cx="4572000" cy="457200"/>
          </a:xfrm>
          <a:prstGeom prst="rect">
            <a:avLst/>
          </a:prstGeom>
          <a:noFill/>
          <a:ln/>
        </p:spPr>
        <p:txBody>
          <a:bodyPr wrap="square" lIns="0" tIns="0" rIns="0" bIns="0" rtlCol="0" anchor="ctr"/>
          <a:lstStyle/>
          <a:p>
            <a:pPr marL="0" indent="0" algn="l">
              <a:buNone/>
            </a:pPr>
            <a:r>
              <a:rPr lang="en-US" sz="1400" i="1" dirty="0">
                <a:solidFill>
                  <a:srgbClr val="6B7280"/>
                </a:solidFill>
                <a:latin typeface="Calibri" pitchFamily="34" charset="0"/>
                <a:ea typeface="Calibri" pitchFamily="34" charset="-122"/>
                <a:cs typeface="Calibri" pitchFamily="34" charset="-120"/>
              </a:rPr>
              <a:t>Synthèse pédagogique</a:t>
            </a:r>
            <a:endParaRPr lang="en-US" sz="1400" dirty="0"/>
          </a:p>
        </p:txBody>
      </p:sp>
      <p:sp>
        <p:nvSpPr>
          <p:cNvPr id="6" name="Shape 4"/>
          <p:cNvSpPr/>
          <p:nvPr/>
        </p:nvSpPr>
        <p:spPr>
          <a:xfrm>
            <a:off x="0" y="4846320"/>
            <a:ext cx="9144000" cy="297180"/>
          </a:xfrm>
          <a:prstGeom prst="rect">
            <a:avLst/>
          </a:prstGeom>
          <a:solidFill>
            <a:srgbClr val="C9553D"/>
          </a:solidFill>
          <a:ln/>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640080"/>
          </a:xfrm>
          <a:prstGeom prst="rect">
            <a:avLst/>
          </a:prstGeom>
          <a:noFill/>
          <a:ln/>
        </p:spPr>
        <p:txBody>
          <a:bodyPr wrap="square" lIns="0" tIns="0" rIns="0" bIns="0" rtlCol="0" anchor="ctr"/>
          <a:lstStyle/>
          <a:p>
            <a:pPr marL="0" indent="0" algn="l">
              <a:buNone/>
            </a:pPr>
            <a:r>
              <a:rPr lang="en-US" sz="2800" b="1" dirty="0">
                <a:solidFill>
                  <a:srgbClr val="1B3A5C"/>
                </a:solidFill>
                <a:latin typeface="Georgia" pitchFamily="34" charset="0"/>
                <a:ea typeface="Georgia" pitchFamily="34" charset="-122"/>
                <a:cs typeface="Georgia" pitchFamily="34" charset="-120"/>
              </a:rPr>
              <a:t>Projet d’apprentissage vs tâche complexe</a:t>
            </a:r>
            <a:endParaRPr lang="en-US" sz="2800" dirty="0"/>
          </a:p>
        </p:txBody>
      </p:sp>
      <p:sp>
        <p:nvSpPr>
          <p:cNvPr id="4" name="Shape 2"/>
          <p:cNvSpPr/>
          <p:nvPr/>
        </p:nvSpPr>
        <p:spPr>
          <a:xfrm>
            <a:off x="731520" y="1188720"/>
            <a:ext cx="3657600" cy="2286000"/>
          </a:xfrm>
          <a:prstGeom prst="rect">
            <a:avLst/>
          </a:prstGeom>
          <a:solidFill>
            <a:srgbClr val="1B3A5C"/>
          </a:solidFill>
          <a:ln/>
        </p:spPr>
        <p:txBody>
          <a:bodyPr/>
          <a:lstStyle/>
          <a:p>
            <a:endParaRPr lang="fr-FR"/>
          </a:p>
        </p:txBody>
      </p:sp>
      <p:sp>
        <p:nvSpPr>
          <p:cNvPr id="5" name="Text 3"/>
          <p:cNvSpPr/>
          <p:nvPr/>
        </p:nvSpPr>
        <p:spPr>
          <a:xfrm>
            <a:off x="914400" y="1325880"/>
            <a:ext cx="3291840" cy="411480"/>
          </a:xfrm>
          <a:prstGeom prst="rect">
            <a:avLst/>
          </a:prstGeom>
          <a:noFill/>
          <a:ln/>
        </p:spPr>
        <p:txBody>
          <a:bodyPr wrap="square" lIns="0" tIns="0" rIns="0" bIns="0"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Le projet d’apprentissage</a:t>
            </a:r>
            <a:endParaRPr lang="en-US" sz="1600" dirty="0"/>
          </a:p>
        </p:txBody>
      </p:sp>
      <p:sp>
        <p:nvSpPr>
          <p:cNvPr id="6" name="Text 4"/>
          <p:cNvSpPr/>
          <p:nvPr/>
        </p:nvSpPr>
        <p:spPr>
          <a:xfrm>
            <a:off x="914400" y="1828800"/>
            <a:ext cx="3291840" cy="731520"/>
          </a:xfrm>
          <a:prstGeom prst="rect">
            <a:avLst/>
          </a:prstGeom>
          <a:noFill/>
          <a:ln/>
        </p:spPr>
        <p:txBody>
          <a:bodyPr wrap="square" lIns="0" tIns="0" rIns="0" bIns="0" rtlCol="0" anchor="ctr"/>
          <a:lstStyle/>
          <a:p>
            <a:pPr marL="0" indent="0">
              <a:lnSpc>
                <a:spcPct val="130000"/>
              </a:lnSpc>
              <a:buNone/>
            </a:pPr>
            <a:r>
              <a:rPr lang="en-US" sz="1400" dirty="0">
                <a:solidFill>
                  <a:srgbClr val="FFFFFF"/>
                </a:solidFill>
                <a:latin typeface="Calibri" pitchFamily="34" charset="0"/>
                <a:ea typeface="Calibri" pitchFamily="34" charset="-122"/>
                <a:cs typeface="Calibri" pitchFamily="34" charset="-120"/>
              </a:rPr>
              <a:t>Cadre global de construction des apprentissages.</a:t>
            </a:r>
            <a:endParaRPr lang="en-US" sz="1400" dirty="0"/>
          </a:p>
        </p:txBody>
      </p:sp>
      <p:sp>
        <p:nvSpPr>
          <p:cNvPr id="7" name="Text 5"/>
          <p:cNvSpPr/>
          <p:nvPr/>
        </p:nvSpPr>
        <p:spPr>
          <a:xfrm>
            <a:off x="914400" y="2651760"/>
            <a:ext cx="3291840" cy="457200"/>
          </a:xfrm>
          <a:prstGeom prst="rect">
            <a:avLst/>
          </a:prstGeom>
          <a:noFill/>
          <a:ln/>
        </p:spPr>
        <p:txBody>
          <a:bodyPr wrap="square" lIns="0" tIns="0" rIns="0" bIns="0" rtlCol="0" anchor="ctr"/>
          <a:lstStyle/>
          <a:p>
            <a:pPr marL="0" indent="0">
              <a:buNone/>
            </a:pPr>
            <a:r>
              <a:rPr lang="en-US" sz="1400" b="1" i="1" dirty="0">
                <a:solidFill>
                  <a:srgbClr val="E8845F"/>
                </a:solidFill>
                <a:latin typeface="Calibri" pitchFamily="34" charset="0"/>
                <a:ea typeface="Calibri" pitchFamily="34" charset="-122"/>
                <a:cs typeface="Calibri" pitchFamily="34" charset="-120"/>
              </a:rPr>
              <a:t>Le projet fait apprendre</a:t>
            </a:r>
            <a:endParaRPr lang="en-US" sz="1400" dirty="0"/>
          </a:p>
        </p:txBody>
      </p:sp>
      <p:sp>
        <p:nvSpPr>
          <p:cNvPr id="8" name="Shape 6"/>
          <p:cNvSpPr/>
          <p:nvPr/>
        </p:nvSpPr>
        <p:spPr>
          <a:xfrm>
            <a:off x="4754880" y="1188720"/>
            <a:ext cx="3657600" cy="2286000"/>
          </a:xfrm>
          <a:prstGeom prst="rect">
            <a:avLst/>
          </a:prstGeom>
          <a:solidFill>
            <a:srgbClr val="C9553D"/>
          </a:solidFill>
          <a:ln/>
        </p:spPr>
        <p:txBody>
          <a:bodyPr/>
          <a:lstStyle/>
          <a:p>
            <a:endParaRPr lang="fr-FR"/>
          </a:p>
        </p:txBody>
      </p:sp>
      <p:sp>
        <p:nvSpPr>
          <p:cNvPr id="9" name="Text 7"/>
          <p:cNvSpPr/>
          <p:nvPr/>
        </p:nvSpPr>
        <p:spPr>
          <a:xfrm>
            <a:off x="4937760" y="1325880"/>
            <a:ext cx="3291840" cy="411480"/>
          </a:xfrm>
          <a:prstGeom prst="rect">
            <a:avLst/>
          </a:prstGeom>
          <a:noFill/>
          <a:ln/>
        </p:spPr>
        <p:txBody>
          <a:bodyPr wrap="square" lIns="0" tIns="0" rIns="0" bIns="0" rtlCol="0" anchor="ctr"/>
          <a:lstStyle/>
          <a:p>
            <a:pPr marL="0" indent="0">
              <a:buNone/>
            </a:pPr>
            <a:r>
              <a:rPr lang="en-US" sz="1600" b="1" dirty="0">
                <a:solidFill>
                  <a:srgbClr val="FFFFFF"/>
                </a:solidFill>
                <a:latin typeface="Georgia" pitchFamily="34" charset="0"/>
                <a:ea typeface="Georgia" pitchFamily="34" charset="-122"/>
                <a:cs typeface="Georgia" pitchFamily="34" charset="-120"/>
              </a:rPr>
              <a:t>La tâche complexe</a:t>
            </a:r>
            <a:endParaRPr lang="en-US" sz="1600" dirty="0"/>
          </a:p>
        </p:txBody>
      </p:sp>
      <p:sp>
        <p:nvSpPr>
          <p:cNvPr id="10" name="Text 8"/>
          <p:cNvSpPr/>
          <p:nvPr/>
        </p:nvSpPr>
        <p:spPr>
          <a:xfrm>
            <a:off x="4937760" y="1828800"/>
            <a:ext cx="3291840" cy="731520"/>
          </a:xfrm>
          <a:prstGeom prst="rect">
            <a:avLst/>
          </a:prstGeom>
          <a:noFill/>
          <a:ln/>
        </p:spPr>
        <p:txBody>
          <a:bodyPr wrap="square" lIns="0" tIns="0" rIns="0" bIns="0" rtlCol="0" anchor="ctr"/>
          <a:lstStyle/>
          <a:p>
            <a:pPr marL="0" indent="0">
              <a:lnSpc>
                <a:spcPct val="130000"/>
              </a:lnSpc>
              <a:buNone/>
            </a:pPr>
            <a:r>
              <a:rPr lang="en-US" sz="1400" dirty="0">
                <a:solidFill>
                  <a:srgbClr val="FFFFFF"/>
                </a:solidFill>
                <a:latin typeface="Calibri" pitchFamily="34" charset="0"/>
                <a:ea typeface="Calibri" pitchFamily="34" charset="-122"/>
                <a:cs typeface="Calibri" pitchFamily="34" charset="-120"/>
              </a:rPr>
              <a:t>Aboutissement du projet : elle permet à l’élève de mobiliser de manière autonome les compétences construites.</a:t>
            </a:r>
            <a:endParaRPr lang="en-US" sz="1400" dirty="0"/>
          </a:p>
        </p:txBody>
      </p:sp>
      <p:sp>
        <p:nvSpPr>
          <p:cNvPr id="11" name="Text 9"/>
          <p:cNvSpPr/>
          <p:nvPr/>
        </p:nvSpPr>
        <p:spPr>
          <a:xfrm>
            <a:off x="4937760" y="2651760"/>
            <a:ext cx="3291840" cy="457200"/>
          </a:xfrm>
          <a:prstGeom prst="rect">
            <a:avLst/>
          </a:prstGeom>
          <a:noFill/>
          <a:ln/>
        </p:spPr>
        <p:txBody>
          <a:bodyPr wrap="square" lIns="0" tIns="0" rIns="0" bIns="0" rtlCol="0" anchor="ctr"/>
          <a:lstStyle/>
          <a:p>
            <a:pPr marL="0" indent="0">
              <a:buNone/>
            </a:pPr>
            <a:r>
              <a:rPr lang="en-US" sz="1400" b="1" i="1" dirty="0">
                <a:solidFill>
                  <a:srgbClr val="FFFFFF"/>
                </a:solidFill>
                <a:latin typeface="Calibri" pitchFamily="34" charset="0"/>
                <a:ea typeface="Calibri" pitchFamily="34" charset="-122"/>
                <a:cs typeface="Calibri" pitchFamily="34" charset="-120"/>
              </a:rPr>
              <a:t>La tâche complexe permet de réinvestir et d’évaluer</a:t>
            </a:r>
            <a:endParaRPr lang="en-US" sz="1400" dirty="0"/>
          </a:p>
        </p:txBody>
      </p:sp>
      <p:sp>
        <p:nvSpPr>
          <p:cNvPr id="12" name="Shape 10"/>
          <p:cNvSpPr/>
          <p:nvPr/>
        </p:nvSpPr>
        <p:spPr>
          <a:xfrm>
            <a:off x="4389120" y="2331720"/>
            <a:ext cx="365760" cy="0"/>
          </a:xfrm>
          <a:prstGeom prst="line">
            <a:avLst/>
          </a:prstGeom>
          <a:noFill/>
          <a:ln w="25400">
            <a:solidFill>
              <a:srgbClr val="6B7280"/>
            </a:solidFill>
            <a:prstDash val="solid"/>
          </a:ln>
        </p:spPr>
        <p:txBody>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640080"/>
          </a:xfrm>
          <a:prstGeom prst="rect">
            <a:avLst/>
          </a:prstGeom>
          <a:noFill/>
          <a:ln/>
        </p:spPr>
        <p:txBody>
          <a:bodyPr wrap="square" lIns="0" tIns="0" rIns="0" bIns="0" rtlCol="0" anchor="ctr"/>
          <a:lstStyle/>
          <a:p>
            <a:pPr marL="0" indent="0" algn="l">
              <a:buNone/>
            </a:pPr>
            <a:r>
              <a:rPr lang="en-US" sz="2800" b="1" dirty="0">
                <a:solidFill>
                  <a:srgbClr val="1B3A5C"/>
                </a:solidFill>
                <a:latin typeface="Georgia" pitchFamily="34" charset="0"/>
                <a:ea typeface="Georgia" pitchFamily="34" charset="-122"/>
                <a:cs typeface="Georgia" pitchFamily="34" charset="-120"/>
              </a:rPr>
              <a:t>Les enjeux des nouveaux programmes</a:t>
            </a:r>
            <a:endParaRPr lang="en-US" sz="2800" dirty="0"/>
          </a:p>
        </p:txBody>
      </p:sp>
      <p:sp>
        <p:nvSpPr>
          <p:cNvPr id="3" name="Shape 1"/>
          <p:cNvSpPr/>
          <p:nvPr/>
        </p:nvSpPr>
        <p:spPr>
          <a:xfrm>
            <a:off x="731520" y="10972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4" name="Shape 2"/>
          <p:cNvSpPr/>
          <p:nvPr/>
        </p:nvSpPr>
        <p:spPr>
          <a:xfrm>
            <a:off x="868680" y="1234440"/>
            <a:ext cx="320040" cy="320040"/>
          </a:xfrm>
          <a:prstGeom prst="ellipse">
            <a:avLst/>
          </a:prstGeom>
          <a:solidFill>
            <a:srgbClr val="C9553D"/>
          </a:solidFill>
          <a:ln/>
        </p:spPr>
        <p:txBody>
          <a:bodyPr/>
          <a:lstStyle/>
          <a:p>
            <a:endParaRPr lang="fr-FR"/>
          </a:p>
        </p:txBody>
      </p:sp>
      <p:sp>
        <p:nvSpPr>
          <p:cNvPr id="5" name="Text 3"/>
          <p:cNvSpPr/>
          <p:nvPr/>
        </p:nvSpPr>
        <p:spPr>
          <a:xfrm>
            <a:off x="868680" y="12344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6" name="Text 4"/>
          <p:cNvSpPr/>
          <p:nvPr/>
        </p:nvSpPr>
        <p:spPr>
          <a:xfrm>
            <a:off x="868680" y="16459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Renforcer la maîtrise de la langue</a:t>
            </a:r>
            <a:endParaRPr lang="en-US" sz="1300" dirty="0"/>
          </a:p>
        </p:txBody>
      </p:sp>
      <p:sp>
        <p:nvSpPr>
          <p:cNvPr id="7" name="Text 5"/>
          <p:cNvSpPr/>
          <p:nvPr/>
        </p:nvSpPr>
        <p:spPr>
          <a:xfrm>
            <a:off x="868680" y="21488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Compétences linguistiques solides</a:t>
            </a:r>
            <a:endParaRPr lang="en-US" sz="1100" dirty="0"/>
          </a:p>
        </p:txBody>
      </p:sp>
      <p:sp>
        <p:nvSpPr>
          <p:cNvPr id="8" name="Shape 6"/>
          <p:cNvSpPr/>
          <p:nvPr/>
        </p:nvSpPr>
        <p:spPr>
          <a:xfrm>
            <a:off x="3474720" y="10972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9" name="Shape 7"/>
          <p:cNvSpPr/>
          <p:nvPr/>
        </p:nvSpPr>
        <p:spPr>
          <a:xfrm>
            <a:off x="3611880" y="1234440"/>
            <a:ext cx="320040" cy="320040"/>
          </a:xfrm>
          <a:prstGeom prst="ellipse">
            <a:avLst/>
          </a:prstGeom>
          <a:solidFill>
            <a:srgbClr val="C9553D"/>
          </a:solidFill>
          <a:ln/>
        </p:spPr>
        <p:txBody>
          <a:bodyPr/>
          <a:lstStyle/>
          <a:p>
            <a:endParaRPr lang="fr-FR"/>
          </a:p>
        </p:txBody>
      </p:sp>
      <p:sp>
        <p:nvSpPr>
          <p:cNvPr id="10" name="Text 8"/>
          <p:cNvSpPr/>
          <p:nvPr/>
        </p:nvSpPr>
        <p:spPr>
          <a:xfrm>
            <a:off x="3611880" y="12344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Text 9"/>
          <p:cNvSpPr/>
          <p:nvPr/>
        </p:nvSpPr>
        <p:spPr>
          <a:xfrm>
            <a:off x="3611880" y="16459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Redonner une place centrale à la lecture</a:t>
            </a:r>
            <a:endParaRPr lang="en-US" sz="1300" dirty="0"/>
          </a:p>
        </p:txBody>
      </p:sp>
      <p:sp>
        <p:nvSpPr>
          <p:cNvPr id="12" name="Text 10"/>
          <p:cNvSpPr/>
          <p:nvPr/>
        </p:nvSpPr>
        <p:spPr>
          <a:xfrm>
            <a:off x="3611880" y="21488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Pratiques de lecture régulières</a:t>
            </a:r>
            <a:endParaRPr lang="en-US" sz="1100" dirty="0"/>
          </a:p>
        </p:txBody>
      </p:sp>
      <p:sp>
        <p:nvSpPr>
          <p:cNvPr id="13" name="Shape 11"/>
          <p:cNvSpPr/>
          <p:nvPr/>
        </p:nvSpPr>
        <p:spPr>
          <a:xfrm>
            <a:off x="6217920" y="10972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14" name="Shape 12"/>
          <p:cNvSpPr/>
          <p:nvPr/>
        </p:nvSpPr>
        <p:spPr>
          <a:xfrm>
            <a:off x="6355080" y="1234440"/>
            <a:ext cx="320040" cy="320040"/>
          </a:xfrm>
          <a:prstGeom prst="ellipse">
            <a:avLst/>
          </a:prstGeom>
          <a:solidFill>
            <a:srgbClr val="C9553D"/>
          </a:solidFill>
          <a:ln/>
        </p:spPr>
        <p:txBody>
          <a:bodyPr/>
          <a:lstStyle/>
          <a:p>
            <a:endParaRPr lang="fr-FR"/>
          </a:p>
        </p:txBody>
      </p:sp>
      <p:sp>
        <p:nvSpPr>
          <p:cNvPr id="15" name="Text 13"/>
          <p:cNvSpPr/>
          <p:nvPr/>
        </p:nvSpPr>
        <p:spPr>
          <a:xfrm>
            <a:off x="6355080" y="12344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6" name="Text 14"/>
          <p:cNvSpPr/>
          <p:nvPr/>
        </p:nvSpPr>
        <p:spPr>
          <a:xfrm>
            <a:off x="6355080" y="16459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Articuler les compétences</a:t>
            </a:r>
            <a:endParaRPr lang="en-US" sz="1300" dirty="0"/>
          </a:p>
        </p:txBody>
      </p:sp>
      <p:sp>
        <p:nvSpPr>
          <p:cNvPr id="17" name="Text 15"/>
          <p:cNvSpPr/>
          <p:nvPr/>
        </p:nvSpPr>
        <p:spPr>
          <a:xfrm>
            <a:off x="6355080" y="21488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Approche intégrée des savoirs</a:t>
            </a:r>
            <a:endParaRPr lang="en-US" sz="1100" dirty="0"/>
          </a:p>
        </p:txBody>
      </p:sp>
      <p:sp>
        <p:nvSpPr>
          <p:cNvPr id="18" name="Shape 16"/>
          <p:cNvSpPr/>
          <p:nvPr/>
        </p:nvSpPr>
        <p:spPr>
          <a:xfrm>
            <a:off x="73152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19" name="Shape 17"/>
          <p:cNvSpPr/>
          <p:nvPr/>
        </p:nvSpPr>
        <p:spPr>
          <a:xfrm>
            <a:off x="868680" y="3063240"/>
            <a:ext cx="320040" cy="320040"/>
          </a:xfrm>
          <a:prstGeom prst="ellipse">
            <a:avLst/>
          </a:prstGeom>
          <a:solidFill>
            <a:srgbClr val="C9553D"/>
          </a:solidFill>
          <a:ln/>
        </p:spPr>
        <p:txBody>
          <a:bodyPr/>
          <a:lstStyle/>
          <a:p>
            <a:endParaRPr lang="fr-FR"/>
          </a:p>
        </p:txBody>
      </p:sp>
      <p:sp>
        <p:nvSpPr>
          <p:cNvPr id="20" name="Text 18"/>
          <p:cNvSpPr/>
          <p:nvPr/>
        </p:nvSpPr>
        <p:spPr>
          <a:xfrm>
            <a:off x="868680" y="30632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1" name="Text 19"/>
          <p:cNvSpPr/>
          <p:nvPr/>
        </p:nvSpPr>
        <p:spPr>
          <a:xfrm>
            <a:off x="868680" y="34747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Rendre les apprentissages explicites</a:t>
            </a:r>
            <a:endParaRPr lang="en-US" sz="1300" dirty="0"/>
          </a:p>
        </p:txBody>
      </p:sp>
      <p:sp>
        <p:nvSpPr>
          <p:cNvPr id="22" name="Text 20"/>
          <p:cNvSpPr/>
          <p:nvPr/>
        </p:nvSpPr>
        <p:spPr>
          <a:xfrm>
            <a:off x="868680" y="39776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Objectifs et critères clairs</a:t>
            </a:r>
            <a:endParaRPr lang="en-US" sz="1100" dirty="0"/>
          </a:p>
        </p:txBody>
      </p:sp>
      <p:sp>
        <p:nvSpPr>
          <p:cNvPr id="23" name="Shape 21"/>
          <p:cNvSpPr/>
          <p:nvPr/>
        </p:nvSpPr>
        <p:spPr>
          <a:xfrm>
            <a:off x="347472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24" name="Shape 22"/>
          <p:cNvSpPr/>
          <p:nvPr/>
        </p:nvSpPr>
        <p:spPr>
          <a:xfrm>
            <a:off x="3611880" y="3063240"/>
            <a:ext cx="320040" cy="320040"/>
          </a:xfrm>
          <a:prstGeom prst="ellipse">
            <a:avLst/>
          </a:prstGeom>
          <a:solidFill>
            <a:srgbClr val="C9553D"/>
          </a:solidFill>
          <a:ln/>
        </p:spPr>
        <p:txBody>
          <a:bodyPr/>
          <a:lstStyle/>
          <a:p>
            <a:endParaRPr lang="fr-FR"/>
          </a:p>
        </p:txBody>
      </p:sp>
      <p:sp>
        <p:nvSpPr>
          <p:cNvPr id="25" name="Text 23"/>
          <p:cNvSpPr/>
          <p:nvPr/>
        </p:nvSpPr>
        <p:spPr>
          <a:xfrm>
            <a:off x="3611880" y="30632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26" name="Text 24"/>
          <p:cNvSpPr/>
          <p:nvPr/>
        </p:nvSpPr>
        <p:spPr>
          <a:xfrm>
            <a:off x="3611880" y="34747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Développer l’autonomie et le jugement</a:t>
            </a:r>
            <a:endParaRPr lang="en-US" sz="1300" dirty="0"/>
          </a:p>
        </p:txBody>
      </p:sp>
      <p:sp>
        <p:nvSpPr>
          <p:cNvPr id="27" name="Text 25"/>
          <p:cNvSpPr/>
          <p:nvPr/>
        </p:nvSpPr>
        <p:spPr>
          <a:xfrm>
            <a:off x="3611880" y="39776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Pensée critique de l’élève</a:t>
            </a:r>
            <a:endParaRPr lang="en-US" sz="1100" dirty="0"/>
          </a:p>
        </p:txBody>
      </p:sp>
      <p:sp>
        <p:nvSpPr>
          <p:cNvPr id="28" name="Shape 26"/>
          <p:cNvSpPr/>
          <p:nvPr/>
        </p:nvSpPr>
        <p:spPr>
          <a:xfrm>
            <a:off x="6217920" y="2926080"/>
            <a:ext cx="2560320" cy="1554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29" name="Shape 27"/>
          <p:cNvSpPr/>
          <p:nvPr/>
        </p:nvSpPr>
        <p:spPr>
          <a:xfrm>
            <a:off x="6355080" y="3063240"/>
            <a:ext cx="320040" cy="320040"/>
          </a:xfrm>
          <a:prstGeom prst="ellipse">
            <a:avLst/>
          </a:prstGeom>
          <a:solidFill>
            <a:srgbClr val="C9553D"/>
          </a:solidFill>
          <a:ln/>
        </p:spPr>
        <p:txBody>
          <a:bodyPr/>
          <a:lstStyle/>
          <a:p>
            <a:endParaRPr lang="fr-FR"/>
          </a:p>
        </p:txBody>
      </p:sp>
      <p:sp>
        <p:nvSpPr>
          <p:cNvPr id="30" name="Text 28"/>
          <p:cNvSpPr/>
          <p:nvPr/>
        </p:nvSpPr>
        <p:spPr>
          <a:xfrm>
            <a:off x="6355080" y="30632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31" name="Text 29"/>
          <p:cNvSpPr/>
          <p:nvPr/>
        </p:nvSpPr>
        <p:spPr>
          <a:xfrm>
            <a:off x="6355080" y="3474720"/>
            <a:ext cx="2286000" cy="548640"/>
          </a:xfrm>
          <a:prstGeom prst="rect">
            <a:avLst/>
          </a:prstGeom>
          <a:noFill/>
          <a:ln/>
        </p:spPr>
        <p:txBody>
          <a:bodyPr wrap="square" lIns="0" tIns="0" rIns="0" bIns="0" rtlCol="0" anchor="ctr"/>
          <a:lstStyle/>
          <a:p>
            <a:pPr marL="0" indent="0">
              <a:buNone/>
            </a:pPr>
            <a:r>
              <a:rPr lang="en-US" sz="1300" b="1" dirty="0">
                <a:solidFill>
                  <a:srgbClr val="1B3A5C"/>
                </a:solidFill>
                <a:latin typeface="Calibri" pitchFamily="34" charset="0"/>
                <a:ea typeface="Calibri" pitchFamily="34" charset="-122"/>
                <a:cs typeface="Calibri" pitchFamily="34" charset="-120"/>
              </a:rPr>
              <a:t>Construire une culture humaniste</a:t>
            </a:r>
            <a:endParaRPr lang="en-US" sz="1300" dirty="0"/>
          </a:p>
        </p:txBody>
      </p:sp>
      <p:sp>
        <p:nvSpPr>
          <p:cNvPr id="32" name="Text 30"/>
          <p:cNvSpPr/>
          <p:nvPr/>
        </p:nvSpPr>
        <p:spPr>
          <a:xfrm>
            <a:off x="6355080" y="3977640"/>
            <a:ext cx="2286000" cy="365760"/>
          </a:xfrm>
          <a:prstGeom prst="rect">
            <a:avLst/>
          </a:prstGeom>
          <a:noFill/>
          <a:ln/>
        </p:spPr>
        <p:txBody>
          <a:bodyPr wrap="square" lIns="0" tIns="0" rIns="0" bIns="0" rtlCol="0" anchor="ctr"/>
          <a:lstStyle/>
          <a:p>
            <a:pPr marL="0" indent="0">
              <a:buNone/>
            </a:pPr>
            <a:r>
              <a:rPr lang="en-US" sz="1100" i="1" dirty="0">
                <a:solidFill>
                  <a:srgbClr val="6B7280"/>
                </a:solidFill>
                <a:latin typeface="Calibri" pitchFamily="34" charset="0"/>
                <a:ea typeface="Calibri" pitchFamily="34" charset="-122"/>
                <a:cs typeface="Calibri" pitchFamily="34" charset="-120"/>
              </a:rPr>
              <a:t>Formation complète du citoyen</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548640"/>
            <a:ext cx="7680960" cy="731520"/>
          </a:xfrm>
          <a:prstGeom prst="rect">
            <a:avLst/>
          </a:prstGeom>
          <a:noFill/>
          <a:ln/>
        </p:spPr>
        <p:txBody>
          <a:bodyPr wrap="square" lIns="0" tIns="0" rIns="0" bIns="0" rtlCol="0" anchor="ctr"/>
          <a:lstStyle/>
          <a:p>
            <a:pPr marL="0" indent="0" algn="l">
              <a:buNone/>
            </a:pPr>
            <a:r>
              <a:rPr lang="en-US" sz="3600" b="1" dirty="0">
                <a:solidFill>
                  <a:srgbClr val="FFFFFF"/>
                </a:solidFill>
                <a:latin typeface="Georgia" pitchFamily="34" charset="0"/>
                <a:ea typeface="Georgia" pitchFamily="34" charset="-122"/>
                <a:cs typeface="Georgia" pitchFamily="34" charset="-120"/>
              </a:rPr>
              <a:t>En synthèse</a:t>
            </a:r>
            <a:endParaRPr lang="en-US" sz="3600" dirty="0"/>
          </a:p>
        </p:txBody>
      </p:sp>
      <p:sp>
        <p:nvSpPr>
          <p:cNvPr id="4" name="Text 2"/>
          <p:cNvSpPr/>
          <p:nvPr/>
        </p:nvSpPr>
        <p:spPr>
          <a:xfrm>
            <a:off x="731520" y="1463040"/>
            <a:ext cx="7680960" cy="914400"/>
          </a:xfrm>
          <a:prstGeom prst="rect">
            <a:avLst/>
          </a:prstGeom>
          <a:noFill/>
          <a:ln/>
        </p:spPr>
        <p:txBody>
          <a:bodyPr wrap="square" lIns="0" tIns="0" rIns="0" bIns="0" rtlCol="0" anchor="ctr"/>
          <a:lstStyle/>
          <a:p>
            <a:pPr marL="0" indent="0" algn="l">
              <a:lnSpc>
                <a:spcPct val="140000"/>
              </a:lnSpc>
              <a:buNone/>
            </a:pPr>
            <a:r>
              <a:rPr lang="en-US" sz="1800" dirty="0">
                <a:solidFill>
                  <a:srgbClr val="FFFFFF"/>
                </a:solidFill>
                <a:latin typeface="Calibri" pitchFamily="34" charset="0"/>
                <a:ea typeface="Calibri" pitchFamily="34" charset="-122"/>
                <a:cs typeface="Calibri" pitchFamily="34" charset="-120"/>
              </a:rPr>
              <a:t>Le projet d’apprentissage constitue aujourd’hui le cadre privilégié de mise en œuvre des nouveaux programmes de français du cycle 4.</a:t>
            </a:r>
            <a:endParaRPr lang="en-US" sz="1800" dirty="0"/>
          </a:p>
        </p:txBody>
      </p:sp>
      <p:sp>
        <p:nvSpPr>
          <p:cNvPr id="5" name="Shape 3"/>
          <p:cNvSpPr/>
          <p:nvPr/>
        </p:nvSpPr>
        <p:spPr>
          <a:xfrm>
            <a:off x="731520" y="2651760"/>
            <a:ext cx="7680960" cy="2103120"/>
          </a:xfrm>
          <a:prstGeom prst="rect">
            <a:avLst/>
          </a:prstGeom>
          <a:solidFill>
            <a:srgbClr val="142D47"/>
          </a:solidFill>
          <a:ln/>
        </p:spPr>
        <p:txBody>
          <a:bodyPr/>
          <a:lstStyle/>
          <a:p>
            <a:endParaRPr lang="fr-FR"/>
          </a:p>
        </p:txBody>
      </p:sp>
      <p:sp>
        <p:nvSpPr>
          <p:cNvPr id="6" name="Shape 4"/>
          <p:cNvSpPr/>
          <p:nvPr/>
        </p:nvSpPr>
        <p:spPr>
          <a:xfrm>
            <a:off x="1097280" y="2926080"/>
            <a:ext cx="137160" cy="137160"/>
          </a:xfrm>
          <a:prstGeom prst="rect">
            <a:avLst/>
          </a:prstGeom>
          <a:solidFill>
            <a:srgbClr val="C9553D"/>
          </a:solidFill>
          <a:ln/>
        </p:spPr>
        <p:txBody>
          <a:bodyPr/>
          <a:lstStyle/>
          <a:p>
            <a:endParaRPr lang="fr-FR"/>
          </a:p>
        </p:txBody>
      </p:sp>
      <p:sp>
        <p:nvSpPr>
          <p:cNvPr id="7" name="Text 5"/>
          <p:cNvSpPr/>
          <p:nvPr/>
        </p:nvSpPr>
        <p:spPr>
          <a:xfrm>
            <a:off x="1417320" y="2816352"/>
            <a:ext cx="6583680" cy="365760"/>
          </a:xfrm>
          <a:prstGeom prst="rect">
            <a:avLst/>
          </a:prstGeom>
          <a:noFill/>
          <a:ln/>
        </p:spPr>
        <p:txBody>
          <a:bodyPr wrap="square" lIns="0" tIns="0" rIns="0" bIns="0" rtlCol="0" anchor="ctr"/>
          <a:lstStyle/>
          <a:p>
            <a:pPr marL="0" indent="0">
              <a:buNone/>
            </a:pPr>
            <a:r>
              <a:rPr lang="en-US" sz="1500" dirty="0">
                <a:solidFill>
                  <a:srgbClr val="FFFFFF"/>
                </a:solidFill>
                <a:latin typeface="Calibri" pitchFamily="34" charset="0"/>
                <a:ea typeface="Calibri" pitchFamily="34" charset="-122"/>
                <a:cs typeface="Calibri" pitchFamily="34" charset="-120"/>
              </a:rPr>
              <a:t>Cohérence et progressivité des apprentissages</a:t>
            </a:r>
            <a:endParaRPr lang="en-US" sz="1500" dirty="0"/>
          </a:p>
        </p:txBody>
      </p:sp>
      <p:sp>
        <p:nvSpPr>
          <p:cNvPr id="8" name="Shape 6"/>
          <p:cNvSpPr/>
          <p:nvPr/>
        </p:nvSpPr>
        <p:spPr>
          <a:xfrm>
            <a:off x="1097280" y="3383280"/>
            <a:ext cx="137160" cy="137160"/>
          </a:xfrm>
          <a:prstGeom prst="rect">
            <a:avLst/>
          </a:prstGeom>
          <a:solidFill>
            <a:srgbClr val="C9553D"/>
          </a:solidFill>
          <a:ln/>
        </p:spPr>
        <p:txBody>
          <a:bodyPr/>
          <a:lstStyle/>
          <a:p>
            <a:endParaRPr lang="fr-FR"/>
          </a:p>
        </p:txBody>
      </p:sp>
      <p:sp>
        <p:nvSpPr>
          <p:cNvPr id="9" name="Text 7"/>
          <p:cNvSpPr/>
          <p:nvPr/>
        </p:nvSpPr>
        <p:spPr>
          <a:xfrm>
            <a:off x="1417320" y="3273552"/>
            <a:ext cx="6583680" cy="365760"/>
          </a:xfrm>
          <a:prstGeom prst="rect">
            <a:avLst/>
          </a:prstGeom>
          <a:noFill/>
          <a:ln/>
        </p:spPr>
        <p:txBody>
          <a:bodyPr wrap="square" lIns="0" tIns="0" rIns="0" bIns="0" rtlCol="0" anchor="ctr"/>
          <a:lstStyle/>
          <a:p>
            <a:pPr marL="0" indent="0">
              <a:buNone/>
            </a:pPr>
            <a:r>
              <a:rPr lang="en-US" sz="1500" dirty="0">
                <a:solidFill>
                  <a:srgbClr val="FFFFFF"/>
                </a:solidFill>
                <a:latin typeface="Calibri" pitchFamily="34" charset="0"/>
                <a:ea typeface="Calibri" pitchFamily="34" charset="-122"/>
                <a:cs typeface="Calibri" pitchFamily="34" charset="-120"/>
              </a:rPr>
              <a:t>Articulation lecture, écriture, oral et langue</a:t>
            </a:r>
            <a:endParaRPr lang="en-US" sz="1500" dirty="0"/>
          </a:p>
        </p:txBody>
      </p:sp>
      <p:sp>
        <p:nvSpPr>
          <p:cNvPr id="10" name="Shape 8"/>
          <p:cNvSpPr/>
          <p:nvPr/>
        </p:nvSpPr>
        <p:spPr>
          <a:xfrm>
            <a:off x="1097280" y="3840480"/>
            <a:ext cx="137160" cy="137160"/>
          </a:xfrm>
          <a:prstGeom prst="rect">
            <a:avLst/>
          </a:prstGeom>
          <a:solidFill>
            <a:srgbClr val="C9553D"/>
          </a:solidFill>
          <a:ln/>
        </p:spPr>
        <p:txBody>
          <a:bodyPr/>
          <a:lstStyle/>
          <a:p>
            <a:endParaRPr lang="fr-FR"/>
          </a:p>
        </p:txBody>
      </p:sp>
      <p:sp>
        <p:nvSpPr>
          <p:cNvPr id="11" name="Text 9"/>
          <p:cNvSpPr/>
          <p:nvPr/>
        </p:nvSpPr>
        <p:spPr>
          <a:xfrm>
            <a:off x="1417320" y="3730752"/>
            <a:ext cx="6583680" cy="365760"/>
          </a:xfrm>
          <a:prstGeom prst="rect">
            <a:avLst/>
          </a:prstGeom>
          <a:noFill/>
          <a:ln/>
        </p:spPr>
        <p:txBody>
          <a:bodyPr wrap="square" lIns="0" tIns="0" rIns="0" bIns="0" rtlCol="0" anchor="ctr"/>
          <a:lstStyle/>
          <a:p>
            <a:pPr marL="0" indent="0">
              <a:buNone/>
            </a:pPr>
            <a:r>
              <a:rPr lang="en-US" sz="1500" dirty="0">
                <a:solidFill>
                  <a:srgbClr val="FFFFFF"/>
                </a:solidFill>
                <a:latin typeface="Calibri" pitchFamily="34" charset="0"/>
                <a:ea typeface="Calibri" pitchFamily="34" charset="-122"/>
                <a:cs typeface="Calibri" pitchFamily="34" charset="-120"/>
              </a:rPr>
              <a:t>Production finale signifiante</a:t>
            </a:r>
            <a:endParaRPr lang="en-US" sz="1500" dirty="0"/>
          </a:p>
        </p:txBody>
      </p:sp>
      <p:sp>
        <p:nvSpPr>
          <p:cNvPr id="12" name="Shape 10"/>
          <p:cNvSpPr/>
          <p:nvPr/>
        </p:nvSpPr>
        <p:spPr>
          <a:xfrm>
            <a:off x="1097280" y="4297680"/>
            <a:ext cx="137160" cy="137160"/>
          </a:xfrm>
          <a:prstGeom prst="rect">
            <a:avLst/>
          </a:prstGeom>
          <a:solidFill>
            <a:srgbClr val="C9553D"/>
          </a:solidFill>
          <a:ln/>
        </p:spPr>
        <p:txBody>
          <a:bodyPr/>
          <a:lstStyle/>
          <a:p>
            <a:endParaRPr lang="fr-FR"/>
          </a:p>
        </p:txBody>
      </p:sp>
      <p:sp>
        <p:nvSpPr>
          <p:cNvPr id="13" name="Text 11"/>
          <p:cNvSpPr/>
          <p:nvPr/>
        </p:nvSpPr>
        <p:spPr>
          <a:xfrm>
            <a:off x="1417320" y="4187952"/>
            <a:ext cx="6583680" cy="365760"/>
          </a:xfrm>
          <a:prstGeom prst="rect">
            <a:avLst/>
          </a:prstGeom>
          <a:noFill/>
          <a:ln/>
        </p:spPr>
        <p:txBody>
          <a:bodyPr wrap="square" lIns="0" tIns="0" rIns="0" bIns="0" rtlCol="0" anchor="ctr"/>
          <a:lstStyle/>
          <a:p>
            <a:pPr marL="0" indent="0">
              <a:buNone/>
            </a:pPr>
            <a:r>
              <a:rPr lang="en-US" sz="1500" dirty="0">
                <a:solidFill>
                  <a:srgbClr val="FFFFFF"/>
                </a:solidFill>
                <a:latin typeface="Calibri" pitchFamily="34" charset="0"/>
                <a:ea typeface="Calibri" pitchFamily="34" charset="-122"/>
                <a:cs typeface="Calibri" pitchFamily="34" charset="-120"/>
              </a:rPr>
              <a:t>Dimension culturelle et humaniste</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1B3A5C"/>
                </a:solidFill>
                <a:latin typeface="Georgia" pitchFamily="34" charset="0"/>
                <a:ea typeface="Georgia" pitchFamily="34" charset="-122"/>
                <a:cs typeface="Georgia" pitchFamily="34" charset="-120"/>
              </a:rPr>
              <a:t>Définition</a:t>
            </a:r>
            <a:endParaRPr lang="en-US" sz="3200" dirty="0"/>
          </a:p>
        </p:txBody>
      </p:sp>
      <p:sp>
        <p:nvSpPr>
          <p:cNvPr id="3" name="Shape 1"/>
          <p:cNvSpPr/>
          <p:nvPr/>
        </p:nvSpPr>
        <p:spPr>
          <a:xfrm>
            <a:off x="731520" y="1188720"/>
            <a:ext cx="7680960" cy="146304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4" name="Text 2"/>
          <p:cNvSpPr/>
          <p:nvPr/>
        </p:nvSpPr>
        <p:spPr>
          <a:xfrm>
            <a:off x="1005840" y="1280160"/>
            <a:ext cx="7132320" cy="1280160"/>
          </a:xfrm>
          <a:prstGeom prst="rect">
            <a:avLst/>
          </a:prstGeom>
          <a:noFill/>
          <a:ln/>
        </p:spPr>
        <p:txBody>
          <a:bodyPr wrap="square" rtlCol="0" anchor="ctr"/>
          <a:lstStyle/>
          <a:p>
            <a:pPr marL="0" indent="0" algn="l">
              <a:lnSpc>
                <a:spcPct val="130000"/>
              </a:lnSpc>
              <a:buNone/>
            </a:pPr>
            <a:r>
              <a:rPr lang="en-US" sz="1400" dirty="0">
                <a:solidFill>
                  <a:srgbClr val="2D3748"/>
                </a:solidFill>
                <a:latin typeface="Calibri" pitchFamily="34" charset="0"/>
                <a:ea typeface="Calibri" pitchFamily="34" charset="-122"/>
                <a:cs typeface="Calibri" pitchFamily="34" charset="-120"/>
              </a:rPr>
              <a:t>Le projet d’apprentissage est l’unité d’organisation des enseignements dans les nouveaux programmes de français du cycle 4. Il structure de manière cohérente et progressive les activités de lecture, d’écriture, d’oral et d’étude de la langue autour d’une problématique, d’un corpus ou d’une œuvre.</a:t>
            </a:r>
            <a:endParaRPr lang="en-US" sz="1400" dirty="0"/>
          </a:p>
        </p:txBody>
      </p:sp>
      <p:sp>
        <p:nvSpPr>
          <p:cNvPr id="5" name="Text 3"/>
          <p:cNvSpPr/>
          <p:nvPr/>
        </p:nvSpPr>
        <p:spPr>
          <a:xfrm>
            <a:off x="731520" y="2926080"/>
            <a:ext cx="7680960" cy="457200"/>
          </a:xfrm>
          <a:prstGeom prst="rect">
            <a:avLst/>
          </a:prstGeom>
          <a:noFill/>
          <a:ln/>
        </p:spPr>
        <p:txBody>
          <a:bodyPr wrap="square" lIns="0" tIns="0" rIns="0" bIns="0" rtlCol="0" anchor="ctr"/>
          <a:lstStyle/>
          <a:p>
            <a:pPr marL="0" indent="0" algn="l">
              <a:buNone/>
            </a:pPr>
            <a:r>
              <a:rPr lang="en-US" sz="1400" i="1" dirty="0">
                <a:solidFill>
                  <a:srgbClr val="2D3748"/>
                </a:solidFill>
                <a:latin typeface="Calibri" pitchFamily="34" charset="0"/>
                <a:ea typeface="Calibri" pitchFamily="34" charset="-122"/>
                <a:cs typeface="Calibri" pitchFamily="34" charset="-120"/>
              </a:rPr>
              <a:t>Il vise à donner du sens aux apprentissages en articulant :</a:t>
            </a:r>
            <a:endParaRPr lang="en-US" sz="1400" dirty="0"/>
          </a:p>
        </p:txBody>
      </p:sp>
      <p:sp>
        <p:nvSpPr>
          <p:cNvPr id="6" name="Shape 4"/>
          <p:cNvSpPr/>
          <p:nvPr/>
        </p:nvSpPr>
        <p:spPr>
          <a:xfrm>
            <a:off x="731520" y="3520440"/>
            <a:ext cx="1828800" cy="1188720"/>
          </a:xfrm>
          <a:prstGeom prst="rect">
            <a:avLst/>
          </a:prstGeom>
          <a:solidFill>
            <a:srgbClr val="1B3A5C"/>
          </a:solidFill>
          <a:ln/>
          <a:effectLst>
            <a:outerShdw blurRad="50800" dist="25400" dir="8100000" algn="bl" rotWithShape="0">
              <a:srgbClr val="000000">
                <a:alpha val="10000"/>
              </a:srgbClr>
            </a:outerShdw>
          </a:effectLst>
        </p:spPr>
        <p:txBody>
          <a:bodyPr/>
          <a:lstStyle/>
          <a:p>
            <a:endParaRPr lang="fr-FR"/>
          </a:p>
        </p:txBody>
      </p:sp>
      <p:sp>
        <p:nvSpPr>
          <p:cNvPr id="7" name="Text 5"/>
          <p:cNvSpPr/>
          <p:nvPr/>
        </p:nvSpPr>
        <p:spPr>
          <a:xfrm>
            <a:off x="868680" y="3703320"/>
            <a:ext cx="1554480" cy="8229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Acquisition des savoirs</a:t>
            </a:r>
            <a:endParaRPr lang="en-US" sz="1300" dirty="0"/>
          </a:p>
        </p:txBody>
      </p:sp>
      <p:sp>
        <p:nvSpPr>
          <p:cNvPr id="8" name="Shape 6"/>
          <p:cNvSpPr/>
          <p:nvPr/>
        </p:nvSpPr>
        <p:spPr>
          <a:xfrm>
            <a:off x="2679192" y="3520440"/>
            <a:ext cx="1828800" cy="1188720"/>
          </a:xfrm>
          <a:prstGeom prst="rect">
            <a:avLst/>
          </a:prstGeom>
          <a:solidFill>
            <a:srgbClr val="1B3A5C"/>
          </a:solidFill>
          <a:ln/>
          <a:effectLst>
            <a:outerShdw blurRad="50800" dist="25400" dir="8100000" algn="bl" rotWithShape="0">
              <a:srgbClr val="000000">
                <a:alpha val="10000"/>
              </a:srgbClr>
            </a:outerShdw>
          </a:effectLst>
        </p:spPr>
        <p:txBody>
          <a:bodyPr/>
          <a:lstStyle/>
          <a:p>
            <a:endParaRPr lang="fr-FR"/>
          </a:p>
        </p:txBody>
      </p:sp>
      <p:sp>
        <p:nvSpPr>
          <p:cNvPr id="9" name="Text 7"/>
          <p:cNvSpPr/>
          <p:nvPr/>
        </p:nvSpPr>
        <p:spPr>
          <a:xfrm>
            <a:off x="2816352" y="3703320"/>
            <a:ext cx="1554480" cy="8229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Développement des compétences langagières</a:t>
            </a:r>
            <a:endParaRPr lang="en-US" sz="1300" dirty="0"/>
          </a:p>
        </p:txBody>
      </p:sp>
      <p:sp>
        <p:nvSpPr>
          <p:cNvPr id="10" name="Shape 8"/>
          <p:cNvSpPr/>
          <p:nvPr/>
        </p:nvSpPr>
        <p:spPr>
          <a:xfrm>
            <a:off x="4626864" y="3520440"/>
            <a:ext cx="1828800" cy="1188720"/>
          </a:xfrm>
          <a:prstGeom prst="rect">
            <a:avLst/>
          </a:prstGeom>
          <a:solidFill>
            <a:srgbClr val="1B3A5C"/>
          </a:solidFill>
          <a:ln/>
          <a:effectLst>
            <a:outerShdw blurRad="50800" dist="25400" dir="8100000" algn="bl" rotWithShape="0">
              <a:srgbClr val="000000">
                <a:alpha val="10000"/>
              </a:srgbClr>
            </a:outerShdw>
          </a:effectLst>
        </p:spPr>
        <p:txBody>
          <a:bodyPr/>
          <a:lstStyle/>
          <a:p>
            <a:endParaRPr lang="fr-FR"/>
          </a:p>
        </p:txBody>
      </p:sp>
      <p:sp>
        <p:nvSpPr>
          <p:cNvPr id="11" name="Text 9"/>
          <p:cNvSpPr/>
          <p:nvPr/>
        </p:nvSpPr>
        <p:spPr>
          <a:xfrm>
            <a:off x="4764024" y="3703320"/>
            <a:ext cx="1554480" cy="8229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Appropriation culturelle</a:t>
            </a:r>
            <a:endParaRPr lang="en-US" sz="1300" dirty="0"/>
          </a:p>
        </p:txBody>
      </p:sp>
      <p:sp>
        <p:nvSpPr>
          <p:cNvPr id="12" name="Shape 10"/>
          <p:cNvSpPr/>
          <p:nvPr/>
        </p:nvSpPr>
        <p:spPr>
          <a:xfrm>
            <a:off x="6574536" y="3520440"/>
            <a:ext cx="1828800" cy="1188720"/>
          </a:xfrm>
          <a:prstGeom prst="rect">
            <a:avLst/>
          </a:prstGeom>
          <a:solidFill>
            <a:srgbClr val="1B3A5C"/>
          </a:solidFill>
          <a:ln/>
          <a:effectLst>
            <a:outerShdw blurRad="50800" dist="25400" dir="8100000" algn="bl" rotWithShape="0">
              <a:srgbClr val="000000">
                <a:alpha val="10000"/>
              </a:srgbClr>
            </a:outerShdw>
          </a:effectLst>
        </p:spPr>
        <p:txBody>
          <a:bodyPr/>
          <a:lstStyle/>
          <a:p>
            <a:endParaRPr lang="fr-FR"/>
          </a:p>
        </p:txBody>
      </p:sp>
      <p:sp>
        <p:nvSpPr>
          <p:cNvPr id="13" name="Text 11"/>
          <p:cNvSpPr/>
          <p:nvPr/>
        </p:nvSpPr>
        <p:spPr>
          <a:xfrm>
            <a:off x="6711696" y="3703320"/>
            <a:ext cx="1554480" cy="8229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Autonomie progressive de l’élève</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1400" b="1" dirty="0">
                <a:solidFill>
                  <a:srgbClr val="C9553D"/>
                </a:solidFill>
                <a:latin typeface="Georgia" pitchFamily="34" charset="0"/>
                <a:ea typeface="Georgia" pitchFamily="34" charset="-122"/>
                <a:cs typeface="Georgia" pitchFamily="34" charset="-120"/>
              </a:rPr>
              <a:t>Principe 1  </a:t>
            </a:r>
            <a:r>
              <a:rPr lang="en-US" sz="2800" b="1" dirty="0">
                <a:solidFill>
                  <a:srgbClr val="1B3A5C"/>
                </a:solidFill>
                <a:latin typeface="Georgia" pitchFamily="34" charset="0"/>
                <a:ea typeface="Georgia" pitchFamily="34" charset="-122"/>
                <a:cs typeface="Georgia" pitchFamily="34" charset="-120"/>
              </a:rPr>
              <a:t>Une logique de cohérence</a:t>
            </a:r>
            <a:endParaRPr lang="en-US" sz="1400" dirty="0"/>
          </a:p>
        </p:txBody>
      </p:sp>
      <p:sp>
        <p:nvSpPr>
          <p:cNvPr id="4" name="Text 2"/>
          <p:cNvSpPr/>
          <p:nvPr/>
        </p:nvSpPr>
        <p:spPr>
          <a:xfrm>
            <a:off x="731520" y="1280160"/>
            <a:ext cx="3840480" cy="731520"/>
          </a:xfrm>
          <a:prstGeom prst="rect">
            <a:avLst/>
          </a:prstGeom>
          <a:noFill/>
          <a:ln/>
        </p:spPr>
        <p:txBody>
          <a:bodyPr wrap="square" lIns="0" tIns="0" rIns="0" bIns="0" rtlCol="0" anchor="ctr"/>
          <a:lstStyle/>
          <a:p>
            <a:pPr marL="0" indent="0" algn="l">
              <a:buNone/>
            </a:pPr>
            <a:r>
              <a:rPr lang="en-US" sz="1400" dirty="0">
                <a:solidFill>
                  <a:srgbClr val="2D3748"/>
                </a:solidFill>
                <a:latin typeface="Calibri" pitchFamily="34" charset="0"/>
                <a:ea typeface="Calibri" pitchFamily="34" charset="-122"/>
                <a:cs typeface="Calibri" pitchFamily="34" charset="-120"/>
              </a:rPr>
              <a:t>Le projet d’apprentissage ne juxtapose pas des activités isolées. Toutes les séances sont reliées par :</a:t>
            </a:r>
            <a:endParaRPr lang="en-US" sz="1400" dirty="0"/>
          </a:p>
        </p:txBody>
      </p:sp>
      <p:sp>
        <p:nvSpPr>
          <p:cNvPr id="5" name="Text 3"/>
          <p:cNvSpPr/>
          <p:nvPr/>
        </p:nvSpPr>
        <p:spPr>
          <a:xfrm>
            <a:off x="914400" y="2011680"/>
            <a:ext cx="3474720" cy="1097280"/>
          </a:xfrm>
          <a:prstGeom prst="rect">
            <a:avLst/>
          </a:prstGeom>
          <a:noFill/>
          <a:ln/>
        </p:spPr>
        <p:txBody>
          <a:bodyPr wrap="square" rtlCol="0" anchor="ctr"/>
          <a:lstStyle/>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une intention commune</a:t>
            </a:r>
            <a:endParaRPr lang="en-US" sz="1400" dirty="0"/>
          </a:p>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une problématique</a:t>
            </a:r>
            <a:endParaRPr lang="en-US" sz="1400" dirty="0"/>
          </a:p>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une tâche finale</a:t>
            </a:r>
            <a:endParaRPr lang="en-US" sz="1400" dirty="0"/>
          </a:p>
        </p:txBody>
      </p:sp>
      <p:sp>
        <p:nvSpPr>
          <p:cNvPr id="6" name="Text 4"/>
          <p:cNvSpPr/>
          <p:nvPr/>
        </p:nvSpPr>
        <p:spPr>
          <a:xfrm>
            <a:off x="731520" y="3017520"/>
            <a:ext cx="3840480" cy="457200"/>
          </a:xfrm>
          <a:prstGeom prst="rect">
            <a:avLst/>
          </a:prstGeom>
          <a:noFill/>
          <a:ln/>
        </p:spPr>
        <p:txBody>
          <a:bodyPr wrap="square" lIns="0" tIns="0" rIns="0" bIns="0" rtlCol="0" anchor="ctr"/>
          <a:lstStyle/>
          <a:p>
            <a:pPr marL="0" indent="0">
              <a:buNone/>
            </a:pPr>
            <a:r>
              <a:rPr lang="en-US" sz="1300" i="1" dirty="0">
                <a:solidFill>
                  <a:srgbClr val="6B7280"/>
                </a:solidFill>
                <a:latin typeface="Calibri" pitchFamily="34" charset="0"/>
                <a:ea typeface="Calibri" pitchFamily="34" charset="-122"/>
                <a:cs typeface="Calibri" pitchFamily="34" charset="-120"/>
              </a:rPr>
              <a:t>Les apprentissages sont pensés comme un parcours progressif.</a:t>
            </a:r>
            <a:endParaRPr lang="en-US" sz="1300" dirty="0"/>
          </a:p>
        </p:txBody>
      </p:sp>
      <p:sp>
        <p:nvSpPr>
          <p:cNvPr id="7" name="Shape 5"/>
          <p:cNvSpPr/>
          <p:nvPr/>
        </p:nvSpPr>
        <p:spPr>
          <a:xfrm>
            <a:off x="5029200" y="1097280"/>
            <a:ext cx="3657600" cy="3474720"/>
          </a:xfrm>
          <a:prstGeom prst="rect">
            <a:avLst/>
          </a:prstGeom>
          <a:solidFill>
            <a:srgbClr val="F4F6F9"/>
          </a:solidFill>
          <a:ln/>
          <a:effectLst>
            <a:outerShdw blurRad="50800" dist="25400" dir="8100000" algn="bl" rotWithShape="0">
              <a:srgbClr val="000000">
                <a:alpha val="10000"/>
              </a:srgbClr>
            </a:outerShdw>
          </a:effectLst>
        </p:spPr>
        <p:txBody>
          <a:bodyPr/>
          <a:lstStyle/>
          <a:p>
            <a:endParaRPr lang="fr-FR"/>
          </a:p>
        </p:txBody>
      </p:sp>
      <p:sp>
        <p:nvSpPr>
          <p:cNvPr id="8" name="Text 6"/>
          <p:cNvSpPr/>
          <p:nvPr/>
        </p:nvSpPr>
        <p:spPr>
          <a:xfrm>
            <a:off x="5212080" y="1188720"/>
            <a:ext cx="3291840" cy="411480"/>
          </a:xfrm>
          <a:prstGeom prst="rect">
            <a:avLst/>
          </a:prstGeom>
          <a:noFill/>
          <a:ln/>
        </p:spPr>
        <p:txBody>
          <a:bodyPr wrap="square" lIns="0" tIns="0" rIns="0" bIns="0" rtlCol="0" anchor="ctr"/>
          <a:lstStyle/>
          <a:p>
            <a:pPr marL="0" indent="0">
              <a:buNone/>
            </a:pPr>
            <a:r>
              <a:rPr lang="en-US" sz="1600" b="1" dirty="0">
                <a:solidFill>
                  <a:srgbClr val="C9553D"/>
                </a:solidFill>
                <a:latin typeface="Georgia" pitchFamily="34" charset="0"/>
                <a:ea typeface="Georgia" pitchFamily="34" charset="-122"/>
                <a:cs typeface="Georgia" pitchFamily="34" charset="-120"/>
              </a:rPr>
              <a:t>Exemple en 5e</a:t>
            </a:r>
            <a:endParaRPr lang="en-US" sz="1600" dirty="0"/>
          </a:p>
        </p:txBody>
      </p:sp>
      <p:sp>
        <p:nvSpPr>
          <p:cNvPr id="9" name="Text 7"/>
          <p:cNvSpPr/>
          <p:nvPr/>
        </p:nvSpPr>
        <p:spPr>
          <a:xfrm>
            <a:off x="5212080" y="1645920"/>
            <a:ext cx="3291840" cy="2743200"/>
          </a:xfrm>
          <a:prstGeom prst="rect">
            <a:avLst/>
          </a:prstGeom>
          <a:noFill/>
          <a:ln/>
        </p:spPr>
        <p:txBody>
          <a:bodyPr wrap="square" lIns="0" tIns="0" rIns="0" bIns="0" rtlCol="0" anchor="t"/>
          <a:lstStyle/>
          <a:p>
            <a:pPr marL="0" indent="0">
              <a:buNone/>
            </a:pPr>
            <a:r>
              <a:rPr lang="en-US" sz="1200" b="1" dirty="0">
                <a:solidFill>
                  <a:srgbClr val="1B3A5C"/>
                </a:solidFill>
                <a:latin typeface="Calibri" pitchFamily="34" charset="0"/>
                <a:ea typeface="Calibri" pitchFamily="34" charset="-122"/>
                <a:cs typeface="Calibri" pitchFamily="34" charset="-120"/>
              </a:rPr>
              <a:t>Entrée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 Devenir héroïne, héros : destins romanesques »</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Problématique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Comment le récit construit-il une figure héroïque ?</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Œuvre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L’Odyssée </a:t>
            </a:r>
            <a:r>
              <a:rPr lang="en-US" sz="1200" i="1">
                <a:solidFill>
                  <a:srgbClr val="2D3748"/>
                </a:solidFill>
                <a:latin typeface="Calibri" pitchFamily="34" charset="0"/>
                <a:ea typeface="Calibri" pitchFamily="34" charset="-122"/>
                <a:cs typeface="Calibri" pitchFamily="34" charset="-120"/>
              </a:rPr>
              <a:t>d’Homère</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Tâche finale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Écrire un épisode inédit des aventures d’Ulysse.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1400" b="1" dirty="0">
                <a:solidFill>
                  <a:srgbClr val="C9553D"/>
                </a:solidFill>
                <a:latin typeface="Georgia" pitchFamily="34" charset="0"/>
                <a:ea typeface="Georgia" pitchFamily="34" charset="-122"/>
                <a:cs typeface="Georgia" pitchFamily="34" charset="-120"/>
              </a:rPr>
              <a:t>Principe 2  </a:t>
            </a:r>
            <a:r>
              <a:rPr lang="en-US" sz="2800" b="1" dirty="0">
                <a:solidFill>
                  <a:srgbClr val="1B3A5C"/>
                </a:solidFill>
                <a:latin typeface="Georgia" pitchFamily="34" charset="0"/>
                <a:ea typeface="Georgia" pitchFamily="34" charset="-122"/>
                <a:cs typeface="Georgia" pitchFamily="34" charset="-120"/>
              </a:rPr>
              <a:t>Une articulation des domaines du français</a:t>
            </a:r>
            <a:endParaRPr lang="en-US" sz="1400" dirty="0"/>
          </a:p>
        </p:txBody>
      </p:sp>
      <p:sp>
        <p:nvSpPr>
          <p:cNvPr id="4" name="Shape 2"/>
          <p:cNvSpPr/>
          <p:nvPr/>
        </p:nvSpPr>
        <p:spPr>
          <a:xfrm>
            <a:off x="731520" y="1371600"/>
            <a:ext cx="1554480" cy="457200"/>
          </a:xfrm>
          <a:prstGeom prst="rect">
            <a:avLst/>
          </a:prstGeom>
          <a:solidFill>
            <a:srgbClr val="1B3A5C"/>
          </a:solidFill>
          <a:ln/>
        </p:spPr>
        <p:txBody>
          <a:bodyPr/>
          <a:lstStyle/>
          <a:p>
            <a:endParaRPr lang="fr-FR"/>
          </a:p>
        </p:txBody>
      </p:sp>
      <p:sp>
        <p:nvSpPr>
          <p:cNvPr id="5" name="Text 3"/>
          <p:cNvSpPr/>
          <p:nvPr/>
        </p:nvSpPr>
        <p:spPr>
          <a:xfrm>
            <a:off x="731520" y="1371600"/>
            <a:ext cx="1554480" cy="45720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Lecture</a:t>
            </a:r>
            <a:endParaRPr lang="en-US" sz="1100" dirty="0"/>
          </a:p>
        </p:txBody>
      </p:sp>
      <p:sp>
        <p:nvSpPr>
          <p:cNvPr id="6" name="Shape 4"/>
          <p:cNvSpPr/>
          <p:nvPr/>
        </p:nvSpPr>
        <p:spPr>
          <a:xfrm>
            <a:off x="2395728" y="1371600"/>
            <a:ext cx="1554480" cy="457200"/>
          </a:xfrm>
          <a:prstGeom prst="rect">
            <a:avLst/>
          </a:prstGeom>
          <a:solidFill>
            <a:srgbClr val="1B3A5C"/>
          </a:solidFill>
          <a:ln/>
        </p:spPr>
        <p:txBody>
          <a:bodyPr/>
          <a:lstStyle/>
          <a:p>
            <a:endParaRPr lang="fr-FR"/>
          </a:p>
        </p:txBody>
      </p:sp>
      <p:sp>
        <p:nvSpPr>
          <p:cNvPr id="7" name="Text 5"/>
          <p:cNvSpPr/>
          <p:nvPr/>
        </p:nvSpPr>
        <p:spPr>
          <a:xfrm>
            <a:off x="2395728" y="1371600"/>
            <a:ext cx="1554480" cy="45720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Écriture</a:t>
            </a:r>
            <a:endParaRPr lang="en-US" sz="1100" dirty="0"/>
          </a:p>
        </p:txBody>
      </p:sp>
      <p:sp>
        <p:nvSpPr>
          <p:cNvPr id="8" name="Shape 6"/>
          <p:cNvSpPr/>
          <p:nvPr/>
        </p:nvSpPr>
        <p:spPr>
          <a:xfrm>
            <a:off x="4059936" y="1371600"/>
            <a:ext cx="1554480" cy="457200"/>
          </a:xfrm>
          <a:prstGeom prst="rect">
            <a:avLst/>
          </a:prstGeom>
          <a:solidFill>
            <a:srgbClr val="1B3A5C"/>
          </a:solidFill>
          <a:ln/>
        </p:spPr>
        <p:txBody>
          <a:bodyPr/>
          <a:lstStyle/>
          <a:p>
            <a:endParaRPr lang="fr-FR"/>
          </a:p>
        </p:txBody>
      </p:sp>
      <p:sp>
        <p:nvSpPr>
          <p:cNvPr id="9" name="Text 7"/>
          <p:cNvSpPr/>
          <p:nvPr/>
        </p:nvSpPr>
        <p:spPr>
          <a:xfrm>
            <a:off x="4059936" y="1371600"/>
            <a:ext cx="1554480" cy="45720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Oral</a:t>
            </a:r>
            <a:endParaRPr lang="en-US" sz="1100" dirty="0"/>
          </a:p>
        </p:txBody>
      </p:sp>
      <p:sp>
        <p:nvSpPr>
          <p:cNvPr id="10" name="Shape 8"/>
          <p:cNvSpPr/>
          <p:nvPr/>
        </p:nvSpPr>
        <p:spPr>
          <a:xfrm>
            <a:off x="5724144" y="1371600"/>
            <a:ext cx="1554480" cy="457200"/>
          </a:xfrm>
          <a:prstGeom prst="rect">
            <a:avLst/>
          </a:prstGeom>
          <a:solidFill>
            <a:srgbClr val="1B3A5C"/>
          </a:solidFill>
          <a:ln/>
        </p:spPr>
        <p:txBody>
          <a:bodyPr/>
          <a:lstStyle/>
          <a:p>
            <a:endParaRPr lang="fr-FR"/>
          </a:p>
        </p:txBody>
      </p:sp>
      <p:sp>
        <p:nvSpPr>
          <p:cNvPr id="11" name="Text 9"/>
          <p:cNvSpPr/>
          <p:nvPr/>
        </p:nvSpPr>
        <p:spPr>
          <a:xfrm>
            <a:off x="5724144" y="1371600"/>
            <a:ext cx="1554480" cy="45720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Vocabulaire</a:t>
            </a:r>
            <a:endParaRPr lang="en-US" sz="1100" dirty="0"/>
          </a:p>
        </p:txBody>
      </p:sp>
      <p:sp>
        <p:nvSpPr>
          <p:cNvPr id="12" name="Shape 10"/>
          <p:cNvSpPr/>
          <p:nvPr/>
        </p:nvSpPr>
        <p:spPr>
          <a:xfrm>
            <a:off x="7388352" y="1371600"/>
            <a:ext cx="1554480" cy="457200"/>
          </a:xfrm>
          <a:prstGeom prst="rect">
            <a:avLst/>
          </a:prstGeom>
          <a:solidFill>
            <a:srgbClr val="1B3A5C"/>
          </a:solidFill>
          <a:ln/>
        </p:spPr>
        <p:txBody>
          <a:bodyPr/>
          <a:lstStyle/>
          <a:p>
            <a:endParaRPr lang="fr-FR"/>
          </a:p>
        </p:txBody>
      </p:sp>
      <p:sp>
        <p:nvSpPr>
          <p:cNvPr id="13" name="Text 11"/>
          <p:cNvSpPr/>
          <p:nvPr/>
        </p:nvSpPr>
        <p:spPr>
          <a:xfrm>
            <a:off x="7388352" y="1371600"/>
            <a:ext cx="1554480" cy="45720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Grammaire &amp; orthographe</a:t>
            </a:r>
            <a:endParaRPr lang="en-US" sz="1100" dirty="0"/>
          </a:p>
        </p:txBody>
      </p:sp>
      <p:sp>
        <p:nvSpPr>
          <p:cNvPr id="14" name="Text 12"/>
          <p:cNvSpPr/>
          <p:nvPr/>
        </p:nvSpPr>
        <p:spPr>
          <a:xfrm>
            <a:off x="731520" y="2103120"/>
            <a:ext cx="7680960" cy="457200"/>
          </a:xfrm>
          <a:prstGeom prst="rect">
            <a:avLst/>
          </a:prstGeom>
          <a:noFill/>
          <a:ln/>
        </p:spPr>
        <p:txBody>
          <a:bodyPr wrap="square" lIns="0" tIns="0" rIns="0" bIns="0" rtlCol="0" anchor="ctr"/>
          <a:lstStyle/>
          <a:p>
            <a:pPr marL="0" indent="0">
              <a:buNone/>
            </a:pPr>
            <a:r>
              <a:rPr lang="en-US" sz="1400" i="1" dirty="0">
                <a:solidFill>
                  <a:srgbClr val="2D3748"/>
                </a:solidFill>
                <a:latin typeface="Calibri" pitchFamily="34" charset="0"/>
                <a:ea typeface="Calibri" pitchFamily="34" charset="-122"/>
                <a:cs typeface="Calibri" pitchFamily="34" charset="-120"/>
              </a:rPr>
              <a:t>Les compétences ne sont plus enseignées séparément mais mobilisées ensemble.</a:t>
            </a:r>
            <a:endParaRPr lang="en-US" sz="1400" dirty="0"/>
          </a:p>
        </p:txBody>
      </p:sp>
      <p:sp>
        <p:nvSpPr>
          <p:cNvPr id="15" name="Shape 13"/>
          <p:cNvSpPr/>
          <p:nvPr/>
        </p:nvSpPr>
        <p:spPr>
          <a:xfrm>
            <a:off x="731520" y="2583181"/>
            <a:ext cx="7680960" cy="2171699"/>
          </a:xfrm>
          <a:prstGeom prst="rect">
            <a:avLst/>
          </a:prstGeom>
          <a:solidFill>
            <a:srgbClr val="F4F6F9"/>
          </a:solidFill>
          <a:ln/>
          <a:effectLst>
            <a:outerShdw blurRad="50800" dist="25400" dir="8100000" algn="bl" rotWithShape="0">
              <a:srgbClr val="000000">
                <a:alpha val="10000"/>
              </a:srgbClr>
            </a:outerShdw>
          </a:effectLst>
        </p:spPr>
        <p:txBody>
          <a:bodyPr/>
          <a:lstStyle/>
          <a:p>
            <a:endParaRPr lang="fr-FR"/>
          </a:p>
        </p:txBody>
      </p:sp>
      <p:sp>
        <p:nvSpPr>
          <p:cNvPr id="16" name="Text 14"/>
          <p:cNvSpPr/>
          <p:nvPr/>
        </p:nvSpPr>
        <p:spPr>
          <a:xfrm>
            <a:off x="1005840" y="2834640"/>
            <a:ext cx="2743200" cy="365760"/>
          </a:xfrm>
          <a:prstGeom prst="rect">
            <a:avLst/>
          </a:prstGeom>
          <a:noFill/>
          <a:ln/>
        </p:spPr>
        <p:txBody>
          <a:bodyPr wrap="square" lIns="0" tIns="0" rIns="0" bIns="0" rtlCol="0" anchor="ctr"/>
          <a:lstStyle/>
          <a:p>
            <a:pPr marL="0" indent="0">
              <a:buNone/>
            </a:pPr>
            <a:r>
              <a:rPr lang="en-US" sz="1600" b="1" dirty="0">
                <a:solidFill>
                  <a:srgbClr val="C9553D"/>
                </a:solidFill>
                <a:latin typeface="Georgia" pitchFamily="34" charset="0"/>
                <a:ea typeface="Georgia" pitchFamily="34" charset="-122"/>
                <a:cs typeface="Georgia" pitchFamily="34" charset="-120"/>
              </a:rPr>
              <a:t>Exemple en 4e</a:t>
            </a:r>
            <a:endParaRPr lang="en-US" sz="1600" dirty="0"/>
          </a:p>
        </p:txBody>
      </p:sp>
      <p:sp>
        <p:nvSpPr>
          <p:cNvPr id="17" name="Text 15"/>
          <p:cNvSpPr/>
          <p:nvPr/>
        </p:nvSpPr>
        <p:spPr>
          <a:xfrm>
            <a:off x="1005840" y="3200400"/>
            <a:ext cx="3474720" cy="1554480"/>
          </a:xfrm>
          <a:prstGeom prst="rect">
            <a:avLst/>
          </a:prstGeom>
          <a:noFill/>
          <a:ln/>
        </p:spPr>
        <p:txBody>
          <a:bodyPr wrap="square" lIns="0" tIns="0" rIns="0" bIns="0" rtlCol="0" anchor="t"/>
          <a:lstStyle/>
          <a:p>
            <a:pPr marL="0" indent="0">
              <a:buNone/>
            </a:pPr>
            <a:r>
              <a:rPr lang="en-US" sz="1200" b="1" dirty="0">
                <a:solidFill>
                  <a:srgbClr val="1B3A5C"/>
                </a:solidFill>
                <a:latin typeface="Calibri" pitchFamily="34" charset="0"/>
                <a:ea typeface="Calibri" pitchFamily="34" charset="-122"/>
                <a:cs typeface="Calibri" pitchFamily="34" charset="-120"/>
              </a:rPr>
              <a:t>Entrée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 Critiquer, dénoncer, penser : les Lumières en </a:t>
            </a:r>
            <a:r>
              <a:rPr lang="en-US" sz="1200" i="1" dirty="0" err="1">
                <a:solidFill>
                  <a:srgbClr val="2D3748"/>
                </a:solidFill>
                <a:latin typeface="Calibri" pitchFamily="34" charset="0"/>
                <a:ea typeface="Calibri" pitchFamily="34" charset="-122"/>
                <a:cs typeface="Calibri" pitchFamily="34" charset="-120"/>
              </a:rPr>
              <a:t>héritage</a:t>
            </a:r>
            <a:r>
              <a:rPr lang="en-US" sz="1200" i="1" dirty="0">
                <a:solidFill>
                  <a:srgbClr val="2D3748"/>
                </a:solidFill>
                <a:latin typeface="Calibri" pitchFamily="34" charset="0"/>
                <a:ea typeface="Calibri" pitchFamily="34" charset="-122"/>
                <a:cs typeface="Calibri" pitchFamily="34" charset="-120"/>
              </a:rPr>
              <a:t> »</a:t>
            </a:r>
            <a:endParaRPr lang="en-US" sz="1200" b="1" dirty="0">
              <a:solidFill>
                <a:srgbClr val="002060"/>
              </a:solidFill>
              <a:latin typeface="Calibri" pitchFamily="34" charset="0"/>
              <a:ea typeface="Calibri" pitchFamily="34" charset="-122"/>
              <a:cs typeface="Calibri" pitchFamily="34" charset="-120"/>
            </a:endParaRPr>
          </a:p>
          <a:p>
            <a:pPr marL="0" indent="0">
              <a:buNone/>
            </a:pPr>
            <a:r>
              <a:rPr lang="en-US" sz="1200" b="1" dirty="0" err="1">
                <a:solidFill>
                  <a:srgbClr val="002060"/>
                </a:solidFill>
                <a:latin typeface="Calibri" pitchFamily="34" charset="0"/>
                <a:ea typeface="Calibri" pitchFamily="34" charset="-122"/>
                <a:cs typeface="Calibri" pitchFamily="34" charset="-120"/>
              </a:rPr>
              <a:t>Problématique</a:t>
            </a:r>
            <a:r>
              <a:rPr lang="en-US" sz="1200" b="1" dirty="0">
                <a:solidFill>
                  <a:srgbClr val="002060"/>
                </a:solidFill>
                <a:latin typeface="Calibri" pitchFamily="34" charset="0"/>
                <a:ea typeface="Calibri" pitchFamily="34" charset="-122"/>
                <a:cs typeface="Calibri" pitchFamily="34" charset="-120"/>
              </a:rPr>
              <a:t> : </a:t>
            </a:r>
          </a:p>
          <a:p>
            <a:pPr marL="0" indent="0">
              <a:buNone/>
            </a:pPr>
            <a:r>
              <a:rPr lang="en-US" sz="1200" i="1" dirty="0">
                <a:latin typeface="Calibri" pitchFamily="34" charset="0"/>
                <a:ea typeface="Calibri" pitchFamily="34" charset="-122"/>
                <a:cs typeface="Calibri" pitchFamily="34" charset="-120"/>
              </a:rPr>
              <a:t>“Comment la critique </a:t>
            </a:r>
            <a:r>
              <a:rPr lang="en-US" sz="1200" i="1" err="1">
                <a:latin typeface="Calibri" pitchFamily="34" charset="0"/>
                <a:ea typeface="Calibri" pitchFamily="34" charset="-122"/>
                <a:cs typeface="Calibri" pitchFamily="34" charset="-120"/>
              </a:rPr>
              <a:t>sociale</a:t>
            </a:r>
            <a:r>
              <a:rPr lang="en-US" sz="1200" i="1">
                <a:latin typeface="Calibri" pitchFamily="34" charset="0"/>
                <a:ea typeface="Calibri" pitchFamily="34" charset="-122"/>
                <a:cs typeface="Calibri" pitchFamily="34" charset="-120"/>
              </a:rPr>
              <a:t> s’exprime-t-elle </a:t>
            </a:r>
            <a:r>
              <a:rPr lang="en-US" sz="1200" i="1" dirty="0">
                <a:latin typeface="Calibri" pitchFamily="34" charset="0"/>
                <a:ea typeface="Calibri" pitchFamily="34" charset="-122"/>
                <a:cs typeface="Calibri" pitchFamily="34" charset="-120"/>
              </a:rPr>
              <a:t>dans les </a:t>
            </a:r>
            <a:r>
              <a:rPr lang="en-US" sz="1200" i="1" dirty="0" err="1">
                <a:latin typeface="Calibri" pitchFamily="34" charset="0"/>
                <a:ea typeface="Calibri" pitchFamily="34" charset="-122"/>
                <a:cs typeface="Calibri" pitchFamily="34" charset="-120"/>
              </a:rPr>
              <a:t>textes</a:t>
            </a:r>
            <a:r>
              <a:rPr lang="en-US" sz="1200" i="1" dirty="0">
                <a:latin typeface="Calibri" pitchFamily="34" charset="0"/>
                <a:ea typeface="Calibri" pitchFamily="34" charset="-122"/>
                <a:cs typeface="Calibri" pitchFamily="34" charset="-120"/>
              </a:rPr>
              <a:t> des Lumières?</a:t>
            </a: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Corpus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T</a:t>
            </a:r>
            <a:r>
              <a:rPr lang="en-US" sz="1200" i="1">
                <a:solidFill>
                  <a:srgbClr val="2D3748"/>
                </a:solidFill>
                <a:latin typeface="Calibri" pitchFamily="34" charset="0"/>
                <a:ea typeface="Calibri" pitchFamily="34" charset="-122"/>
                <a:cs typeface="Calibri" pitchFamily="34" charset="-120"/>
              </a:rPr>
              <a:t>extes </a:t>
            </a:r>
            <a:r>
              <a:rPr lang="en-US" sz="1200" i="1" dirty="0">
                <a:solidFill>
                  <a:srgbClr val="2D3748"/>
                </a:solidFill>
                <a:latin typeface="Calibri" pitchFamily="34" charset="0"/>
                <a:ea typeface="Calibri" pitchFamily="34" charset="-122"/>
                <a:cs typeface="Calibri" pitchFamily="34" charset="-120"/>
              </a:rPr>
              <a:t>de Voltaire et Montesquieu</a:t>
            </a:r>
          </a:p>
          <a:p>
            <a:pPr marL="0" indent="0">
              <a:buNone/>
            </a:pPr>
            <a:r>
              <a:rPr lang="en-US" sz="1200" b="1" dirty="0" err="1">
                <a:solidFill>
                  <a:srgbClr val="002060"/>
                </a:solidFill>
                <a:latin typeface="Calibri" pitchFamily="34" charset="0"/>
                <a:ea typeface="Calibri" pitchFamily="34" charset="-122"/>
                <a:cs typeface="Calibri" pitchFamily="34" charset="-120"/>
              </a:rPr>
              <a:t>Tâche</a:t>
            </a:r>
            <a:r>
              <a:rPr lang="en-US" sz="1200" b="1" dirty="0">
                <a:solidFill>
                  <a:srgbClr val="002060"/>
                </a:solidFill>
                <a:latin typeface="Calibri" pitchFamily="34" charset="0"/>
                <a:ea typeface="Calibri" pitchFamily="34" charset="-122"/>
                <a:cs typeface="Calibri" pitchFamily="34" charset="-120"/>
              </a:rPr>
              <a:t> finale : </a:t>
            </a:r>
            <a:r>
              <a:rPr lang="en-US" sz="1200" dirty="0" err="1">
                <a:latin typeface="Calibri" pitchFamily="34" charset="0"/>
                <a:ea typeface="Calibri" pitchFamily="34" charset="-122"/>
                <a:cs typeface="Calibri" pitchFamily="34" charset="-120"/>
              </a:rPr>
              <a:t>débat</a:t>
            </a:r>
            <a:r>
              <a:rPr lang="en-US" sz="1200" dirty="0">
                <a:latin typeface="Calibri" pitchFamily="34" charset="0"/>
                <a:ea typeface="Calibri" pitchFamily="34" charset="-122"/>
                <a:cs typeface="Calibri" pitchFamily="34" charset="-120"/>
              </a:rPr>
              <a:t> oral</a:t>
            </a:r>
            <a:endParaRPr lang="en-US" sz="1200" dirty="0"/>
          </a:p>
        </p:txBody>
      </p:sp>
      <p:sp>
        <p:nvSpPr>
          <p:cNvPr id="18" name="Text 16"/>
          <p:cNvSpPr/>
          <p:nvPr/>
        </p:nvSpPr>
        <p:spPr>
          <a:xfrm>
            <a:off x="4846320" y="3200400"/>
            <a:ext cx="3200400" cy="274320"/>
          </a:xfrm>
          <a:prstGeom prst="rect">
            <a:avLst/>
          </a:prstGeom>
          <a:noFill/>
          <a:ln/>
        </p:spPr>
        <p:txBody>
          <a:bodyPr wrap="square" lIns="0" tIns="0" rIns="0" bIns="0" rtlCol="0" anchor="ctr"/>
          <a:lstStyle/>
          <a:p>
            <a:pPr marL="0" indent="0">
              <a:buNone/>
            </a:pPr>
            <a:r>
              <a:rPr lang="en-US" sz="1200" b="1" dirty="0">
                <a:solidFill>
                  <a:srgbClr val="1B3A5C"/>
                </a:solidFill>
                <a:latin typeface="Calibri" pitchFamily="34" charset="0"/>
                <a:ea typeface="Calibri" pitchFamily="34" charset="-122"/>
                <a:cs typeface="Calibri" pitchFamily="34" charset="-120"/>
              </a:rPr>
              <a:t>Activités :</a:t>
            </a:r>
            <a:endParaRPr lang="en-US" sz="1200" dirty="0"/>
          </a:p>
        </p:txBody>
      </p:sp>
      <p:sp>
        <p:nvSpPr>
          <p:cNvPr id="19" name="Text 17"/>
          <p:cNvSpPr/>
          <p:nvPr/>
        </p:nvSpPr>
        <p:spPr>
          <a:xfrm>
            <a:off x="5029200" y="3520440"/>
            <a:ext cx="3017520" cy="1097280"/>
          </a:xfrm>
          <a:prstGeom prst="rect">
            <a:avLst/>
          </a:prstGeom>
          <a:noFill/>
          <a:ln/>
        </p:spPr>
        <p:txBody>
          <a:bodyPr wrap="square" rtlCol="0" anchor="ctr"/>
          <a:lstStyle/>
          <a:p>
            <a:pPr marL="342900" indent="-342900">
              <a:buSzPct val="100000"/>
              <a:buChar char="•"/>
            </a:pPr>
            <a:r>
              <a:rPr lang="en-US" sz="1200" dirty="0">
                <a:solidFill>
                  <a:srgbClr val="2D3748"/>
                </a:solidFill>
                <a:latin typeface="Calibri" pitchFamily="34" charset="0"/>
                <a:ea typeface="Calibri" pitchFamily="34" charset="-122"/>
                <a:cs typeface="Calibri" pitchFamily="34" charset="-120"/>
              </a:rPr>
              <a:t>lecture analytique</a:t>
            </a:r>
            <a:endParaRPr lang="en-US" sz="1200" dirty="0"/>
          </a:p>
          <a:p>
            <a:pPr marL="342900" indent="-342900">
              <a:buSzPct val="100000"/>
              <a:buChar char="•"/>
            </a:pPr>
            <a:r>
              <a:rPr lang="en-US" sz="1200" dirty="0">
                <a:solidFill>
                  <a:srgbClr val="2D3748"/>
                </a:solidFill>
                <a:latin typeface="Calibri" pitchFamily="34" charset="0"/>
                <a:ea typeface="Calibri" pitchFamily="34" charset="-122"/>
                <a:cs typeface="Calibri" pitchFamily="34" charset="-120"/>
              </a:rPr>
              <a:t>travail du lexique du jugement</a:t>
            </a:r>
            <a:endParaRPr lang="en-US" sz="1200" dirty="0"/>
          </a:p>
          <a:p>
            <a:pPr marL="342900" indent="-342900">
              <a:buSzPct val="100000"/>
              <a:buChar char="•"/>
            </a:pPr>
            <a:r>
              <a:rPr lang="en-US" sz="1200" dirty="0">
                <a:solidFill>
                  <a:srgbClr val="2D3748"/>
                </a:solidFill>
                <a:latin typeface="Calibri" pitchFamily="34" charset="0"/>
                <a:ea typeface="Calibri" pitchFamily="34" charset="-122"/>
                <a:cs typeface="Calibri" pitchFamily="34" charset="-120"/>
              </a:rPr>
              <a:t>étude des procédés argumentatifs</a:t>
            </a:r>
            <a:endParaRPr lang="en-US" sz="1200" dirty="0"/>
          </a:p>
          <a:p>
            <a:pPr marL="342900" indent="-342900">
              <a:buSzPct val="100000"/>
              <a:buChar char="•"/>
            </a:pPr>
            <a:r>
              <a:rPr lang="en-US" sz="1200" dirty="0">
                <a:solidFill>
                  <a:srgbClr val="2D3748"/>
                </a:solidFill>
                <a:latin typeface="Calibri" pitchFamily="34" charset="0"/>
                <a:ea typeface="Calibri" pitchFamily="34" charset="-122"/>
                <a:cs typeface="Calibri" pitchFamily="34" charset="-120"/>
              </a:rPr>
              <a:t>écriture d’un texte satirique</a:t>
            </a:r>
            <a:endParaRPr lang="en-US" sz="1200" dirty="0"/>
          </a:p>
          <a:p>
            <a:pPr marL="342900" indent="-342900">
              <a:buSzPct val="100000"/>
              <a:buChar char="•"/>
            </a:pPr>
            <a:r>
              <a:rPr lang="en-US" sz="1200" dirty="0" err="1">
                <a:solidFill>
                  <a:srgbClr val="2D3748"/>
                </a:solidFill>
                <a:latin typeface="Calibri" pitchFamily="34" charset="0"/>
                <a:ea typeface="Calibri" pitchFamily="34" charset="-122"/>
                <a:cs typeface="Calibri" pitchFamily="34" charset="-120"/>
              </a:rPr>
              <a:t>débats</a:t>
            </a:r>
            <a:r>
              <a:rPr lang="en-US" sz="1200" dirty="0">
                <a:solidFill>
                  <a:srgbClr val="2D3748"/>
                </a:solidFill>
                <a:latin typeface="Calibri" pitchFamily="34" charset="0"/>
                <a:ea typeface="Calibri" pitchFamily="34" charset="-122"/>
                <a:cs typeface="Calibri" pitchFamily="34" charset="-120"/>
              </a:rPr>
              <a:t> </a:t>
            </a:r>
            <a:r>
              <a:rPr lang="en-US" sz="1200" dirty="0" err="1">
                <a:solidFill>
                  <a:srgbClr val="2D3748"/>
                </a:solidFill>
                <a:latin typeface="Calibri" pitchFamily="34" charset="0"/>
                <a:ea typeface="Calibri" pitchFamily="34" charset="-122"/>
                <a:cs typeface="Calibri" pitchFamily="34" charset="-120"/>
              </a:rPr>
              <a:t>oraux</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1400" b="1" dirty="0">
                <a:solidFill>
                  <a:srgbClr val="C9553D"/>
                </a:solidFill>
                <a:latin typeface="Georgia" pitchFamily="34" charset="0"/>
                <a:ea typeface="Georgia" pitchFamily="34" charset="-122"/>
                <a:cs typeface="Georgia" pitchFamily="34" charset="-120"/>
              </a:rPr>
              <a:t>Principe 3  </a:t>
            </a:r>
            <a:r>
              <a:rPr lang="en-US" sz="2800" b="1" dirty="0">
                <a:solidFill>
                  <a:srgbClr val="1B3A5C"/>
                </a:solidFill>
                <a:latin typeface="Georgia" pitchFamily="34" charset="0"/>
                <a:ea typeface="Georgia" pitchFamily="34" charset="-122"/>
                <a:cs typeface="Georgia" pitchFamily="34" charset="-120"/>
              </a:rPr>
              <a:t>Une progression explicite</a:t>
            </a:r>
            <a:endParaRPr lang="en-US" sz="1400" dirty="0"/>
          </a:p>
        </p:txBody>
      </p:sp>
      <p:sp>
        <p:nvSpPr>
          <p:cNvPr id="4" name="Shape 2"/>
          <p:cNvSpPr/>
          <p:nvPr/>
        </p:nvSpPr>
        <p:spPr>
          <a:xfrm>
            <a:off x="1463040" y="1371600"/>
            <a:ext cx="365760" cy="365760"/>
          </a:xfrm>
          <a:prstGeom prst="ellipse">
            <a:avLst/>
          </a:prstGeom>
          <a:solidFill>
            <a:srgbClr val="C9553D"/>
          </a:solidFill>
          <a:ln/>
        </p:spPr>
        <p:txBody>
          <a:bodyPr/>
          <a:lstStyle/>
          <a:p>
            <a:endParaRPr lang="fr-FR"/>
          </a:p>
        </p:txBody>
      </p:sp>
      <p:sp>
        <p:nvSpPr>
          <p:cNvPr id="5" name="Text 3"/>
          <p:cNvSpPr/>
          <p:nvPr/>
        </p:nvSpPr>
        <p:spPr>
          <a:xfrm>
            <a:off x="1463040" y="1371600"/>
            <a:ext cx="365760" cy="36576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6" name="Text 4"/>
          <p:cNvSpPr/>
          <p:nvPr/>
        </p:nvSpPr>
        <p:spPr>
          <a:xfrm>
            <a:off x="731520" y="1828800"/>
            <a:ext cx="1828800" cy="365760"/>
          </a:xfrm>
          <a:prstGeom prst="rect">
            <a:avLst/>
          </a:prstGeom>
          <a:noFill/>
          <a:ln/>
        </p:spPr>
        <p:txBody>
          <a:bodyPr wrap="square" lIns="0" tIns="0" rIns="0" bIns="0" rtlCol="0" anchor="ctr"/>
          <a:lstStyle/>
          <a:p>
            <a:pPr marL="0" indent="0" algn="ctr">
              <a:buNone/>
            </a:pPr>
            <a:r>
              <a:rPr lang="en-US" sz="1300" b="1" dirty="0">
                <a:solidFill>
                  <a:srgbClr val="1B3A5C"/>
                </a:solidFill>
                <a:latin typeface="Calibri" pitchFamily="34" charset="0"/>
                <a:ea typeface="Calibri" pitchFamily="34" charset="-122"/>
                <a:cs typeface="Calibri" pitchFamily="34" charset="-120"/>
              </a:rPr>
              <a:t>Découvertes</a:t>
            </a:r>
            <a:endParaRPr lang="en-US" sz="1300" dirty="0"/>
          </a:p>
        </p:txBody>
      </p:sp>
      <p:sp>
        <p:nvSpPr>
          <p:cNvPr id="7" name="Shape 5"/>
          <p:cNvSpPr/>
          <p:nvPr/>
        </p:nvSpPr>
        <p:spPr>
          <a:xfrm>
            <a:off x="3474720" y="1371600"/>
            <a:ext cx="365760" cy="365760"/>
          </a:xfrm>
          <a:prstGeom prst="ellipse">
            <a:avLst/>
          </a:prstGeom>
          <a:solidFill>
            <a:srgbClr val="C9553D"/>
          </a:solidFill>
          <a:ln/>
        </p:spPr>
        <p:txBody>
          <a:bodyPr/>
          <a:lstStyle/>
          <a:p>
            <a:endParaRPr lang="fr-FR"/>
          </a:p>
        </p:txBody>
      </p:sp>
      <p:sp>
        <p:nvSpPr>
          <p:cNvPr id="8" name="Text 6"/>
          <p:cNvSpPr/>
          <p:nvPr/>
        </p:nvSpPr>
        <p:spPr>
          <a:xfrm>
            <a:off x="3474720" y="1371600"/>
            <a:ext cx="365760" cy="36576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9" name="Text 7"/>
          <p:cNvSpPr/>
          <p:nvPr/>
        </p:nvSpPr>
        <p:spPr>
          <a:xfrm>
            <a:off x="2743200" y="1828800"/>
            <a:ext cx="1828800" cy="365760"/>
          </a:xfrm>
          <a:prstGeom prst="rect">
            <a:avLst/>
          </a:prstGeom>
          <a:noFill/>
          <a:ln/>
        </p:spPr>
        <p:txBody>
          <a:bodyPr wrap="square" lIns="0" tIns="0" rIns="0" bIns="0" rtlCol="0" anchor="ctr"/>
          <a:lstStyle/>
          <a:p>
            <a:pPr marL="0" indent="0" algn="ctr">
              <a:buNone/>
            </a:pPr>
            <a:r>
              <a:rPr lang="en-US" sz="1300" b="1" dirty="0">
                <a:solidFill>
                  <a:srgbClr val="1B3A5C"/>
                </a:solidFill>
                <a:latin typeface="Calibri" pitchFamily="34" charset="0"/>
                <a:ea typeface="Calibri" pitchFamily="34" charset="-122"/>
                <a:cs typeface="Calibri" pitchFamily="34" charset="-120"/>
              </a:rPr>
              <a:t>Entraînements</a:t>
            </a:r>
            <a:endParaRPr lang="en-US" sz="1300" dirty="0"/>
          </a:p>
        </p:txBody>
      </p:sp>
      <p:sp>
        <p:nvSpPr>
          <p:cNvPr id="10" name="Shape 8"/>
          <p:cNvSpPr/>
          <p:nvPr/>
        </p:nvSpPr>
        <p:spPr>
          <a:xfrm>
            <a:off x="5486400" y="1371600"/>
            <a:ext cx="365760" cy="365760"/>
          </a:xfrm>
          <a:prstGeom prst="ellipse">
            <a:avLst/>
          </a:prstGeom>
          <a:solidFill>
            <a:srgbClr val="C9553D"/>
          </a:solidFill>
          <a:ln/>
        </p:spPr>
        <p:txBody>
          <a:bodyPr/>
          <a:lstStyle/>
          <a:p>
            <a:endParaRPr lang="fr-FR"/>
          </a:p>
        </p:txBody>
      </p:sp>
      <p:sp>
        <p:nvSpPr>
          <p:cNvPr id="11" name="Text 9"/>
          <p:cNvSpPr/>
          <p:nvPr/>
        </p:nvSpPr>
        <p:spPr>
          <a:xfrm>
            <a:off x="5486400" y="1371600"/>
            <a:ext cx="365760" cy="36576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2" name="Text 10"/>
          <p:cNvSpPr/>
          <p:nvPr/>
        </p:nvSpPr>
        <p:spPr>
          <a:xfrm>
            <a:off x="4754880" y="1828800"/>
            <a:ext cx="1828800" cy="365760"/>
          </a:xfrm>
          <a:prstGeom prst="rect">
            <a:avLst/>
          </a:prstGeom>
          <a:noFill/>
          <a:ln/>
        </p:spPr>
        <p:txBody>
          <a:bodyPr wrap="square" lIns="0" tIns="0" rIns="0" bIns="0" rtlCol="0" anchor="ctr"/>
          <a:lstStyle/>
          <a:p>
            <a:pPr marL="0" indent="0" algn="ctr">
              <a:buNone/>
            </a:pPr>
            <a:r>
              <a:rPr lang="en-US" sz="1300" b="1" dirty="0">
                <a:solidFill>
                  <a:srgbClr val="1B3A5C"/>
                </a:solidFill>
                <a:latin typeface="Calibri" pitchFamily="34" charset="0"/>
                <a:ea typeface="Calibri" pitchFamily="34" charset="-122"/>
                <a:cs typeface="Calibri" pitchFamily="34" charset="-120"/>
              </a:rPr>
              <a:t>Réinvestissements</a:t>
            </a:r>
            <a:endParaRPr lang="en-US" sz="1300" dirty="0"/>
          </a:p>
        </p:txBody>
      </p:sp>
      <p:sp>
        <p:nvSpPr>
          <p:cNvPr id="13" name="Shape 11"/>
          <p:cNvSpPr/>
          <p:nvPr/>
        </p:nvSpPr>
        <p:spPr>
          <a:xfrm>
            <a:off x="7498080" y="1371600"/>
            <a:ext cx="365760" cy="365760"/>
          </a:xfrm>
          <a:prstGeom prst="ellipse">
            <a:avLst/>
          </a:prstGeom>
          <a:solidFill>
            <a:srgbClr val="C9553D"/>
          </a:solidFill>
          <a:ln/>
        </p:spPr>
        <p:txBody>
          <a:bodyPr/>
          <a:lstStyle/>
          <a:p>
            <a:endParaRPr lang="fr-FR"/>
          </a:p>
        </p:txBody>
      </p:sp>
      <p:sp>
        <p:nvSpPr>
          <p:cNvPr id="14" name="Text 12"/>
          <p:cNvSpPr/>
          <p:nvPr/>
        </p:nvSpPr>
        <p:spPr>
          <a:xfrm>
            <a:off x="7498080" y="1371600"/>
            <a:ext cx="365760" cy="36576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5" name="Text 13"/>
          <p:cNvSpPr/>
          <p:nvPr/>
        </p:nvSpPr>
        <p:spPr>
          <a:xfrm>
            <a:off x="6766560" y="1828800"/>
            <a:ext cx="1828800" cy="365760"/>
          </a:xfrm>
          <a:prstGeom prst="rect">
            <a:avLst/>
          </a:prstGeom>
          <a:noFill/>
          <a:ln/>
        </p:spPr>
        <p:txBody>
          <a:bodyPr wrap="square" lIns="0" tIns="0" rIns="0" bIns="0" rtlCol="0" anchor="ctr"/>
          <a:lstStyle/>
          <a:p>
            <a:pPr marL="0" indent="0" algn="ctr">
              <a:buNone/>
            </a:pPr>
            <a:r>
              <a:rPr lang="en-US" sz="1300" b="1" dirty="0">
                <a:solidFill>
                  <a:srgbClr val="1B3A5C"/>
                </a:solidFill>
                <a:latin typeface="Calibri" pitchFamily="34" charset="0"/>
                <a:ea typeface="Calibri" pitchFamily="34" charset="-122"/>
                <a:cs typeface="Calibri" pitchFamily="34" charset="-120"/>
              </a:rPr>
              <a:t>Tâche finale</a:t>
            </a:r>
            <a:endParaRPr lang="en-US" sz="1300" dirty="0"/>
          </a:p>
        </p:txBody>
      </p:sp>
      <p:sp>
        <p:nvSpPr>
          <p:cNvPr id="16" name="Text 14"/>
          <p:cNvSpPr/>
          <p:nvPr/>
        </p:nvSpPr>
        <p:spPr>
          <a:xfrm>
            <a:off x="731520" y="2377440"/>
            <a:ext cx="7680960" cy="365760"/>
          </a:xfrm>
          <a:prstGeom prst="rect">
            <a:avLst/>
          </a:prstGeom>
          <a:noFill/>
          <a:ln/>
        </p:spPr>
        <p:txBody>
          <a:bodyPr wrap="square" lIns="0" tIns="0" rIns="0" bIns="0" rtlCol="0" anchor="ctr"/>
          <a:lstStyle/>
          <a:p>
            <a:pPr marL="0" indent="0">
              <a:buNone/>
            </a:pPr>
            <a:r>
              <a:rPr lang="en-US" sz="1400" i="1" dirty="0">
                <a:solidFill>
                  <a:srgbClr val="6B7280"/>
                </a:solidFill>
                <a:latin typeface="Calibri" pitchFamily="34" charset="0"/>
                <a:ea typeface="Calibri" pitchFamily="34" charset="-122"/>
                <a:cs typeface="Calibri" pitchFamily="34" charset="-120"/>
              </a:rPr>
              <a:t>Les objectifs et les critères de réussite sont explicités.</a:t>
            </a:r>
            <a:endParaRPr lang="en-US" sz="1400" dirty="0"/>
          </a:p>
        </p:txBody>
      </p:sp>
      <p:sp>
        <p:nvSpPr>
          <p:cNvPr id="17" name="Shape 15"/>
          <p:cNvSpPr/>
          <p:nvPr/>
        </p:nvSpPr>
        <p:spPr>
          <a:xfrm>
            <a:off x="731520" y="2926080"/>
            <a:ext cx="7680960" cy="1920240"/>
          </a:xfrm>
          <a:prstGeom prst="rect">
            <a:avLst/>
          </a:prstGeom>
          <a:solidFill>
            <a:srgbClr val="F4F6F9"/>
          </a:solidFill>
          <a:ln/>
          <a:effectLst>
            <a:outerShdw blurRad="50800" dist="25400" dir="8100000" algn="bl" rotWithShape="0">
              <a:srgbClr val="000000">
                <a:alpha val="10000"/>
              </a:srgbClr>
            </a:outerShdw>
          </a:effectLst>
        </p:spPr>
        <p:txBody>
          <a:bodyPr/>
          <a:lstStyle/>
          <a:p>
            <a:endParaRPr lang="fr-FR"/>
          </a:p>
        </p:txBody>
      </p:sp>
      <p:sp>
        <p:nvSpPr>
          <p:cNvPr id="18" name="Text 16"/>
          <p:cNvSpPr/>
          <p:nvPr/>
        </p:nvSpPr>
        <p:spPr>
          <a:xfrm>
            <a:off x="1005840" y="3017520"/>
            <a:ext cx="2743200" cy="365760"/>
          </a:xfrm>
          <a:prstGeom prst="rect">
            <a:avLst/>
          </a:prstGeom>
          <a:noFill/>
          <a:ln/>
        </p:spPr>
        <p:txBody>
          <a:bodyPr wrap="square" lIns="0" tIns="0" rIns="0" bIns="0" rtlCol="0" anchor="ctr"/>
          <a:lstStyle/>
          <a:p>
            <a:pPr marL="0" indent="0">
              <a:buNone/>
            </a:pPr>
            <a:r>
              <a:rPr lang="en-US" sz="1600" b="1" dirty="0">
                <a:solidFill>
                  <a:srgbClr val="C9553D"/>
                </a:solidFill>
                <a:latin typeface="Georgia" pitchFamily="34" charset="0"/>
                <a:ea typeface="Georgia" pitchFamily="34" charset="-122"/>
                <a:cs typeface="Georgia" pitchFamily="34" charset="-120"/>
              </a:rPr>
              <a:t>Exemple en 3e</a:t>
            </a:r>
            <a:endParaRPr lang="en-US" sz="1600" dirty="0"/>
          </a:p>
        </p:txBody>
      </p:sp>
      <p:sp>
        <p:nvSpPr>
          <p:cNvPr id="19" name="Text 17"/>
          <p:cNvSpPr/>
          <p:nvPr/>
        </p:nvSpPr>
        <p:spPr>
          <a:xfrm>
            <a:off x="1005840" y="3383280"/>
            <a:ext cx="3200400" cy="548640"/>
          </a:xfrm>
          <a:prstGeom prst="rect">
            <a:avLst/>
          </a:prstGeom>
          <a:noFill/>
          <a:ln/>
        </p:spPr>
        <p:txBody>
          <a:bodyPr wrap="square" lIns="0" tIns="0" rIns="0" bIns="0" rtlCol="0" anchor="ctr"/>
          <a:lstStyle/>
          <a:p>
            <a:pPr marL="0" indent="0">
              <a:buNone/>
            </a:pPr>
            <a:r>
              <a:rPr lang="en-US" sz="1200" i="1" dirty="0">
                <a:solidFill>
                  <a:srgbClr val="2D3748"/>
                </a:solidFill>
                <a:latin typeface="Calibri" pitchFamily="34" charset="0"/>
                <a:ea typeface="Calibri" pitchFamily="34" charset="-122"/>
                <a:cs typeface="Calibri" pitchFamily="34" charset="-120"/>
              </a:rPr>
              <a:t>« Défendre les valeurs humanistes : écrivains et journalistes acteurs de leur temps »</a:t>
            </a:r>
            <a:endParaRPr lang="en-US" sz="1200" dirty="0"/>
          </a:p>
        </p:txBody>
      </p:sp>
      <p:sp>
        <p:nvSpPr>
          <p:cNvPr id="20" name="Text 18"/>
          <p:cNvSpPr/>
          <p:nvPr/>
        </p:nvSpPr>
        <p:spPr>
          <a:xfrm>
            <a:off x="4846320" y="3063240"/>
            <a:ext cx="3200400" cy="274320"/>
          </a:xfrm>
          <a:prstGeom prst="rect">
            <a:avLst/>
          </a:prstGeom>
          <a:noFill/>
          <a:ln/>
        </p:spPr>
        <p:txBody>
          <a:bodyPr wrap="square" lIns="0" tIns="0" rIns="0" bIns="0" rtlCol="0" anchor="ctr"/>
          <a:lstStyle/>
          <a:p>
            <a:pPr marL="0" indent="0">
              <a:buNone/>
            </a:pPr>
            <a:r>
              <a:rPr lang="en-US" sz="1200" b="1" dirty="0">
                <a:solidFill>
                  <a:srgbClr val="1B3A5C"/>
                </a:solidFill>
                <a:latin typeface="Calibri" pitchFamily="34" charset="0"/>
                <a:ea typeface="Calibri" pitchFamily="34" charset="-122"/>
                <a:cs typeface="Calibri" pitchFamily="34" charset="-120"/>
              </a:rPr>
              <a:t>Progression :</a:t>
            </a:r>
            <a:endParaRPr lang="en-US" sz="1200" dirty="0"/>
          </a:p>
        </p:txBody>
      </p:sp>
      <p:sp>
        <p:nvSpPr>
          <p:cNvPr id="21" name="Text 19"/>
          <p:cNvSpPr/>
          <p:nvPr/>
        </p:nvSpPr>
        <p:spPr>
          <a:xfrm>
            <a:off x="5029200" y="3383280"/>
            <a:ext cx="3017520" cy="1280160"/>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1. Lire des articles engagés</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2. Identifier les procédés de persuasion</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3. Étudier les connecteurs logiques</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4. S’entraîner à argumenter</a:t>
            </a:r>
            <a:endParaRPr lang="en-US" sz="1200" dirty="0"/>
          </a:p>
          <a:p>
            <a:pPr marL="0" indent="0">
              <a:buNone/>
            </a:pPr>
            <a:r>
              <a:rPr lang="en-US" sz="1200" dirty="0">
                <a:solidFill>
                  <a:srgbClr val="2D3748"/>
                </a:solidFill>
                <a:latin typeface="Calibri" pitchFamily="34" charset="0"/>
                <a:ea typeface="Calibri" pitchFamily="34" charset="-122"/>
                <a:cs typeface="Calibri" pitchFamily="34" charset="-120"/>
              </a:rPr>
              <a:t>5. Produire une tribune engagée</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1400" b="1" dirty="0">
                <a:solidFill>
                  <a:srgbClr val="C9553D"/>
                </a:solidFill>
                <a:latin typeface="Georgia" pitchFamily="34" charset="0"/>
                <a:ea typeface="Georgia" pitchFamily="34" charset="-122"/>
                <a:cs typeface="Georgia" pitchFamily="34" charset="-120"/>
              </a:rPr>
              <a:t>Principe 4  </a:t>
            </a:r>
            <a:r>
              <a:rPr lang="en-US" sz="2800" b="1" dirty="0">
                <a:solidFill>
                  <a:srgbClr val="1B3A5C"/>
                </a:solidFill>
                <a:latin typeface="Georgia" pitchFamily="34" charset="0"/>
                <a:ea typeface="Georgia" pitchFamily="34" charset="-122"/>
                <a:cs typeface="Georgia" pitchFamily="34" charset="-120"/>
              </a:rPr>
              <a:t>Une finalité signifiante</a:t>
            </a:r>
            <a:endParaRPr lang="en-US" sz="1400" dirty="0"/>
          </a:p>
        </p:txBody>
      </p:sp>
      <p:sp>
        <p:nvSpPr>
          <p:cNvPr id="4" name="Text 2"/>
          <p:cNvSpPr/>
          <p:nvPr/>
        </p:nvSpPr>
        <p:spPr>
          <a:xfrm>
            <a:off x="731520" y="1280160"/>
            <a:ext cx="7680960" cy="365760"/>
          </a:xfrm>
          <a:prstGeom prst="rect">
            <a:avLst/>
          </a:prstGeom>
          <a:noFill/>
          <a:ln/>
        </p:spPr>
        <p:txBody>
          <a:bodyPr wrap="square" lIns="0" tIns="0" rIns="0" bIns="0" rtlCol="0" anchor="ctr"/>
          <a:lstStyle/>
          <a:p>
            <a:pPr marL="0" indent="0">
              <a:buNone/>
            </a:pPr>
            <a:r>
              <a:rPr lang="en-US" sz="1400" dirty="0">
                <a:solidFill>
                  <a:srgbClr val="2D3748"/>
                </a:solidFill>
                <a:latin typeface="Calibri" pitchFamily="34" charset="0"/>
                <a:ea typeface="Calibri" pitchFamily="34" charset="-122"/>
                <a:cs typeface="Calibri" pitchFamily="34" charset="-120"/>
              </a:rPr>
              <a:t>Le projet aboutit à une production complexe :</a:t>
            </a:r>
            <a:endParaRPr lang="en-US" sz="1400" dirty="0"/>
          </a:p>
        </p:txBody>
      </p:sp>
      <p:sp>
        <p:nvSpPr>
          <p:cNvPr id="5" name="Shape 3"/>
          <p:cNvSpPr/>
          <p:nvPr/>
        </p:nvSpPr>
        <p:spPr>
          <a:xfrm>
            <a:off x="731520" y="1783080"/>
            <a:ext cx="1188720" cy="502920"/>
          </a:xfrm>
          <a:prstGeom prst="rect">
            <a:avLst/>
          </a:prstGeom>
          <a:solidFill>
            <a:srgbClr val="1B3A5C"/>
          </a:solidFill>
          <a:ln/>
        </p:spPr>
        <p:txBody>
          <a:bodyPr/>
          <a:lstStyle/>
          <a:p>
            <a:endParaRPr lang="fr-FR"/>
          </a:p>
        </p:txBody>
      </p:sp>
      <p:sp>
        <p:nvSpPr>
          <p:cNvPr id="6" name="Text 4"/>
          <p:cNvSpPr/>
          <p:nvPr/>
        </p:nvSpPr>
        <p:spPr>
          <a:xfrm>
            <a:off x="73152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Écrire</a:t>
            </a:r>
            <a:endParaRPr lang="en-US" sz="1300" dirty="0"/>
          </a:p>
        </p:txBody>
      </p:sp>
      <p:sp>
        <p:nvSpPr>
          <p:cNvPr id="7" name="Shape 5"/>
          <p:cNvSpPr/>
          <p:nvPr/>
        </p:nvSpPr>
        <p:spPr>
          <a:xfrm>
            <a:off x="2011680" y="1783080"/>
            <a:ext cx="1188720" cy="502920"/>
          </a:xfrm>
          <a:prstGeom prst="rect">
            <a:avLst/>
          </a:prstGeom>
          <a:solidFill>
            <a:srgbClr val="C9553D"/>
          </a:solidFill>
          <a:ln/>
        </p:spPr>
        <p:txBody>
          <a:bodyPr/>
          <a:lstStyle/>
          <a:p>
            <a:endParaRPr lang="fr-FR"/>
          </a:p>
        </p:txBody>
      </p:sp>
      <p:sp>
        <p:nvSpPr>
          <p:cNvPr id="8" name="Text 6"/>
          <p:cNvSpPr/>
          <p:nvPr/>
        </p:nvSpPr>
        <p:spPr>
          <a:xfrm>
            <a:off x="201168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Interpréter</a:t>
            </a:r>
            <a:endParaRPr lang="en-US" sz="1300" dirty="0"/>
          </a:p>
        </p:txBody>
      </p:sp>
      <p:sp>
        <p:nvSpPr>
          <p:cNvPr id="9" name="Shape 7"/>
          <p:cNvSpPr/>
          <p:nvPr/>
        </p:nvSpPr>
        <p:spPr>
          <a:xfrm>
            <a:off x="3291840" y="1783080"/>
            <a:ext cx="1188720" cy="502920"/>
          </a:xfrm>
          <a:prstGeom prst="rect">
            <a:avLst/>
          </a:prstGeom>
          <a:solidFill>
            <a:srgbClr val="1B3A5C"/>
          </a:solidFill>
          <a:ln/>
        </p:spPr>
        <p:txBody>
          <a:bodyPr/>
          <a:lstStyle/>
          <a:p>
            <a:endParaRPr lang="fr-FR"/>
          </a:p>
        </p:txBody>
      </p:sp>
      <p:sp>
        <p:nvSpPr>
          <p:cNvPr id="10" name="Text 8"/>
          <p:cNvSpPr/>
          <p:nvPr/>
        </p:nvSpPr>
        <p:spPr>
          <a:xfrm>
            <a:off x="329184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Débattre</a:t>
            </a:r>
            <a:endParaRPr lang="en-US" sz="1300" dirty="0"/>
          </a:p>
        </p:txBody>
      </p:sp>
      <p:sp>
        <p:nvSpPr>
          <p:cNvPr id="11" name="Shape 9"/>
          <p:cNvSpPr/>
          <p:nvPr/>
        </p:nvSpPr>
        <p:spPr>
          <a:xfrm>
            <a:off x="4572000" y="1783080"/>
            <a:ext cx="1188720" cy="502920"/>
          </a:xfrm>
          <a:prstGeom prst="rect">
            <a:avLst/>
          </a:prstGeom>
          <a:solidFill>
            <a:srgbClr val="C9553D"/>
          </a:solidFill>
          <a:ln/>
        </p:spPr>
        <p:txBody>
          <a:bodyPr/>
          <a:lstStyle/>
          <a:p>
            <a:endParaRPr lang="fr-FR"/>
          </a:p>
        </p:txBody>
      </p:sp>
      <p:sp>
        <p:nvSpPr>
          <p:cNvPr id="12" name="Text 10"/>
          <p:cNvSpPr/>
          <p:nvPr/>
        </p:nvSpPr>
        <p:spPr>
          <a:xfrm>
            <a:off x="457200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Enregistrer</a:t>
            </a:r>
            <a:endParaRPr lang="en-US" sz="1300" dirty="0"/>
          </a:p>
        </p:txBody>
      </p:sp>
      <p:sp>
        <p:nvSpPr>
          <p:cNvPr id="13" name="Shape 11"/>
          <p:cNvSpPr/>
          <p:nvPr/>
        </p:nvSpPr>
        <p:spPr>
          <a:xfrm>
            <a:off x="5852160" y="1783080"/>
            <a:ext cx="1188720" cy="502920"/>
          </a:xfrm>
          <a:prstGeom prst="rect">
            <a:avLst/>
          </a:prstGeom>
          <a:solidFill>
            <a:srgbClr val="1B3A5C"/>
          </a:solidFill>
          <a:ln/>
        </p:spPr>
        <p:txBody>
          <a:bodyPr/>
          <a:lstStyle/>
          <a:p>
            <a:endParaRPr lang="fr-FR"/>
          </a:p>
        </p:txBody>
      </p:sp>
      <p:sp>
        <p:nvSpPr>
          <p:cNvPr id="14" name="Text 12"/>
          <p:cNvSpPr/>
          <p:nvPr/>
        </p:nvSpPr>
        <p:spPr>
          <a:xfrm>
            <a:off x="585216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Jouer</a:t>
            </a:r>
            <a:endParaRPr lang="en-US" sz="1300" dirty="0"/>
          </a:p>
        </p:txBody>
      </p:sp>
      <p:sp>
        <p:nvSpPr>
          <p:cNvPr id="15" name="Shape 13"/>
          <p:cNvSpPr/>
          <p:nvPr/>
        </p:nvSpPr>
        <p:spPr>
          <a:xfrm>
            <a:off x="7132320" y="1783080"/>
            <a:ext cx="1188720" cy="502920"/>
          </a:xfrm>
          <a:prstGeom prst="rect">
            <a:avLst/>
          </a:prstGeom>
          <a:solidFill>
            <a:srgbClr val="C9553D"/>
          </a:solidFill>
          <a:ln/>
        </p:spPr>
        <p:txBody>
          <a:bodyPr/>
          <a:lstStyle/>
          <a:p>
            <a:endParaRPr lang="fr-FR"/>
          </a:p>
        </p:txBody>
      </p:sp>
      <p:sp>
        <p:nvSpPr>
          <p:cNvPr id="16" name="Text 14"/>
          <p:cNvSpPr/>
          <p:nvPr/>
        </p:nvSpPr>
        <p:spPr>
          <a:xfrm>
            <a:off x="7132320" y="1783080"/>
            <a:ext cx="1188720" cy="50292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Créer</a:t>
            </a:r>
            <a:endParaRPr lang="en-US" sz="1300" dirty="0"/>
          </a:p>
        </p:txBody>
      </p:sp>
      <p:sp>
        <p:nvSpPr>
          <p:cNvPr id="17" name="Shape 15"/>
          <p:cNvSpPr/>
          <p:nvPr/>
        </p:nvSpPr>
        <p:spPr>
          <a:xfrm>
            <a:off x="731520" y="2651760"/>
            <a:ext cx="7680960" cy="2148840"/>
          </a:xfrm>
          <a:prstGeom prst="rect">
            <a:avLst/>
          </a:prstGeom>
          <a:solidFill>
            <a:srgbClr val="F4F6F9"/>
          </a:solidFill>
          <a:ln/>
          <a:effectLst>
            <a:outerShdw blurRad="50800" dist="25400" dir="8100000" algn="bl" rotWithShape="0">
              <a:srgbClr val="000000">
                <a:alpha val="10000"/>
              </a:srgbClr>
            </a:outerShdw>
          </a:effectLst>
        </p:spPr>
        <p:txBody>
          <a:bodyPr/>
          <a:lstStyle/>
          <a:p>
            <a:endParaRPr lang="fr-FR"/>
          </a:p>
        </p:txBody>
      </p:sp>
      <p:sp>
        <p:nvSpPr>
          <p:cNvPr id="18" name="Text 16"/>
          <p:cNvSpPr/>
          <p:nvPr/>
        </p:nvSpPr>
        <p:spPr>
          <a:xfrm>
            <a:off x="1005840" y="2743200"/>
            <a:ext cx="2743200" cy="365760"/>
          </a:xfrm>
          <a:prstGeom prst="rect">
            <a:avLst/>
          </a:prstGeom>
          <a:noFill/>
          <a:ln/>
        </p:spPr>
        <p:txBody>
          <a:bodyPr wrap="square" lIns="0" tIns="0" rIns="0" bIns="0" rtlCol="0" anchor="ctr"/>
          <a:lstStyle/>
          <a:p>
            <a:pPr marL="0" indent="0">
              <a:buNone/>
            </a:pPr>
            <a:r>
              <a:rPr lang="en-US" sz="1600" b="1" dirty="0">
                <a:solidFill>
                  <a:srgbClr val="C9553D"/>
                </a:solidFill>
                <a:latin typeface="Georgia" pitchFamily="34" charset="0"/>
                <a:ea typeface="Georgia" pitchFamily="34" charset="-122"/>
                <a:cs typeface="Georgia" pitchFamily="34" charset="-120"/>
              </a:rPr>
              <a:t>Exemple en 5e</a:t>
            </a:r>
            <a:endParaRPr lang="en-US" sz="1600" dirty="0"/>
          </a:p>
        </p:txBody>
      </p:sp>
      <p:sp>
        <p:nvSpPr>
          <p:cNvPr id="19" name="Text 17"/>
          <p:cNvSpPr/>
          <p:nvPr/>
        </p:nvSpPr>
        <p:spPr>
          <a:xfrm>
            <a:off x="1005840" y="3154680"/>
            <a:ext cx="7132320" cy="1463040"/>
          </a:xfrm>
          <a:prstGeom prst="rect">
            <a:avLst/>
          </a:prstGeom>
          <a:noFill/>
          <a:ln/>
        </p:spPr>
        <p:txBody>
          <a:bodyPr wrap="square" lIns="0" tIns="0" rIns="0" bIns="0" rtlCol="0" anchor="t"/>
          <a:lstStyle/>
          <a:p>
            <a:pPr marL="0" indent="0">
              <a:buNone/>
            </a:pPr>
            <a:r>
              <a:rPr lang="en-US" sz="1200" b="1" dirty="0">
                <a:solidFill>
                  <a:srgbClr val="1B3A5C"/>
                </a:solidFill>
                <a:latin typeface="Calibri" pitchFamily="34" charset="0"/>
                <a:ea typeface="Calibri" pitchFamily="34" charset="-122"/>
                <a:cs typeface="Calibri" pitchFamily="34" charset="-120"/>
              </a:rPr>
              <a:t>Entrée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 Voyager en poésie : du monde entier au cœur du monde »</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Corpus poétique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poèmes d’Andrée Chedid</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Tâche finale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Réaliser un carnet poétique de voyage mêlant textes, lectures oralisées et images.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553D"/>
          </a:solidFill>
          <a:ln/>
        </p:spPr>
        <p:txBody>
          <a:bodyPr/>
          <a:lstStyle/>
          <a:p>
            <a:endParaRPr lang="fr-FR"/>
          </a:p>
        </p:txBody>
      </p:sp>
      <p:sp>
        <p:nvSpPr>
          <p:cNvPr id="3" name="Text 1"/>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1400" b="1" dirty="0">
                <a:solidFill>
                  <a:srgbClr val="C9553D"/>
                </a:solidFill>
                <a:latin typeface="Georgia" pitchFamily="34" charset="0"/>
                <a:ea typeface="Georgia" pitchFamily="34" charset="-122"/>
                <a:cs typeface="Georgia" pitchFamily="34" charset="-120"/>
              </a:rPr>
              <a:t>Principe 5  </a:t>
            </a:r>
            <a:r>
              <a:rPr lang="en-US" sz="2800" b="1" dirty="0">
                <a:solidFill>
                  <a:srgbClr val="1B3A5C"/>
                </a:solidFill>
                <a:latin typeface="Georgia" pitchFamily="34" charset="0"/>
                <a:ea typeface="Georgia" pitchFamily="34" charset="-122"/>
                <a:cs typeface="Georgia" pitchFamily="34" charset="-120"/>
              </a:rPr>
              <a:t>Une dimension culturelle et humaniste</a:t>
            </a:r>
            <a:endParaRPr lang="en-US" sz="1400" dirty="0"/>
          </a:p>
        </p:txBody>
      </p:sp>
      <p:sp>
        <p:nvSpPr>
          <p:cNvPr id="4" name="Text 2"/>
          <p:cNvSpPr/>
          <p:nvPr/>
        </p:nvSpPr>
        <p:spPr>
          <a:xfrm>
            <a:off x="731520" y="1280160"/>
            <a:ext cx="4114800" cy="365760"/>
          </a:xfrm>
          <a:prstGeom prst="rect">
            <a:avLst/>
          </a:prstGeom>
          <a:noFill/>
          <a:ln/>
        </p:spPr>
        <p:txBody>
          <a:bodyPr wrap="square" lIns="0" tIns="0" rIns="0" bIns="0" rtlCol="0" anchor="ctr"/>
          <a:lstStyle/>
          <a:p>
            <a:pPr marL="0" indent="0">
              <a:buNone/>
            </a:pPr>
            <a:r>
              <a:rPr lang="en-US" sz="1400" dirty="0">
                <a:solidFill>
                  <a:srgbClr val="2D3748"/>
                </a:solidFill>
                <a:latin typeface="Calibri" pitchFamily="34" charset="0"/>
                <a:ea typeface="Calibri" pitchFamily="34" charset="-122"/>
                <a:cs typeface="Calibri" pitchFamily="34" charset="-120"/>
              </a:rPr>
              <a:t>Le projet repose sur la fréquentation :</a:t>
            </a:r>
            <a:endParaRPr lang="en-US" sz="1400" dirty="0"/>
          </a:p>
        </p:txBody>
      </p:sp>
      <p:sp>
        <p:nvSpPr>
          <p:cNvPr id="5" name="Text 3"/>
          <p:cNvSpPr/>
          <p:nvPr/>
        </p:nvSpPr>
        <p:spPr>
          <a:xfrm>
            <a:off x="914400" y="1691640"/>
            <a:ext cx="3657600" cy="1097280"/>
          </a:xfrm>
          <a:prstGeom prst="rect">
            <a:avLst/>
          </a:prstGeom>
          <a:noFill/>
          <a:ln/>
        </p:spPr>
        <p:txBody>
          <a:bodyPr wrap="square" rtlCol="0" anchor="ctr"/>
          <a:lstStyle/>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des œuvres intégrales</a:t>
            </a:r>
            <a:endParaRPr lang="en-US" sz="1400" dirty="0"/>
          </a:p>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des textes patrimoniaux</a:t>
            </a:r>
            <a:endParaRPr lang="en-US" sz="1400" dirty="0"/>
          </a:p>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de la littérature jeunesse</a:t>
            </a:r>
            <a:endParaRPr lang="en-US" sz="1400" dirty="0"/>
          </a:p>
          <a:p>
            <a:pPr marL="342900" indent="-342900">
              <a:buSzPct val="100000"/>
              <a:buChar char="•"/>
            </a:pPr>
            <a:r>
              <a:rPr lang="en-US" sz="1400" dirty="0">
                <a:solidFill>
                  <a:srgbClr val="2D3748"/>
                </a:solidFill>
                <a:latin typeface="Calibri" pitchFamily="34" charset="0"/>
                <a:ea typeface="Calibri" pitchFamily="34" charset="-122"/>
                <a:cs typeface="Calibri" pitchFamily="34" charset="-120"/>
              </a:rPr>
              <a:t>des arts et de la culture</a:t>
            </a:r>
            <a:endParaRPr lang="en-US" sz="1400" dirty="0"/>
          </a:p>
        </p:txBody>
      </p:sp>
      <p:sp>
        <p:nvSpPr>
          <p:cNvPr id="6" name="Text 4"/>
          <p:cNvSpPr/>
          <p:nvPr/>
        </p:nvSpPr>
        <p:spPr>
          <a:xfrm>
            <a:off x="731520" y="2743200"/>
            <a:ext cx="4114800" cy="457200"/>
          </a:xfrm>
          <a:prstGeom prst="rect">
            <a:avLst/>
          </a:prstGeom>
          <a:noFill/>
          <a:ln/>
        </p:spPr>
        <p:txBody>
          <a:bodyPr wrap="square" lIns="0" tIns="0" rIns="0" bIns="0" rtlCol="0" anchor="ctr"/>
          <a:lstStyle/>
          <a:p>
            <a:pPr marL="0" indent="0">
              <a:buNone/>
            </a:pPr>
            <a:r>
              <a:rPr lang="en-US" sz="1300" i="1" dirty="0">
                <a:solidFill>
                  <a:srgbClr val="6B7280"/>
                </a:solidFill>
                <a:latin typeface="Calibri" pitchFamily="34" charset="0"/>
                <a:ea typeface="Calibri" pitchFamily="34" charset="-122"/>
                <a:cs typeface="Calibri" pitchFamily="34" charset="-120"/>
              </a:rPr>
              <a:t>Il participe à la formation du lecteur, du jugement et de la personne.</a:t>
            </a:r>
            <a:endParaRPr lang="en-US" sz="1300" dirty="0"/>
          </a:p>
        </p:txBody>
      </p:sp>
      <p:sp>
        <p:nvSpPr>
          <p:cNvPr id="7" name="Shape 5"/>
          <p:cNvSpPr/>
          <p:nvPr/>
        </p:nvSpPr>
        <p:spPr>
          <a:xfrm>
            <a:off x="5029200" y="1097280"/>
            <a:ext cx="3657600" cy="3474720"/>
          </a:xfrm>
          <a:prstGeom prst="rect">
            <a:avLst/>
          </a:prstGeom>
          <a:solidFill>
            <a:srgbClr val="F4F6F9"/>
          </a:solidFill>
          <a:ln/>
          <a:effectLst>
            <a:outerShdw blurRad="50800" dist="25400" dir="8100000" algn="bl" rotWithShape="0">
              <a:srgbClr val="000000">
                <a:alpha val="10000"/>
              </a:srgbClr>
            </a:outerShdw>
          </a:effectLst>
        </p:spPr>
        <p:txBody>
          <a:bodyPr/>
          <a:lstStyle/>
          <a:p>
            <a:endParaRPr lang="fr-FR"/>
          </a:p>
        </p:txBody>
      </p:sp>
      <p:sp>
        <p:nvSpPr>
          <p:cNvPr id="8" name="Text 6"/>
          <p:cNvSpPr/>
          <p:nvPr/>
        </p:nvSpPr>
        <p:spPr>
          <a:xfrm>
            <a:off x="5212080" y="1188720"/>
            <a:ext cx="3291840" cy="411480"/>
          </a:xfrm>
          <a:prstGeom prst="rect">
            <a:avLst/>
          </a:prstGeom>
          <a:noFill/>
          <a:ln/>
        </p:spPr>
        <p:txBody>
          <a:bodyPr wrap="square" lIns="0" tIns="0" rIns="0" bIns="0" rtlCol="0" anchor="ctr"/>
          <a:lstStyle/>
          <a:p>
            <a:pPr marL="0" indent="0">
              <a:buNone/>
            </a:pPr>
            <a:r>
              <a:rPr lang="en-US" sz="1600" b="1" dirty="0">
                <a:solidFill>
                  <a:srgbClr val="C9553D"/>
                </a:solidFill>
                <a:latin typeface="Georgia" pitchFamily="34" charset="0"/>
                <a:ea typeface="Georgia" pitchFamily="34" charset="-122"/>
                <a:cs typeface="Georgia" pitchFamily="34" charset="-120"/>
              </a:rPr>
              <a:t>Exemple en 4e</a:t>
            </a:r>
            <a:endParaRPr lang="en-US" sz="1600" dirty="0"/>
          </a:p>
        </p:txBody>
      </p:sp>
      <p:sp>
        <p:nvSpPr>
          <p:cNvPr id="9" name="Text 7"/>
          <p:cNvSpPr/>
          <p:nvPr/>
        </p:nvSpPr>
        <p:spPr>
          <a:xfrm>
            <a:off x="5212080" y="1645920"/>
            <a:ext cx="3291840" cy="2743200"/>
          </a:xfrm>
          <a:prstGeom prst="rect">
            <a:avLst/>
          </a:prstGeom>
          <a:noFill/>
          <a:ln/>
        </p:spPr>
        <p:txBody>
          <a:bodyPr wrap="square" lIns="0" tIns="0" rIns="0" bIns="0" rtlCol="0" anchor="t"/>
          <a:lstStyle/>
          <a:p>
            <a:pPr marL="0" indent="0">
              <a:buNone/>
            </a:pPr>
            <a:r>
              <a:rPr lang="en-US" sz="1200" b="1" dirty="0">
                <a:solidFill>
                  <a:srgbClr val="1B3A5C"/>
                </a:solidFill>
                <a:latin typeface="Calibri" pitchFamily="34" charset="0"/>
                <a:ea typeface="Calibri" pitchFamily="34" charset="-122"/>
                <a:cs typeface="Calibri" pitchFamily="34" charset="-120"/>
              </a:rPr>
              <a:t>Entrée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 Obéir, désobéir, trahir ? Conflits de valeurs sur scène »</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Œuvre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Antigone</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Problématique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Pourquoi le théâtre met-il en scène des conflits de valeurs ?</a:t>
            </a:r>
            <a:endParaRPr lang="en-US" sz="1200" dirty="0"/>
          </a:p>
          <a:p>
            <a:pPr marL="0" indent="0">
              <a:buNone/>
            </a:pPr>
            <a:endParaRPr lang="en-US" sz="1200" dirty="0"/>
          </a:p>
          <a:p>
            <a:pPr marL="0" indent="0">
              <a:buNone/>
            </a:pPr>
            <a:r>
              <a:rPr lang="en-US" sz="1200" b="1" dirty="0">
                <a:solidFill>
                  <a:srgbClr val="1B3A5C"/>
                </a:solidFill>
                <a:latin typeface="Calibri" pitchFamily="34" charset="0"/>
                <a:ea typeface="Calibri" pitchFamily="34" charset="-122"/>
                <a:cs typeface="Calibri" pitchFamily="34" charset="-120"/>
              </a:rPr>
              <a:t>Tâche finale : </a:t>
            </a:r>
            <a:endParaRPr lang="en-US" sz="1200" dirty="0"/>
          </a:p>
          <a:p>
            <a:pPr marL="0" indent="0">
              <a:buNone/>
            </a:pPr>
            <a:r>
              <a:rPr lang="en-US" sz="1200" i="1" dirty="0">
                <a:solidFill>
                  <a:srgbClr val="2D3748"/>
                </a:solidFill>
                <a:latin typeface="Calibri" pitchFamily="34" charset="0"/>
                <a:ea typeface="Calibri" pitchFamily="34" charset="-122"/>
                <a:cs typeface="Calibri" pitchFamily="34" charset="-120"/>
              </a:rPr>
              <a:t>Jouer et mettre en voix une scène réécrite transposée dans le monde contemporain.</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B3A5C"/>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731520"/>
          </a:xfrm>
          <a:prstGeom prst="rect">
            <a:avLst/>
          </a:prstGeom>
          <a:noFill/>
          <a:ln/>
        </p:spPr>
        <p:txBody>
          <a:bodyPr wrap="square" lIns="0" tIns="0" rIns="0" bIns="0" rtlCol="0" anchor="ctr"/>
          <a:lstStyle/>
          <a:p>
            <a:pPr marL="0" indent="0" algn="l">
              <a:buNone/>
            </a:pPr>
            <a:r>
              <a:rPr lang="en-US" sz="3000" b="1" dirty="0">
                <a:solidFill>
                  <a:srgbClr val="FFFFFF"/>
                </a:solidFill>
                <a:latin typeface="Georgia" pitchFamily="34" charset="0"/>
                <a:ea typeface="Georgia" pitchFamily="34" charset="-122"/>
                <a:cs typeface="Georgia" pitchFamily="34" charset="-120"/>
              </a:rPr>
              <a:t>Structure d’un projet d’apprentissage</a:t>
            </a:r>
            <a:endParaRPr lang="en-US" sz="3000" dirty="0"/>
          </a:p>
        </p:txBody>
      </p:sp>
      <p:sp>
        <p:nvSpPr>
          <p:cNvPr id="3" name="Shape 1"/>
          <p:cNvSpPr/>
          <p:nvPr/>
        </p:nvSpPr>
        <p:spPr>
          <a:xfrm>
            <a:off x="914400" y="1280160"/>
            <a:ext cx="320040" cy="320040"/>
          </a:xfrm>
          <a:prstGeom prst="ellipse">
            <a:avLst/>
          </a:prstGeom>
          <a:solidFill>
            <a:srgbClr val="C9553D"/>
          </a:solidFill>
          <a:ln/>
        </p:spPr>
        <p:txBody>
          <a:bodyPr/>
          <a:lstStyle/>
          <a:p>
            <a:endParaRPr lang="fr-FR"/>
          </a:p>
        </p:txBody>
      </p:sp>
      <p:sp>
        <p:nvSpPr>
          <p:cNvPr id="4" name="Text 2"/>
          <p:cNvSpPr/>
          <p:nvPr/>
        </p:nvSpPr>
        <p:spPr>
          <a:xfrm>
            <a:off x="914400" y="128016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5" name="Text 3"/>
          <p:cNvSpPr/>
          <p:nvPr/>
        </p:nvSpPr>
        <p:spPr>
          <a:xfrm>
            <a:off x="1417320" y="123444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Une problématique</a:t>
            </a:r>
            <a:endParaRPr lang="en-US" sz="1400" dirty="0"/>
          </a:p>
        </p:txBody>
      </p:sp>
      <p:sp>
        <p:nvSpPr>
          <p:cNvPr id="6" name="Shape 4"/>
          <p:cNvSpPr/>
          <p:nvPr/>
        </p:nvSpPr>
        <p:spPr>
          <a:xfrm>
            <a:off x="914400" y="2057400"/>
            <a:ext cx="320040" cy="320040"/>
          </a:xfrm>
          <a:prstGeom prst="ellipse">
            <a:avLst/>
          </a:prstGeom>
          <a:solidFill>
            <a:srgbClr val="C9553D"/>
          </a:solidFill>
          <a:ln/>
        </p:spPr>
        <p:txBody>
          <a:bodyPr/>
          <a:lstStyle/>
          <a:p>
            <a:endParaRPr lang="fr-FR"/>
          </a:p>
        </p:txBody>
      </p:sp>
      <p:sp>
        <p:nvSpPr>
          <p:cNvPr id="7" name="Text 5"/>
          <p:cNvSpPr/>
          <p:nvPr/>
        </p:nvSpPr>
        <p:spPr>
          <a:xfrm>
            <a:off x="914400" y="205740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8" name="Text 6"/>
          <p:cNvSpPr/>
          <p:nvPr/>
        </p:nvSpPr>
        <p:spPr>
          <a:xfrm>
            <a:off x="1417320" y="201168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Un corpus ou une œuvre</a:t>
            </a:r>
            <a:endParaRPr lang="en-US" sz="1400" dirty="0"/>
          </a:p>
        </p:txBody>
      </p:sp>
      <p:sp>
        <p:nvSpPr>
          <p:cNvPr id="9" name="Shape 7"/>
          <p:cNvSpPr/>
          <p:nvPr/>
        </p:nvSpPr>
        <p:spPr>
          <a:xfrm>
            <a:off x="914400" y="2834640"/>
            <a:ext cx="320040" cy="320040"/>
          </a:xfrm>
          <a:prstGeom prst="ellipse">
            <a:avLst/>
          </a:prstGeom>
          <a:solidFill>
            <a:srgbClr val="C9553D"/>
          </a:solidFill>
          <a:ln/>
        </p:spPr>
        <p:txBody>
          <a:bodyPr/>
          <a:lstStyle/>
          <a:p>
            <a:endParaRPr lang="fr-FR"/>
          </a:p>
        </p:txBody>
      </p:sp>
      <p:sp>
        <p:nvSpPr>
          <p:cNvPr id="10" name="Text 8"/>
          <p:cNvSpPr/>
          <p:nvPr/>
        </p:nvSpPr>
        <p:spPr>
          <a:xfrm>
            <a:off x="914400" y="28346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1" name="Text 9"/>
          <p:cNvSpPr/>
          <p:nvPr/>
        </p:nvSpPr>
        <p:spPr>
          <a:xfrm>
            <a:off x="1417320" y="278892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Des activités de lecture</a:t>
            </a:r>
            <a:endParaRPr lang="en-US" sz="1400" dirty="0"/>
          </a:p>
        </p:txBody>
      </p:sp>
      <p:sp>
        <p:nvSpPr>
          <p:cNvPr id="12" name="Shape 10"/>
          <p:cNvSpPr/>
          <p:nvPr/>
        </p:nvSpPr>
        <p:spPr>
          <a:xfrm>
            <a:off x="914400" y="3611880"/>
            <a:ext cx="320040" cy="320040"/>
          </a:xfrm>
          <a:prstGeom prst="ellipse">
            <a:avLst/>
          </a:prstGeom>
          <a:solidFill>
            <a:srgbClr val="C9553D"/>
          </a:solidFill>
          <a:ln/>
        </p:spPr>
        <p:txBody>
          <a:bodyPr/>
          <a:lstStyle/>
          <a:p>
            <a:endParaRPr lang="fr-FR"/>
          </a:p>
        </p:txBody>
      </p:sp>
      <p:sp>
        <p:nvSpPr>
          <p:cNvPr id="13" name="Text 11"/>
          <p:cNvSpPr/>
          <p:nvPr/>
        </p:nvSpPr>
        <p:spPr>
          <a:xfrm>
            <a:off x="914400" y="361188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4" name="Text 12"/>
          <p:cNvSpPr/>
          <p:nvPr/>
        </p:nvSpPr>
        <p:spPr>
          <a:xfrm>
            <a:off x="1417320" y="356616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Des activités d’écriture</a:t>
            </a:r>
            <a:endParaRPr lang="en-US" sz="1400" dirty="0"/>
          </a:p>
        </p:txBody>
      </p:sp>
      <p:sp>
        <p:nvSpPr>
          <p:cNvPr id="15" name="Shape 13"/>
          <p:cNvSpPr/>
          <p:nvPr/>
        </p:nvSpPr>
        <p:spPr>
          <a:xfrm>
            <a:off x="5029200" y="1280160"/>
            <a:ext cx="320040" cy="320040"/>
          </a:xfrm>
          <a:prstGeom prst="ellipse">
            <a:avLst/>
          </a:prstGeom>
          <a:solidFill>
            <a:srgbClr val="C9553D"/>
          </a:solidFill>
          <a:ln/>
        </p:spPr>
        <p:txBody>
          <a:bodyPr/>
          <a:lstStyle/>
          <a:p>
            <a:endParaRPr lang="fr-FR"/>
          </a:p>
        </p:txBody>
      </p:sp>
      <p:sp>
        <p:nvSpPr>
          <p:cNvPr id="16" name="Text 14"/>
          <p:cNvSpPr/>
          <p:nvPr/>
        </p:nvSpPr>
        <p:spPr>
          <a:xfrm>
            <a:off x="5029200" y="128016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17" name="Text 15"/>
          <p:cNvSpPr/>
          <p:nvPr/>
        </p:nvSpPr>
        <p:spPr>
          <a:xfrm>
            <a:off x="5532120" y="123444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Un travail de langue contextualisé</a:t>
            </a:r>
            <a:endParaRPr lang="en-US" sz="1400" dirty="0"/>
          </a:p>
        </p:txBody>
      </p:sp>
      <p:sp>
        <p:nvSpPr>
          <p:cNvPr id="18" name="Shape 16"/>
          <p:cNvSpPr/>
          <p:nvPr/>
        </p:nvSpPr>
        <p:spPr>
          <a:xfrm>
            <a:off x="5029200" y="2057400"/>
            <a:ext cx="320040" cy="320040"/>
          </a:xfrm>
          <a:prstGeom prst="ellipse">
            <a:avLst/>
          </a:prstGeom>
          <a:solidFill>
            <a:srgbClr val="C9553D"/>
          </a:solidFill>
          <a:ln/>
        </p:spPr>
        <p:txBody>
          <a:bodyPr/>
          <a:lstStyle/>
          <a:p>
            <a:endParaRPr lang="fr-FR"/>
          </a:p>
        </p:txBody>
      </p:sp>
      <p:sp>
        <p:nvSpPr>
          <p:cNvPr id="19" name="Text 17"/>
          <p:cNvSpPr/>
          <p:nvPr/>
        </p:nvSpPr>
        <p:spPr>
          <a:xfrm>
            <a:off x="5029200" y="205740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20" name="Text 18"/>
          <p:cNvSpPr/>
          <p:nvPr/>
        </p:nvSpPr>
        <p:spPr>
          <a:xfrm>
            <a:off x="5532120" y="201168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Des activités orales</a:t>
            </a:r>
            <a:endParaRPr lang="en-US" sz="1400" dirty="0"/>
          </a:p>
        </p:txBody>
      </p:sp>
      <p:sp>
        <p:nvSpPr>
          <p:cNvPr id="21" name="Shape 19"/>
          <p:cNvSpPr/>
          <p:nvPr/>
        </p:nvSpPr>
        <p:spPr>
          <a:xfrm>
            <a:off x="5029200" y="2834640"/>
            <a:ext cx="320040" cy="320040"/>
          </a:xfrm>
          <a:prstGeom prst="ellipse">
            <a:avLst/>
          </a:prstGeom>
          <a:solidFill>
            <a:srgbClr val="C9553D"/>
          </a:solidFill>
          <a:ln/>
        </p:spPr>
        <p:txBody>
          <a:bodyPr/>
          <a:lstStyle/>
          <a:p>
            <a:endParaRPr lang="fr-FR"/>
          </a:p>
        </p:txBody>
      </p:sp>
      <p:sp>
        <p:nvSpPr>
          <p:cNvPr id="22" name="Text 20"/>
          <p:cNvSpPr/>
          <p:nvPr/>
        </p:nvSpPr>
        <p:spPr>
          <a:xfrm>
            <a:off x="5029200" y="283464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7</a:t>
            </a:r>
            <a:endParaRPr lang="en-US" sz="1200" dirty="0"/>
          </a:p>
        </p:txBody>
      </p:sp>
      <p:sp>
        <p:nvSpPr>
          <p:cNvPr id="23" name="Text 21"/>
          <p:cNvSpPr/>
          <p:nvPr/>
        </p:nvSpPr>
        <p:spPr>
          <a:xfrm>
            <a:off x="5532120" y="278892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Une tâche complexe finale</a:t>
            </a:r>
            <a:endParaRPr lang="en-US" sz="1400" dirty="0"/>
          </a:p>
        </p:txBody>
      </p:sp>
      <p:sp>
        <p:nvSpPr>
          <p:cNvPr id="24" name="Shape 22"/>
          <p:cNvSpPr/>
          <p:nvPr/>
        </p:nvSpPr>
        <p:spPr>
          <a:xfrm>
            <a:off x="5029200" y="3611880"/>
            <a:ext cx="320040" cy="320040"/>
          </a:xfrm>
          <a:prstGeom prst="ellipse">
            <a:avLst/>
          </a:prstGeom>
          <a:solidFill>
            <a:srgbClr val="C9553D"/>
          </a:solidFill>
          <a:ln/>
        </p:spPr>
        <p:txBody>
          <a:bodyPr/>
          <a:lstStyle/>
          <a:p>
            <a:endParaRPr lang="fr-FR"/>
          </a:p>
        </p:txBody>
      </p:sp>
      <p:sp>
        <p:nvSpPr>
          <p:cNvPr id="25" name="Text 23"/>
          <p:cNvSpPr/>
          <p:nvPr/>
        </p:nvSpPr>
        <p:spPr>
          <a:xfrm>
            <a:off x="5029200" y="3611880"/>
            <a:ext cx="320040" cy="32004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8</a:t>
            </a:r>
            <a:endParaRPr lang="en-US" sz="1200" dirty="0"/>
          </a:p>
        </p:txBody>
      </p:sp>
      <p:sp>
        <p:nvSpPr>
          <p:cNvPr id="26" name="Text 24"/>
          <p:cNvSpPr/>
          <p:nvPr/>
        </p:nvSpPr>
        <p:spPr>
          <a:xfrm>
            <a:off x="5532120" y="3566160"/>
            <a:ext cx="320040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Une évaluation explicite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9"/>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640080"/>
          </a:xfrm>
          <a:prstGeom prst="rect">
            <a:avLst/>
          </a:prstGeom>
          <a:noFill/>
          <a:ln/>
        </p:spPr>
        <p:txBody>
          <a:bodyPr wrap="square" lIns="0" tIns="0" rIns="0" bIns="0" rtlCol="0" anchor="ctr"/>
          <a:lstStyle/>
          <a:p>
            <a:pPr marL="0" indent="0" algn="l">
              <a:buNone/>
            </a:pPr>
            <a:r>
              <a:rPr lang="en-US" sz="2400" b="1" dirty="0">
                <a:solidFill>
                  <a:srgbClr val="1B3A5C"/>
                </a:solidFill>
                <a:latin typeface="Georgia" pitchFamily="34" charset="0"/>
                <a:ea typeface="Georgia" pitchFamily="34" charset="-122"/>
                <a:cs typeface="Georgia" pitchFamily="34" charset="-120"/>
              </a:rPr>
              <a:t>Exemple complet de projet d’apprentissage</a:t>
            </a:r>
            <a:endParaRPr lang="en-US" sz="2400" dirty="0"/>
          </a:p>
        </p:txBody>
      </p:sp>
      <p:sp>
        <p:nvSpPr>
          <p:cNvPr id="3" name="Shape 1"/>
          <p:cNvSpPr/>
          <p:nvPr/>
        </p:nvSpPr>
        <p:spPr>
          <a:xfrm>
            <a:off x="731520" y="1005840"/>
            <a:ext cx="1188720" cy="365760"/>
          </a:xfrm>
          <a:prstGeom prst="rect">
            <a:avLst/>
          </a:prstGeom>
          <a:solidFill>
            <a:srgbClr val="C9553D"/>
          </a:solidFill>
          <a:ln/>
        </p:spPr>
        <p:txBody>
          <a:bodyPr/>
          <a:lstStyle/>
          <a:p>
            <a:endParaRPr lang="fr-FR"/>
          </a:p>
        </p:txBody>
      </p:sp>
      <p:sp>
        <p:nvSpPr>
          <p:cNvPr id="4" name="Text 2"/>
          <p:cNvSpPr/>
          <p:nvPr/>
        </p:nvSpPr>
        <p:spPr>
          <a:xfrm>
            <a:off x="731520" y="1005840"/>
            <a:ext cx="1188720" cy="365760"/>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Niveau 5e</a:t>
            </a:r>
            <a:endParaRPr lang="en-US" sz="1200" dirty="0"/>
          </a:p>
        </p:txBody>
      </p:sp>
      <p:sp>
        <p:nvSpPr>
          <p:cNvPr id="5" name="Shape 3"/>
          <p:cNvSpPr/>
          <p:nvPr/>
        </p:nvSpPr>
        <p:spPr>
          <a:xfrm>
            <a:off x="731520" y="1554480"/>
            <a:ext cx="384048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6" name="Text 4"/>
          <p:cNvSpPr/>
          <p:nvPr/>
        </p:nvSpPr>
        <p:spPr>
          <a:xfrm>
            <a:off x="1005840" y="1691640"/>
            <a:ext cx="3291840" cy="2926080"/>
          </a:xfrm>
          <a:prstGeom prst="rect">
            <a:avLst/>
          </a:prstGeom>
          <a:noFill/>
          <a:ln/>
        </p:spPr>
        <p:txBody>
          <a:bodyPr wrap="square" lIns="0" tIns="0" rIns="0" bIns="0" rtlCol="0" anchor="t"/>
          <a:lstStyle/>
          <a:p>
            <a:pPr marL="0" indent="0">
              <a:buNone/>
            </a:pPr>
            <a:r>
              <a:rPr lang="en-US" sz="1300" b="1" dirty="0">
                <a:solidFill>
                  <a:srgbClr val="1B3A5C"/>
                </a:solidFill>
                <a:latin typeface="Calibri" pitchFamily="34" charset="0"/>
                <a:ea typeface="Calibri" pitchFamily="34" charset="-122"/>
                <a:cs typeface="Calibri" pitchFamily="34" charset="-120"/>
              </a:rPr>
              <a:t>Entrée du programme</a:t>
            </a:r>
            <a:endParaRPr lang="en-US" sz="1300" dirty="0"/>
          </a:p>
          <a:p>
            <a:pPr marL="0" indent="0">
              <a:buNone/>
            </a:pPr>
            <a:r>
              <a:rPr lang="en-US" sz="1200" i="1" dirty="0">
                <a:solidFill>
                  <a:srgbClr val="2D3748"/>
                </a:solidFill>
                <a:latin typeface="Calibri" pitchFamily="34" charset="0"/>
                <a:ea typeface="Calibri" pitchFamily="34" charset="-122"/>
                <a:cs typeface="Calibri" pitchFamily="34" charset="-120"/>
              </a:rPr>
              <a:t>« Imaginer, sentir, raisonner : des histoires pour plaire et instruire »</a:t>
            </a:r>
            <a:endParaRPr lang="en-US" sz="1300" dirty="0"/>
          </a:p>
          <a:p>
            <a:pPr marL="0" indent="0">
              <a:buNone/>
            </a:pPr>
            <a:endParaRPr lang="en-US" sz="1300" dirty="0"/>
          </a:p>
          <a:p>
            <a:pPr marL="0" indent="0">
              <a:buNone/>
            </a:pPr>
            <a:r>
              <a:rPr lang="en-US" sz="1300" b="1" dirty="0">
                <a:solidFill>
                  <a:srgbClr val="1B3A5C"/>
                </a:solidFill>
                <a:latin typeface="Calibri" pitchFamily="34" charset="0"/>
                <a:ea typeface="Calibri" pitchFamily="34" charset="-122"/>
                <a:cs typeface="Calibri" pitchFamily="34" charset="-120"/>
              </a:rPr>
              <a:t>Problématique</a:t>
            </a:r>
            <a:endParaRPr lang="en-US" sz="1300" dirty="0"/>
          </a:p>
          <a:p>
            <a:pPr marL="0" indent="0">
              <a:buNone/>
            </a:pPr>
            <a:r>
              <a:rPr lang="en-US" sz="1200" i="1" dirty="0">
                <a:solidFill>
                  <a:srgbClr val="2D3748"/>
                </a:solidFill>
                <a:latin typeface="Calibri" pitchFamily="34" charset="0"/>
                <a:ea typeface="Calibri" pitchFamily="34" charset="-122"/>
                <a:cs typeface="Calibri" pitchFamily="34" charset="-120"/>
              </a:rPr>
              <a:t>Comment les récits merveilleux transmettent-ils une leçon ?</a:t>
            </a:r>
            <a:endParaRPr lang="en-US" sz="1300" dirty="0"/>
          </a:p>
          <a:p>
            <a:pPr marL="0" indent="0">
              <a:buNone/>
            </a:pPr>
            <a:endParaRPr lang="en-US" sz="1300" dirty="0"/>
          </a:p>
          <a:p>
            <a:pPr marL="0" indent="0">
              <a:buNone/>
            </a:pPr>
            <a:r>
              <a:rPr lang="en-US" sz="1300" b="1" dirty="0">
                <a:solidFill>
                  <a:srgbClr val="1B3A5C"/>
                </a:solidFill>
                <a:latin typeface="Calibri" pitchFamily="34" charset="0"/>
                <a:ea typeface="Calibri" pitchFamily="34" charset="-122"/>
                <a:cs typeface="Calibri" pitchFamily="34" charset="-120"/>
              </a:rPr>
              <a:t>Corpus</a:t>
            </a:r>
            <a:endParaRPr lang="en-US" sz="1300" dirty="0"/>
          </a:p>
          <a:p>
            <a:pPr marL="0" indent="0">
              <a:buNone/>
            </a:pPr>
            <a:r>
              <a:rPr lang="en-US" sz="1200" dirty="0">
                <a:solidFill>
                  <a:srgbClr val="2D3748"/>
                </a:solidFill>
                <a:latin typeface="Calibri" pitchFamily="34" charset="0"/>
                <a:ea typeface="Calibri" pitchFamily="34" charset="-122"/>
                <a:cs typeface="Calibri" pitchFamily="34" charset="-120"/>
              </a:rPr>
              <a:t>Fables de Jean de La Fontaine</a:t>
            </a:r>
            <a:endParaRPr lang="en-US" sz="1300" dirty="0"/>
          </a:p>
          <a:p>
            <a:pPr marL="0" indent="0">
              <a:buNone/>
            </a:pPr>
            <a:r>
              <a:rPr lang="en-US" sz="1200" dirty="0">
                <a:solidFill>
                  <a:srgbClr val="2D3748"/>
                </a:solidFill>
                <a:latin typeface="Calibri" pitchFamily="34" charset="0"/>
                <a:ea typeface="Calibri" pitchFamily="34" charset="-122"/>
                <a:cs typeface="Calibri" pitchFamily="34" charset="-120"/>
              </a:rPr>
              <a:t>Contes de Charles Perrault</a:t>
            </a:r>
            <a:endParaRPr lang="en-US" sz="1300" dirty="0"/>
          </a:p>
          <a:p>
            <a:pPr marL="0" indent="0">
              <a:buNone/>
            </a:pPr>
            <a:endParaRPr lang="en-US" sz="1300" dirty="0"/>
          </a:p>
          <a:p>
            <a:pPr marL="0" indent="0">
              <a:buNone/>
            </a:pPr>
            <a:r>
              <a:rPr lang="en-US" sz="1300" b="1" dirty="0">
                <a:solidFill>
                  <a:srgbClr val="1B3A5C"/>
                </a:solidFill>
                <a:latin typeface="Calibri" pitchFamily="34" charset="0"/>
                <a:ea typeface="Calibri" pitchFamily="34" charset="-122"/>
                <a:cs typeface="Calibri" pitchFamily="34" charset="-120"/>
              </a:rPr>
              <a:t>Tâche complexe</a:t>
            </a:r>
            <a:endParaRPr lang="en-US" sz="1300" dirty="0"/>
          </a:p>
          <a:p>
            <a:pPr marL="0" indent="0">
              <a:buNone/>
            </a:pPr>
            <a:r>
              <a:rPr lang="en-US" sz="1200" i="1" dirty="0">
                <a:solidFill>
                  <a:srgbClr val="C9553D"/>
                </a:solidFill>
                <a:latin typeface="Calibri" pitchFamily="34" charset="0"/>
                <a:ea typeface="Calibri" pitchFamily="34" charset="-122"/>
                <a:cs typeface="Calibri" pitchFamily="34" charset="-120"/>
              </a:rPr>
              <a:t>Inventer et raconter un apologue destiné à instruire les élèves de 6e.</a:t>
            </a:r>
            <a:endParaRPr lang="en-US" sz="1300" dirty="0"/>
          </a:p>
        </p:txBody>
      </p:sp>
      <p:sp>
        <p:nvSpPr>
          <p:cNvPr id="7" name="Shape 5"/>
          <p:cNvSpPr/>
          <p:nvPr/>
        </p:nvSpPr>
        <p:spPr>
          <a:xfrm>
            <a:off x="4754880" y="1554480"/>
            <a:ext cx="384048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fr-FR"/>
          </a:p>
        </p:txBody>
      </p:sp>
      <p:sp>
        <p:nvSpPr>
          <p:cNvPr id="8" name="Text 6"/>
          <p:cNvSpPr/>
          <p:nvPr/>
        </p:nvSpPr>
        <p:spPr>
          <a:xfrm>
            <a:off x="5029200" y="1691640"/>
            <a:ext cx="3291840" cy="365760"/>
          </a:xfrm>
          <a:prstGeom prst="rect">
            <a:avLst/>
          </a:prstGeom>
          <a:noFill/>
          <a:ln/>
        </p:spPr>
        <p:txBody>
          <a:bodyPr wrap="square" lIns="0" tIns="0" rIns="0" bIns="0" rtlCol="0" anchor="ctr"/>
          <a:lstStyle/>
          <a:p>
            <a:pPr marL="0" indent="0">
              <a:buNone/>
            </a:pPr>
            <a:r>
              <a:rPr lang="en-US" sz="1500" b="1" dirty="0">
                <a:solidFill>
                  <a:srgbClr val="1B3A5C"/>
                </a:solidFill>
                <a:latin typeface="Georgia" pitchFamily="34" charset="0"/>
                <a:ea typeface="Georgia" pitchFamily="34" charset="-122"/>
                <a:cs typeface="Georgia" pitchFamily="34" charset="-120"/>
              </a:rPr>
              <a:t>Activités</a:t>
            </a:r>
            <a:endParaRPr lang="en-US" sz="1500" dirty="0"/>
          </a:p>
        </p:txBody>
      </p:sp>
      <p:sp>
        <p:nvSpPr>
          <p:cNvPr id="9" name="Text 7"/>
          <p:cNvSpPr/>
          <p:nvPr/>
        </p:nvSpPr>
        <p:spPr>
          <a:xfrm>
            <a:off x="5029200" y="2148840"/>
            <a:ext cx="3291840" cy="2011680"/>
          </a:xfrm>
          <a:prstGeom prst="rect">
            <a:avLst/>
          </a:prstGeom>
          <a:noFill/>
          <a:ln/>
        </p:spPr>
        <p:txBody>
          <a:bodyPr wrap="square" rtlCol="0" anchor="ctr"/>
          <a:lstStyle/>
          <a:p>
            <a:pPr marL="342900" indent="-342900">
              <a:buSzPct val="100000"/>
              <a:buChar char="•"/>
            </a:pPr>
            <a:r>
              <a:rPr lang="en-US" sz="1300" dirty="0">
                <a:solidFill>
                  <a:srgbClr val="2D3748"/>
                </a:solidFill>
                <a:latin typeface="Calibri" pitchFamily="34" charset="0"/>
                <a:ea typeface="Calibri" pitchFamily="34" charset="-122"/>
                <a:cs typeface="Calibri" pitchFamily="34" charset="-120"/>
              </a:rPr>
              <a:t>Lecture expressive</a:t>
            </a:r>
            <a:endParaRPr lang="en-US" sz="1300" dirty="0"/>
          </a:p>
          <a:p>
            <a:pPr marL="342900" indent="-342900">
              <a:buSzPct val="100000"/>
              <a:buChar char="•"/>
            </a:pPr>
            <a:r>
              <a:rPr lang="en-US" sz="1300" dirty="0">
                <a:solidFill>
                  <a:srgbClr val="2D3748"/>
                </a:solidFill>
                <a:latin typeface="Calibri" pitchFamily="34" charset="0"/>
                <a:ea typeface="Calibri" pitchFamily="34" charset="-122"/>
                <a:cs typeface="Calibri" pitchFamily="34" charset="-120"/>
              </a:rPr>
              <a:t>Étude du dialogue</a:t>
            </a:r>
            <a:endParaRPr lang="en-US" sz="1300" dirty="0"/>
          </a:p>
          <a:p>
            <a:pPr marL="342900" indent="-342900">
              <a:buSzPct val="100000"/>
              <a:buChar char="•"/>
            </a:pPr>
            <a:r>
              <a:rPr lang="en-US" sz="1300" dirty="0">
                <a:solidFill>
                  <a:srgbClr val="2D3748"/>
                </a:solidFill>
                <a:latin typeface="Calibri" pitchFamily="34" charset="0"/>
                <a:ea typeface="Calibri" pitchFamily="34" charset="-122"/>
                <a:cs typeface="Calibri" pitchFamily="34" charset="-120"/>
              </a:rPr>
              <a:t>Vocabulaire des qualités et défauts</a:t>
            </a:r>
            <a:endParaRPr lang="en-US" sz="1300" dirty="0"/>
          </a:p>
          <a:p>
            <a:pPr marL="342900" indent="-342900">
              <a:buSzPct val="100000"/>
              <a:buChar char="•"/>
            </a:pPr>
            <a:r>
              <a:rPr lang="en-US" sz="1300" dirty="0">
                <a:solidFill>
                  <a:srgbClr val="2D3748"/>
                </a:solidFill>
                <a:latin typeface="Calibri" pitchFamily="34" charset="0"/>
                <a:ea typeface="Calibri" pitchFamily="34" charset="-122"/>
                <a:cs typeface="Calibri" pitchFamily="34" charset="-120"/>
              </a:rPr>
              <a:t>Écriture d’une morale</a:t>
            </a:r>
            <a:endParaRPr lang="en-US" sz="1300" dirty="0"/>
          </a:p>
          <a:p>
            <a:pPr marL="342900" indent="-342900">
              <a:buSzPct val="100000"/>
              <a:buChar char="•"/>
            </a:pPr>
            <a:r>
              <a:rPr lang="en-US" sz="1300" dirty="0">
                <a:solidFill>
                  <a:srgbClr val="2D3748"/>
                </a:solidFill>
                <a:latin typeface="Calibri" pitchFamily="34" charset="0"/>
                <a:ea typeface="Calibri" pitchFamily="34" charset="-122"/>
                <a:cs typeface="Calibri" pitchFamily="34" charset="-120"/>
              </a:rPr>
              <a:t>Oralisation</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763</Words>
  <Application>Microsoft Macintosh PowerPoint</Application>
  <PresentationFormat>Affichage à l'écran (16:9)</PresentationFormat>
  <Paragraphs>184</Paragraphs>
  <Slides>12</Slides>
  <Notes>12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Marie-Laure Paoli</dc:creator>
  <cp:lastModifiedBy>VERDI DAMIEN</cp:lastModifiedBy>
  <cp:revision>4</cp:revision>
  <dcterms:created xsi:type="dcterms:W3CDTF">2026-05-03T17:57:44Z</dcterms:created>
  <dcterms:modified xsi:type="dcterms:W3CDTF">2026-07-08T16:00:57Z</dcterms:modified>
</cp:coreProperties>
</file>