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1"/>
  </p:notesMasterIdLst>
  <p:sldIdLst>
    <p:sldId id="256" r:id="rId2"/>
    <p:sldId id="287" r:id="rId3"/>
    <p:sldId id="265" r:id="rId4"/>
    <p:sldId id="288" r:id="rId5"/>
    <p:sldId id="303" r:id="rId6"/>
    <p:sldId id="260" r:id="rId7"/>
    <p:sldId id="271" r:id="rId8"/>
    <p:sldId id="272" r:id="rId9"/>
    <p:sldId id="274" r:id="rId10"/>
    <p:sldId id="276" r:id="rId11"/>
    <p:sldId id="275" r:id="rId12"/>
    <p:sldId id="277" r:id="rId13"/>
    <p:sldId id="278" r:id="rId14"/>
    <p:sldId id="279" r:id="rId15"/>
    <p:sldId id="273" r:id="rId16"/>
    <p:sldId id="266" r:id="rId17"/>
    <p:sldId id="267" r:id="rId18"/>
    <p:sldId id="268" r:id="rId19"/>
    <p:sldId id="269" r:id="rId20"/>
    <p:sldId id="270" r:id="rId21"/>
    <p:sldId id="280" r:id="rId22"/>
    <p:sldId id="281" r:id="rId23"/>
    <p:sldId id="282" r:id="rId24"/>
    <p:sldId id="283" r:id="rId25"/>
    <p:sldId id="286" r:id="rId26"/>
    <p:sldId id="284" r:id="rId27"/>
    <p:sldId id="285" r:id="rId28"/>
    <p:sldId id="298" r:id="rId29"/>
    <p:sldId id="290" r:id="rId30"/>
    <p:sldId id="300" r:id="rId31"/>
    <p:sldId id="294" r:id="rId32"/>
    <p:sldId id="296" r:id="rId33"/>
    <p:sldId id="299" r:id="rId34"/>
    <p:sldId id="301" r:id="rId35"/>
    <p:sldId id="302" r:id="rId36"/>
    <p:sldId id="289" r:id="rId37"/>
    <p:sldId id="291" r:id="rId38"/>
    <p:sldId id="297" r:id="rId39"/>
    <p:sldId id="295" r:id="rId4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LORENTINA GHERMAN" initials="FG" lastIdx="1" clrIdx="0">
    <p:extLst>
      <p:ext uri="{19B8F6BF-5375-455C-9EA6-DF929625EA0E}">
        <p15:presenceInfo xmlns:p15="http://schemas.microsoft.com/office/powerpoint/2012/main" userId="4c29ac20dc32b69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 autoAdjust="0"/>
    <p:restoredTop sz="94660"/>
  </p:normalViewPr>
  <p:slideViewPr>
    <p:cSldViewPr snapToGrid="0">
      <p:cViewPr varScale="1">
        <p:scale>
          <a:sx n="40" d="100"/>
          <a:sy n="40" d="100"/>
        </p:scale>
        <p:origin x="7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ommentAuthors" Target="commentAuthor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12-01T17:19:29.883" idx="1">
    <p:pos x="7567" y="2901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15624B-4566-4829-89A9-E493B9EBB69C}" type="datetimeFigureOut">
              <a:rPr lang="fr-FR" smtClean="0"/>
              <a:t>11/01/2020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9F42A-A208-4160-98B4-36BB60664D4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817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41756FD-45E1-4B63-BA46-521C016FC80B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Académie de Corse      Inspection Lettres - Philosophie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874A-C234-4EBB-88FB-8AFF58D5EBF8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Académie de Corse      Inspection Lettres - Philosophie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2A16F-2AC7-49B5-8BC1-61822BE9CE18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Académie de Corse      Inspection Lettres - Philosophie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FAEAB-1CEA-46BF-B936-3C55729A5BF4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Académie de Corse      Inspection Lettres - Philosophie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010D8D-CD3B-4E30-B8DB-A03BE06DB288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Académie de Corse      Inspection Lettres - Philosophie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82895-1E90-4A5C-94E6-B5CFC07F21B4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Académie de Corse      Inspection Lettres - Philosophie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250C3E-520C-41F2-BC96-6E6A61C6C8E3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Académie de Corse      Inspection Lettres - Philosophie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3968-87D9-49DA-9C4E-BA0CCFED41E7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Académie de Corse      Inspection Lettres - Philosophie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F505B-B883-4F66-BF75-355E6605B93F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Académie de Corse      Inspection Lettres - Philosophie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DB2ED1-44CF-4FD9-BAF2-2E7A468412DE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Académie de Corse      Inspection Lettres - Philosophie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9919DF-152F-46F4-8B4A-267C47653CD7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Académie de Corse      Inspection Lettres - Philosophie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18CD4858-2291-4334-A89B-6D3FF589D743}" type="datetime1">
              <a:rPr lang="en-US" smtClean="0"/>
              <a:t>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Académie de Corse      Inspection Lettres - Philosophie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uscol.education.fr/cid144169/hlp-bac-2021.html" TargetMode="External"/><Relationship Id="rId2" Type="http://schemas.openxmlformats.org/officeDocument/2006/relationships/hyperlink" Target="https://eduscol.education.fr/cid144093/lca-bac-2021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34918B-B98D-4A0F-AC87-E6E078A7B9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4400" dirty="0"/>
              <a:t>Humanités lettres philosophie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455F99-694C-4E04-B576-E071E5F7DEA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4400" dirty="0">
                <a:solidFill>
                  <a:srgbClr val="FF0000"/>
                </a:solidFill>
              </a:rPr>
              <a:t>Pluralité des regards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2CE18FD1-BB8A-434B-94DA-A6E164EAE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– Philosophie            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313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520116"/>
            <a:ext cx="11216080" cy="103184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</a:rPr>
              <a:t>La Parole, une arme politique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9233" y="1551963"/>
            <a:ext cx="5360565" cy="721454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 – textes étudiés</a:t>
            </a:r>
            <a:r>
              <a:rPr lang="fr-FR" dirty="0"/>
              <a:t>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510" y="2910980"/>
            <a:ext cx="5419288" cy="3787627"/>
          </a:xfrm>
        </p:spPr>
        <p:txBody>
          <a:bodyPr>
            <a:normAutofit/>
          </a:bodyPr>
          <a:lstStyle/>
          <a:p>
            <a:pPr algn="just"/>
            <a:r>
              <a:rPr lang="fr-FR" sz="1800" b="1" dirty="0">
                <a:solidFill>
                  <a:srgbClr val="FF0000"/>
                </a:solidFill>
              </a:rPr>
              <a:t>Texte 1 :  </a:t>
            </a:r>
            <a:r>
              <a:rPr lang="fr-FR" sz="1800" b="1" i="1" dirty="0">
                <a:solidFill>
                  <a:schemeClr val="tx1"/>
                </a:solidFill>
              </a:rPr>
              <a:t>Œdipe Roi</a:t>
            </a:r>
            <a:r>
              <a:rPr lang="fr-FR" sz="1800" dirty="0">
                <a:solidFill>
                  <a:schemeClr val="tx1"/>
                </a:solidFill>
              </a:rPr>
              <a:t>, 2</a:t>
            </a:r>
            <a:r>
              <a:rPr lang="fr-FR" sz="1800" baseline="30000" dirty="0">
                <a:solidFill>
                  <a:schemeClr val="tx1"/>
                </a:solidFill>
              </a:rPr>
              <a:t>ème</a:t>
            </a:r>
            <a:r>
              <a:rPr lang="fr-FR" sz="1800" dirty="0">
                <a:solidFill>
                  <a:schemeClr val="tx1"/>
                </a:solidFill>
              </a:rPr>
              <a:t> Episode, la scène d’agôn entre Créon et Œdipe, Sophocle, Ve avant J-C. </a:t>
            </a:r>
          </a:p>
          <a:p>
            <a:pPr algn="just"/>
            <a:r>
              <a:rPr lang="fr-FR" sz="1800" b="1" dirty="0">
                <a:solidFill>
                  <a:srgbClr val="FF0000"/>
                </a:solidFill>
              </a:rPr>
              <a:t>Texte 2 : </a:t>
            </a:r>
            <a:r>
              <a:rPr lang="fr-FR" sz="1800" b="1" i="1" dirty="0">
                <a:solidFill>
                  <a:schemeClr val="tx1"/>
                </a:solidFill>
              </a:rPr>
              <a:t>Les Tragiques</a:t>
            </a:r>
            <a:r>
              <a:rPr lang="fr-FR" sz="1800" dirty="0">
                <a:solidFill>
                  <a:schemeClr val="tx1"/>
                </a:solidFill>
              </a:rPr>
              <a:t>, Agrippa d’Aubigné, « Misères » : transformation de la parole poétique, v. 56 à 96 et/ou portrait de Catherine de Médicis et de son complice, le Cardinal de Lorraine, 1616.</a:t>
            </a:r>
          </a:p>
          <a:p>
            <a:pPr algn="just"/>
            <a:r>
              <a:rPr lang="fr-FR" sz="1800" b="1" dirty="0">
                <a:solidFill>
                  <a:srgbClr val="FF0000"/>
                </a:solidFill>
              </a:rPr>
              <a:t>Texte 3 : </a:t>
            </a:r>
            <a:r>
              <a:rPr lang="it-IT" sz="1800" b="1" i="1" dirty="0">
                <a:solidFill>
                  <a:schemeClr val="tx1"/>
                </a:solidFill>
              </a:rPr>
              <a:t>Cinna</a:t>
            </a:r>
            <a:r>
              <a:rPr lang="it-IT" sz="1800" dirty="0">
                <a:solidFill>
                  <a:schemeClr val="tx1"/>
                </a:solidFill>
              </a:rPr>
              <a:t>, Acte I, scène 3, Corneille, le discours de Cinna à Emilie, 1641. 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F3044D-62B3-475C-A048-DB8C4430E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1551963"/>
            <a:ext cx="5177628" cy="721454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Philosophie – textes étudiés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0938B5-4387-4F7E-B9FF-B0AD7AB68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3" y="2910979"/>
            <a:ext cx="5521577" cy="3542407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Texte 1 : </a:t>
            </a:r>
            <a:r>
              <a:rPr lang="fr-FR" dirty="0">
                <a:solidFill>
                  <a:schemeClr val="tx1"/>
                </a:solidFill>
              </a:rPr>
              <a:t>Platon, </a:t>
            </a:r>
            <a:r>
              <a:rPr lang="fr-FR" b="1" i="1" dirty="0">
                <a:solidFill>
                  <a:schemeClr val="tx1"/>
                </a:solidFill>
              </a:rPr>
              <a:t>Gorgias</a:t>
            </a:r>
            <a:r>
              <a:rPr lang="fr-FR" dirty="0">
                <a:solidFill>
                  <a:schemeClr val="tx1"/>
                </a:solidFill>
              </a:rPr>
              <a:t>, IVe siècle, VII, 552a-552e, Gorgias décrit la force de persuasion de la rhétorique. </a:t>
            </a:r>
          </a:p>
          <a:p>
            <a:r>
              <a:rPr lang="fr-FR" b="1" dirty="0">
                <a:solidFill>
                  <a:srgbClr val="FF0000"/>
                </a:solidFill>
              </a:rPr>
              <a:t>Texte 2 : </a:t>
            </a:r>
            <a:r>
              <a:rPr lang="fr-FR" dirty="0">
                <a:solidFill>
                  <a:schemeClr val="tx1"/>
                </a:solidFill>
              </a:rPr>
              <a:t>Platon, </a:t>
            </a:r>
            <a:r>
              <a:rPr lang="fr-FR" b="1" i="1" dirty="0">
                <a:solidFill>
                  <a:schemeClr val="tx1"/>
                </a:solidFill>
              </a:rPr>
              <a:t>Protagoras</a:t>
            </a:r>
            <a:r>
              <a:rPr lang="fr-FR" dirty="0">
                <a:solidFill>
                  <a:schemeClr val="tx1"/>
                </a:solidFill>
              </a:rPr>
              <a:t>, IVe siècle, Mythe de Prométhée : la science politique est partagée entre tous.</a:t>
            </a:r>
          </a:p>
          <a:p>
            <a:r>
              <a:rPr lang="fr-FR" b="1" dirty="0">
                <a:solidFill>
                  <a:srgbClr val="FF0000"/>
                </a:solidFill>
              </a:rPr>
              <a:t>Texte 3 : </a:t>
            </a:r>
            <a:r>
              <a:rPr lang="fr-FR" dirty="0">
                <a:solidFill>
                  <a:schemeClr val="tx1"/>
                </a:solidFill>
              </a:rPr>
              <a:t>Aristote, </a:t>
            </a:r>
            <a:r>
              <a:rPr lang="fr-FR" b="1" i="1" dirty="0">
                <a:solidFill>
                  <a:schemeClr val="tx1"/>
                </a:solidFill>
              </a:rPr>
              <a:t>La Rhétorique</a:t>
            </a:r>
            <a:r>
              <a:rPr lang="fr-FR" dirty="0">
                <a:solidFill>
                  <a:schemeClr val="tx1"/>
                </a:solidFill>
              </a:rPr>
              <a:t>, IVe siècle, chapitre 1, </a:t>
            </a:r>
            <a:r>
              <a:rPr lang="fr-FR" i="1" dirty="0">
                <a:solidFill>
                  <a:schemeClr val="tx1"/>
                </a:solidFill>
              </a:rPr>
              <a:t>Utilité de la rhétorique.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10F6D25D-47BE-4E56-B63F-C12502092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– Philosophie</a:t>
            </a:r>
            <a:r>
              <a:rPr lang="fr-FR" dirty="0">
                <a:solidFill>
                  <a:srgbClr val="FF0000"/>
                </a:solidFill>
              </a:rPr>
              <a:t> Mme Gherman – M. Ferrari</a:t>
            </a:r>
            <a:r>
              <a:rPr lang="fr-FR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8306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394282"/>
            <a:ext cx="11216080" cy="66273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</a:rPr>
              <a:t>La parole, une arme politique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057014"/>
            <a:ext cx="4443984" cy="578839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 – GT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510" y="1954636"/>
            <a:ext cx="6157519" cy="466427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600" b="1" dirty="0">
                <a:solidFill>
                  <a:srgbClr val="FF000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GT 1 : Le théâtre est une tribune</a:t>
            </a:r>
          </a:p>
          <a:p>
            <a:pPr marL="22669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800" b="1" dirty="0">
                <a:solidFill>
                  <a:srgbClr val="FF0000"/>
                </a:solidFill>
                <a:ea typeface="Calibri" panose="020F0502020204030204" pitchFamily="34" charset="0"/>
              </a:rPr>
              <a:t>Texte 1 : </a:t>
            </a:r>
            <a:r>
              <a:rPr lang="fr-FR" sz="1800" b="1" i="1" dirty="0">
                <a:ea typeface="Calibri" panose="020F0502020204030204" pitchFamily="34" charset="0"/>
              </a:rPr>
              <a:t>Le mariage de Figaro</a:t>
            </a:r>
            <a:r>
              <a:rPr lang="fr-FR" sz="1800" dirty="0">
                <a:ea typeface="Calibri" panose="020F0502020204030204" pitchFamily="34" charset="0"/>
              </a:rPr>
              <a:t>, V, 3, Beaumarchais, 1784.</a:t>
            </a:r>
          </a:p>
          <a:p>
            <a:pPr marL="22669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800" b="1" dirty="0">
                <a:solidFill>
                  <a:srgbClr val="FF0000"/>
                </a:solidFill>
                <a:ea typeface="Calibri" panose="020F0502020204030204" pitchFamily="34" charset="0"/>
              </a:rPr>
              <a:t>Texte 2 :</a:t>
            </a:r>
            <a:r>
              <a:rPr lang="fr-FR" sz="1800" dirty="0">
                <a:ea typeface="Calibri" panose="020F0502020204030204" pitchFamily="34" charset="0"/>
              </a:rPr>
              <a:t> </a:t>
            </a:r>
            <a:r>
              <a:rPr lang="fr-FR" sz="1800" b="1" i="1" dirty="0">
                <a:ea typeface="Calibri" panose="020F0502020204030204" pitchFamily="34" charset="0"/>
              </a:rPr>
              <a:t>Lorenzaccio</a:t>
            </a:r>
            <a:r>
              <a:rPr lang="fr-FR" sz="1800" dirty="0">
                <a:ea typeface="Calibri" panose="020F0502020204030204" pitchFamily="34" charset="0"/>
              </a:rPr>
              <a:t>, I, 3, Alfred de Musset, 1832.</a:t>
            </a:r>
          </a:p>
          <a:p>
            <a:pPr marL="22669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800" b="1" dirty="0">
                <a:solidFill>
                  <a:srgbClr val="FF0000"/>
                </a:solidFill>
                <a:ea typeface="Calibri" panose="020F0502020204030204" pitchFamily="34" charset="0"/>
              </a:rPr>
              <a:t>Texte 3 :</a:t>
            </a:r>
            <a:r>
              <a:rPr lang="fr-FR" sz="1800" dirty="0">
                <a:ea typeface="Calibri" panose="020F0502020204030204" pitchFamily="34" charset="0"/>
              </a:rPr>
              <a:t> </a:t>
            </a:r>
            <a:r>
              <a:rPr lang="fr-FR" sz="1800" b="1" i="1" dirty="0">
                <a:ea typeface="Calibri" panose="020F0502020204030204" pitchFamily="34" charset="0"/>
              </a:rPr>
              <a:t>Les mains sales</a:t>
            </a:r>
            <a:r>
              <a:rPr lang="fr-FR" sz="1800" dirty="0">
                <a:ea typeface="Calibri" panose="020F0502020204030204" pitchFamily="34" charset="0"/>
              </a:rPr>
              <a:t>, 5</a:t>
            </a:r>
            <a:r>
              <a:rPr lang="fr-FR" sz="1800" baseline="30000" dirty="0">
                <a:ea typeface="Calibri" panose="020F0502020204030204" pitchFamily="34" charset="0"/>
              </a:rPr>
              <a:t>ème</a:t>
            </a:r>
            <a:r>
              <a:rPr lang="fr-FR" sz="1800" dirty="0">
                <a:ea typeface="Calibri" panose="020F0502020204030204" pitchFamily="34" charset="0"/>
              </a:rPr>
              <a:t> Tableau,  3, Sartre, 1948.</a:t>
            </a:r>
          </a:p>
          <a:p>
            <a:pPr marL="22669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800" b="1" dirty="0">
                <a:solidFill>
                  <a:srgbClr val="FF0000"/>
                </a:solidFill>
                <a:ea typeface="Calibri" panose="020F0502020204030204" pitchFamily="34" charset="0"/>
              </a:rPr>
              <a:t>Texte 4 :</a:t>
            </a:r>
            <a:r>
              <a:rPr lang="fr-FR" sz="1800" dirty="0">
                <a:ea typeface="Calibri" panose="020F0502020204030204" pitchFamily="34" charset="0"/>
              </a:rPr>
              <a:t> </a:t>
            </a:r>
            <a:r>
              <a:rPr lang="fr-FR" sz="1800" b="1" i="1" dirty="0">
                <a:ea typeface="Calibri" panose="020F0502020204030204" pitchFamily="34" charset="0"/>
              </a:rPr>
              <a:t>Les Justes</a:t>
            </a:r>
            <a:r>
              <a:rPr lang="fr-FR" sz="1800" dirty="0">
                <a:ea typeface="Calibri" panose="020F0502020204030204" pitchFamily="34" charset="0"/>
              </a:rPr>
              <a:t>, Acte deuxième, Albert Camus, 1949.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200" dirty="0">
              <a:ea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dirty="0">
                <a:solidFill>
                  <a:srgbClr val="FF000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GT 2 : Le pouvoir de l’écrivain</a:t>
            </a:r>
          </a:p>
          <a:p>
            <a:pPr marL="226695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900" b="1" dirty="0">
                <a:solidFill>
                  <a:srgbClr val="FF0000"/>
                </a:solidFill>
                <a:ea typeface="Calibri" panose="020F0502020204030204" pitchFamily="34" charset="0"/>
              </a:rPr>
              <a:t>Texte 1 :</a:t>
            </a:r>
            <a:r>
              <a:rPr lang="fr-FR" sz="1900" dirty="0">
                <a:ea typeface="Calibri" panose="020F0502020204030204" pitchFamily="34" charset="0"/>
              </a:rPr>
              <a:t> </a:t>
            </a:r>
            <a:r>
              <a:rPr lang="fr-FR" sz="1900" b="1" i="1" dirty="0">
                <a:ea typeface="Calibri" panose="020F0502020204030204" pitchFamily="34" charset="0"/>
              </a:rPr>
              <a:t>Lettres persanes</a:t>
            </a:r>
            <a:r>
              <a:rPr lang="fr-FR" sz="1900" dirty="0">
                <a:ea typeface="Calibri" panose="020F0502020204030204" pitchFamily="34" charset="0"/>
              </a:rPr>
              <a:t>, Montesquieu, 1721,</a:t>
            </a:r>
          </a:p>
          <a:p>
            <a:pPr marL="22669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900" b="1" dirty="0">
                <a:solidFill>
                  <a:srgbClr val="FF0000"/>
                </a:solidFill>
                <a:ea typeface="Calibri" panose="020F0502020204030204" pitchFamily="34" charset="0"/>
              </a:rPr>
              <a:t>Texte 2 :</a:t>
            </a:r>
            <a:r>
              <a:rPr lang="fr-FR" sz="1900" dirty="0">
                <a:ea typeface="Calibri" panose="020F0502020204030204" pitchFamily="34" charset="0"/>
              </a:rPr>
              <a:t> </a:t>
            </a:r>
            <a:r>
              <a:rPr lang="fr-FR" sz="1900" b="1" i="1" dirty="0">
                <a:ea typeface="Calibri" panose="020F0502020204030204" pitchFamily="34" charset="0"/>
              </a:rPr>
              <a:t>Traité sur la tolérance</a:t>
            </a:r>
            <a:r>
              <a:rPr lang="fr-FR" sz="1900" dirty="0">
                <a:ea typeface="Calibri" panose="020F0502020204030204" pitchFamily="34" charset="0"/>
              </a:rPr>
              <a:t>, Voltaire, 1763.</a:t>
            </a:r>
          </a:p>
          <a:p>
            <a:pPr marL="22669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900" b="1" dirty="0">
                <a:solidFill>
                  <a:srgbClr val="FF0000"/>
                </a:solidFill>
                <a:ea typeface="Calibri" panose="020F0502020204030204" pitchFamily="34" charset="0"/>
              </a:rPr>
              <a:t>Texte 3 :</a:t>
            </a:r>
            <a:r>
              <a:rPr lang="fr-FR" sz="1900" dirty="0">
                <a:ea typeface="Calibri" panose="020F0502020204030204" pitchFamily="34" charset="0"/>
              </a:rPr>
              <a:t> </a:t>
            </a:r>
            <a:r>
              <a:rPr lang="fr-FR" sz="1900" b="1" i="1" dirty="0">
                <a:ea typeface="Calibri" panose="020F0502020204030204" pitchFamily="34" charset="0"/>
              </a:rPr>
              <a:t>Les Châtiments</a:t>
            </a:r>
            <a:r>
              <a:rPr lang="fr-FR" sz="1900" dirty="0">
                <a:ea typeface="Calibri" panose="020F0502020204030204" pitchFamily="34" charset="0"/>
              </a:rPr>
              <a:t>, Hugo, 1852</a:t>
            </a:r>
          </a:p>
          <a:p>
            <a:pPr marL="22669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900" b="1" dirty="0">
                <a:solidFill>
                  <a:srgbClr val="FF0000"/>
                </a:solidFill>
                <a:ea typeface="Calibri" panose="020F0502020204030204" pitchFamily="34" charset="0"/>
              </a:rPr>
              <a:t>Texte 4 : </a:t>
            </a:r>
            <a:r>
              <a:rPr lang="fr-FR" sz="1900" b="1" i="1" dirty="0">
                <a:ea typeface="Calibri" panose="020F0502020204030204" pitchFamily="34" charset="0"/>
              </a:rPr>
              <a:t>J’accuse</a:t>
            </a:r>
            <a:r>
              <a:rPr lang="fr-FR" sz="1900" dirty="0">
                <a:ea typeface="Calibri" panose="020F0502020204030204" pitchFamily="34" charset="0"/>
              </a:rPr>
              <a:t>, Zola, 1898.</a:t>
            </a:r>
            <a:endParaRPr lang="fr-FR" sz="2200" dirty="0">
              <a:ea typeface="Calibri" panose="020F050202020403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200" dirty="0">
              <a:ea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F3044D-62B3-475C-A048-DB8C4430E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1057014"/>
            <a:ext cx="4443984" cy="578839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Philosophie – GT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0938B5-4387-4F7E-B9FF-B0AD7AB68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88029" y="1954637"/>
            <a:ext cx="5058561" cy="45090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GT 1 : La parole et la démocratie</a:t>
            </a:r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Texte 1 : </a:t>
            </a:r>
            <a:r>
              <a:rPr lang="fr-FR" dirty="0">
                <a:solidFill>
                  <a:schemeClr val="tx1"/>
                </a:solidFill>
              </a:rPr>
              <a:t>Thucydide, </a:t>
            </a:r>
            <a:r>
              <a:rPr lang="fr-FR" b="1" i="1" dirty="0">
                <a:solidFill>
                  <a:schemeClr val="tx1"/>
                </a:solidFill>
              </a:rPr>
              <a:t>Histoire de la guerre du Péloponnèse</a:t>
            </a:r>
            <a:r>
              <a:rPr lang="fr-FR" dirty="0">
                <a:solidFill>
                  <a:schemeClr val="tx1"/>
                </a:solidFill>
              </a:rPr>
              <a:t>, Discours de Périclès, Ve siècle avant J-C. </a:t>
            </a:r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Texte 2 : </a:t>
            </a:r>
            <a:r>
              <a:rPr lang="fr-FR" dirty="0">
                <a:solidFill>
                  <a:schemeClr val="tx1"/>
                </a:solidFill>
              </a:rPr>
              <a:t>Cornelius Castoriadis, </a:t>
            </a:r>
            <a:r>
              <a:rPr lang="fr-FR" b="1" i="1" dirty="0">
                <a:solidFill>
                  <a:schemeClr val="tx1"/>
                </a:solidFill>
              </a:rPr>
              <a:t>Domaines de l’homme</a:t>
            </a:r>
            <a:r>
              <a:rPr lang="fr-FR" dirty="0">
                <a:solidFill>
                  <a:schemeClr val="tx1"/>
                </a:solidFill>
              </a:rPr>
              <a:t>, La polis grecque et la création de la démocratie, 1986.</a:t>
            </a:r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Texte 3 : </a:t>
            </a:r>
            <a:r>
              <a:rPr lang="fr-FR" dirty="0">
                <a:solidFill>
                  <a:schemeClr val="tx1"/>
                </a:solidFill>
              </a:rPr>
              <a:t>Sophocle, </a:t>
            </a:r>
            <a:r>
              <a:rPr lang="fr-FR" b="1" i="1" dirty="0">
                <a:solidFill>
                  <a:schemeClr val="tx1"/>
                </a:solidFill>
              </a:rPr>
              <a:t>Antigone</a:t>
            </a:r>
            <a:r>
              <a:rPr lang="fr-FR" dirty="0">
                <a:solidFill>
                  <a:schemeClr val="tx1"/>
                </a:solidFill>
              </a:rPr>
              <a:t>, Ve siècle avant J-C, agôn entre Antigone et Créon</a:t>
            </a:r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Texte 4 </a:t>
            </a:r>
            <a:r>
              <a:rPr lang="fr-FR" dirty="0">
                <a:solidFill>
                  <a:schemeClr val="tx1"/>
                </a:solidFill>
              </a:rPr>
              <a:t>: Aristophane, </a:t>
            </a:r>
            <a:r>
              <a:rPr lang="fr-FR" b="1" i="1" dirty="0">
                <a:solidFill>
                  <a:schemeClr val="tx1"/>
                </a:solidFill>
              </a:rPr>
              <a:t>Les Femmes à l’Assemblée</a:t>
            </a:r>
            <a:r>
              <a:rPr lang="fr-FR" dirty="0">
                <a:solidFill>
                  <a:schemeClr val="tx1"/>
                </a:solidFill>
              </a:rPr>
              <a:t>, Ve siècle, </a:t>
            </a:r>
            <a:r>
              <a:rPr lang="fr-FR" dirty="0" err="1">
                <a:solidFill>
                  <a:schemeClr val="tx1"/>
                </a:solidFill>
              </a:rPr>
              <a:t>Praxagora</a:t>
            </a:r>
            <a:r>
              <a:rPr lang="fr-FR" dirty="0">
                <a:solidFill>
                  <a:schemeClr val="tx1"/>
                </a:solidFill>
              </a:rPr>
              <a:t> convainc l’assemblée de confier le pouvoir aux femmes. 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2926A612-9E89-44E0-A1B2-6133FAFE0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</a:t>
            </a:r>
            <a:r>
              <a:rPr lang="fr-FR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6393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528505"/>
            <a:ext cx="11216080" cy="76339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</a:rPr>
              <a:t>La parole, une arme politique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0509" y="1359017"/>
            <a:ext cx="5419287" cy="763398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 – Lectures cursives 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509" y="2348917"/>
            <a:ext cx="5521577" cy="4349690"/>
          </a:xfrm>
        </p:spPr>
        <p:txBody>
          <a:bodyPr>
            <a:normAutofit/>
          </a:bodyPr>
          <a:lstStyle/>
          <a:p>
            <a:r>
              <a:rPr lang="fr-FR" b="1" i="1" dirty="0"/>
              <a:t>Les Guêpes</a:t>
            </a:r>
            <a:r>
              <a:rPr lang="fr-FR" dirty="0"/>
              <a:t>, Aristophane, Ve avant J-C.</a:t>
            </a:r>
          </a:p>
          <a:p>
            <a:r>
              <a:rPr lang="fr-FR" b="1" i="1" dirty="0"/>
              <a:t>Contre Eratosthène</a:t>
            </a:r>
            <a:r>
              <a:rPr lang="fr-FR" dirty="0"/>
              <a:t>, Lysias, Ve avant J-C. </a:t>
            </a:r>
          </a:p>
          <a:p>
            <a:r>
              <a:rPr lang="fr-FR" b="1" i="1" dirty="0"/>
              <a:t>Le Discours de la servitude volontaire, </a:t>
            </a:r>
            <a:r>
              <a:rPr lang="fr-FR" dirty="0"/>
              <a:t>La Boétie, XVIe siècle. </a:t>
            </a:r>
          </a:p>
          <a:p>
            <a:r>
              <a:rPr lang="fr-FR" b="1" i="1" dirty="0"/>
              <a:t>Les Tragiques</a:t>
            </a:r>
            <a:r>
              <a:rPr lang="fr-FR" dirty="0"/>
              <a:t>, </a:t>
            </a:r>
            <a:r>
              <a:rPr lang="fr-FR" u="sng" dirty="0"/>
              <a:t>Misères</a:t>
            </a:r>
            <a:r>
              <a:rPr lang="fr-FR" dirty="0"/>
              <a:t>, Agrippa d’Aubigné</a:t>
            </a:r>
          </a:p>
          <a:p>
            <a:r>
              <a:rPr lang="fr-FR" b="1" i="1" dirty="0"/>
              <a:t>Cinna, </a:t>
            </a:r>
            <a:r>
              <a:rPr lang="fr-FR" dirty="0"/>
              <a:t>Corneille, 1641.</a:t>
            </a:r>
          </a:p>
          <a:p>
            <a:r>
              <a:rPr lang="fr-FR" b="1" i="1" dirty="0"/>
              <a:t>Britannicus</a:t>
            </a:r>
            <a:r>
              <a:rPr lang="fr-FR" dirty="0"/>
              <a:t>, Racine</a:t>
            </a:r>
          </a:p>
          <a:p>
            <a:r>
              <a:rPr lang="fr-FR" b="1" i="1" dirty="0"/>
              <a:t>Les Châtiments</a:t>
            </a:r>
            <a:r>
              <a:rPr lang="fr-FR" dirty="0"/>
              <a:t>, Hugo, 1852.</a:t>
            </a:r>
          </a:p>
          <a:p>
            <a:r>
              <a:rPr lang="fr-FR" b="1" i="1" dirty="0"/>
              <a:t>Les Justes</a:t>
            </a:r>
            <a:r>
              <a:rPr lang="fr-FR" dirty="0"/>
              <a:t>, Camus, 1949</a:t>
            </a:r>
          </a:p>
          <a:p>
            <a:r>
              <a:rPr lang="fr-FR" b="1" i="1" dirty="0"/>
              <a:t>Les mains sales</a:t>
            </a:r>
            <a:r>
              <a:rPr lang="fr-FR" dirty="0"/>
              <a:t>, Sartre, 1949.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F3044D-62B3-475C-A048-DB8C4430E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3" y="1359017"/>
            <a:ext cx="5353797" cy="763398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Philosophie – lectures cursives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0938B5-4387-4F7E-B9FF-B0AD7AB68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3" y="2348916"/>
            <a:ext cx="5521577" cy="3150068"/>
          </a:xfrm>
        </p:spPr>
        <p:txBody>
          <a:bodyPr>
            <a:normAutofit/>
          </a:bodyPr>
          <a:lstStyle/>
          <a:p>
            <a:r>
              <a:rPr lang="fr-FR" dirty="0"/>
              <a:t>Platon, Protagoras, Gorgias</a:t>
            </a:r>
          </a:p>
          <a:p>
            <a:r>
              <a:rPr lang="fr-FR" dirty="0"/>
              <a:t>Aristote, La Rhétorique</a:t>
            </a:r>
          </a:p>
          <a:p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1612F2C5-CF70-48A5-BE05-5416B42D1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4736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478174"/>
            <a:ext cx="11216080" cy="57883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</a:rPr>
              <a:t>La parole, une arme politique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8013" y="1057014"/>
            <a:ext cx="10528183" cy="578839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 – activités 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08014" y="1954636"/>
            <a:ext cx="10528183" cy="4051881"/>
          </a:xfrm>
        </p:spPr>
        <p:txBody>
          <a:bodyPr>
            <a:normAutofit/>
          </a:bodyPr>
          <a:lstStyle/>
          <a:p>
            <a:pPr marL="0" lvl="0" indent="0" algn="just">
              <a:buNone/>
            </a:pPr>
            <a:r>
              <a:rPr lang="fr-FR" sz="1800" b="1" dirty="0">
                <a:solidFill>
                  <a:srgbClr val="FF0000"/>
                </a:solidFill>
              </a:rPr>
              <a:t>Choisir et analyser un discours politique célèbre en s’intéressant à sa visée, à sa composition, à ses effets et à ses destinataires :</a:t>
            </a:r>
          </a:p>
          <a:p>
            <a:pPr marL="0" lvl="0" indent="0" algn="just">
              <a:buNone/>
            </a:pPr>
            <a:endParaRPr lang="fr-FR" sz="1800" b="1" dirty="0">
              <a:solidFill>
                <a:srgbClr val="FF0000"/>
              </a:solidFill>
            </a:endParaRPr>
          </a:p>
          <a:p>
            <a:pPr lvl="0" algn="just"/>
            <a:r>
              <a:rPr lang="fr-FR" sz="1800" dirty="0"/>
              <a:t>Discours de Jean Jaurès contre la guerre, 25 juillet 1914.</a:t>
            </a:r>
          </a:p>
          <a:p>
            <a:pPr lvl="0" algn="just"/>
            <a:r>
              <a:rPr lang="fr-FR" sz="1800" dirty="0"/>
              <a:t>Discours de Winston Churchill, 13 mai 1940.</a:t>
            </a:r>
          </a:p>
          <a:p>
            <a:pPr lvl="0" algn="just"/>
            <a:r>
              <a:rPr lang="fr-FR" sz="1800" dirty="0"/>
              <a:t>Appel du 18 juin 1940, Charles de Gaulle.</a:t>
            </a:r>
          </a:p>
          <a:p>
            <a:pPr lvl="0" algn="just"/>
            <a:r>
              <a:rPr lang="fr-FR" sz="1800" dirty="0"/>
              <a:t>Discours d’investiture de John Fitzgerald Kennedy, 20 janvier 1961.</a:t>
            </a:r>
          </a:p>
          <a:p>
            <a:pPr lvl="0" algn="just"/>
            <a:r>
              <a:rPr lang="fr-FR" sz="1800" dirty="0"/>
              <a:t>« I have a dream », Martin Luther King, 28 août, 1963.</a:t>
            </a:r>
          </a:p>
          <a:p>
            <a:pPr lvl="0" algn="just"/>
            <a:r>
              <a:rPr lang="fr-FR" sz="1800" dirty="0"/>
              <a:t>Discours de Robert Badinter contre la peine de mort, 17 septembre 1981.</a:t>
            </a:r>
          </a:p>
          <a:p>
            <a:pPr lvl="0" algn="just"/>
            <a:r>
              <a:rPr lang="fr-FR" sz="1800" dirty="0"/>
              <a:t>Discours de Dominique de Villepin contre la guerre en Irak, 14 février 2003.</a:t>
            </a:r>
          </a:p>
          <a:p>
            <a:pPr lvl="0"/>
            <a:endParaRPr lang="fr-FR" sz="1800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CA63A43B-63A3-426D-BD34-7B3827FED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668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352338"/>
            <a:ext cx="11216080" cy="70467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</a:rPr>
              <a:t>La parole, une arme politique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69408" y="1057014"/>
            <a:ext cx="9692082" cy="578839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 – activités 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69408" y="1954636"/>
            <a:ext cx="9202723" cy="350659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fr-FR" sz="1800" b="1" dirty="0">
                <a:solidFill>
                  <a:srgbClr val="FF0000"/>
                </a:solidFill>
              </a:rPr>
              <a:t>Analyse de séquences filmiques : </a:t>
            </a:r>
          </a:p>
          <a:p>
            <a:pPr lvl="0"/>
            <a:r>
              <a:rPr lang="fr-FR" sz="1800" b="1" i="1" dirty="0"/>
              <a:t>Le Discours d’un roi</a:t>
            </a:r>
            <a:endParaRPr lang="fr-FR" sz="1800" dirty="0"/>
          </a:p>
          <a:p>
            <a:pPr lvl="0"/>
            <a:r>
              <a:rPr lang="fr-FR" sz="1800" b="1" i="1" dirty="0"/>
              <a:t>Il faut sauver le soldat Ryan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55ABE8CC-B7A0-48BE-AF16-4A92F9096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298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1755F-F158-45BB-B1FE-FE427A9B3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Proposition n°2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EE4806-1DBA-4387-BFBB-2A22C0F6A6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solidFill>
                  <a:srgbClr val="FF0000"/>
                </a:solidFill>
              </a:rPr>
              <a:t>L’homme et l’animal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0014102-4487-4773-A303-6FEB8A9B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204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507534"/>
            <a:ext cx="11216080" cy="112831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«</a:t>
            </a:r>
            <a:r>
              <a:rPr lang="fr-FR" sz="3600" dirty="0">
                <a:solidFill>
                  <a:srgbClr val="FF0000"/>
                </a:solidFill>
              </a:rPr>
              <a:t> Faire monter les bêtes brutes en chaire »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635852"/>
            <a:ext cx="4443984" cy="687897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</a:t>
            </a:r>
            <a:r>
              <a:rPr lang="fr-FR" dirty="0"/>
              <a:t> </a:t>
            </a:r>
            <a:r>
              <a:rPr lang="fr-FR" dirty="0">
                <a:solidFill>
                  <a:srgbClr val="7030A0"/>
                </a:solidFill>
              </a:rPr>
              <a:t>– sujets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510" y="2650920"/>
            <a:ext cx="5419288" cy="36995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1800" b="1" dirty="0">
                <a:solidFill>
                  <a:srgbClr val="FF0000"/>
                </a:solidFill>
              </a:rPr>
              <a:t>Question de réflexion littéraire :</a:t>
            </a:r>
            <a:endParaRPr lang="fr-FR" sz="1800" dirty="0"/>
          </a:p>
          <a:p>
            <a:pPr marL="0" indent="0" algn="just">
              <a:buNone/>
            </a:pPr>
            <a:r>
              <a:rPr lang="fr-FR" sz="1800" b="1" dirty="0">
                <a:solidFill>
                  <a:srgbClr val="00B050"/>
                </a:solidFill>
              </a:rPr>
              <a:t>L’animal se réduit-il à n’être qu’un miroir du comportement des hommes ? </a:t>
            </a:r>
          </a:p>
          <a:p>
            <a:pPr marL="0" indent="0" algn="just">
              <a:buNone/>
            </a:pPr>
            <a:endParaRPr lang="fr-FR" sz="1800" b="1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fr-FR" sz="1800" b="1" dirty="0">
                <a:solidFill>
                  <a:srgbClr val="FF0000"/>
                </a:solidFill>
              </a:rPr>
              <a:t>Question d’interprétation littéraire : </a:t>
            </a:r>
          </a:p>
          <a:p>
            <a:pPr marL="0" indent="0" algn="just">
              <a:buNone/>
            </a:pPr>
            <a:r>
              <a:rPr lang="fr-FR" sz="1800" dirty="0"/>
              <a:t>« Les Souris et Chat-Huant », La Fontaine,</a:t>
            </a:r>
            <a:r>
              <a:rPr lang="fr-FR" sz="1800" b="1" dirty="0"/>
              <a:t> </a:t>
            </a:r>
            <a:r>
              <a:rPr lang="fr-FR" sz="1800" b="1" i="1" dirty="0"/>
              <a:t>Fables</a:t>
            </a:r>
            <a:r>
              <a:rPr lang="fr-FR" sz="1800" b="1" dirty="0"/>
              <a:t>, </a:t>
            </a:r>
            <a:r>
              <a:rPr lang="fr-FR" sz="1800" dirty="0"/>
              <a:t>Livre XI, fable 9. </a:t>
            </a:r>
          </a:p>
          <a:p>
            <a:pPr marL="0" indent="0" algn="just">
              <a:buNone/>
            </a:pPr>
            <a:r>
              <a:rPr lang="fr-FR" sz="1800" dirty="0">
                <a:solidFill>
                  <a:srgbClr val="00B050"/>
                </a:solidFill>
              </a:rPr>
              <a:t>« </a:t>
            </a:r>
            <a:r>
              <a:rPr lang="fr-FR" sz="1800" b="1" dirty="0">
                <a:solidFill>
                  <a:srgbClr val="00B050"/>
                </a:solidFill>
              </a:rPr>
              <a:t>Ceci n’est pas une fable » affirme La Fontaine. Etes-vous d’accord avec cette assertion ?</a:t>
            </a:r>
          </a:p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F3044D-62B3-475C-A048-DB8C4430E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1635852"/>
            <a:ext cx="4443984" cy="687897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Philosophie – sujets 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0938B5-4387-4F7E-B9FF-B0AD7AB68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38550" y="2650920"/>
            <a:ext cx="5521577" cy="33975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Question d’interprétation philosophique :</a:t>
            </a:r>
          </a:p>
          <a:p>
            <a:pPr marL="0" indent="0" algn="just">
              <a:buNone/>
            </a:pPr>
            <a:r>
              <a:rPr lang="fr-FR" dirty="0">
                <a:solidFill>
                  <a:schemeClr val="tx1"/>
                </a:solidFill>
              </a:rPr>
              <a:t>Kant, </a:t>
            </a:r>
            <a:r>
              <a:rPr lang="fr-FR" b="1" i="1" dirty="0">
                <a:solidFill>
                  <a:schemeClr val="tx1"/>
                </a:solidFill>
              </a:rPr>
              <a:t>Doctrine de la vertu</a:t>
            </a:r>
            <a:r>
              <a:rPr lang="fr-FR" dirty="0">
                <a:solidFill>
                  <a:schemeClr val="tx1"/>
                </a:solidFill>
              </a:rPr>
              <a:t>, 1797. </a:t>
            </a:r>
            <a:r>
              <a:rPr lang="fr-FR" b="1" dirty="0">
                <a:solidFill>
                  <a:srgbClr val="00B050"/>
                </a:solidFill>
              </a:rPr>
              <a:t>Qu’est-ce que justifie pour Kant dans cet extrait la bienveillance envers les animaux ?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Question de réflexion philosophique :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Doit-on admettre l’existence d’une pensée animale ?</a:t>
            </a:r>
          </a:p>
          <a:p>
            <a:endParaRPr lang="fr-FR" dirty="0"/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5F088C4B-7B91-4741-9C48-E21778A2ECD4}"/>
              </a:ext>
            </a:extLst>
          </p:cNvPr>
          <p:cNvSpPr/>
          <p:nvPr/>
        </p:nvSpPr>
        <p:spPr>
          <a:xfrm rot="10800000">
            <a:off x="4513277" y="260767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DA721BCA-F2A1-42E7-AA72-3605CC11526F}"/>
              </a:ext>
            </a:extLst>
          </p:cNvPr>
          <p:cNvSpPr/>
          <p:nvPr/>
        </p:nvSpPr>
        <p:spPr>
          <a:xfrm>
            <a:off x="4681057" y="410737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432A1235-3FF5-49B7-B3F5-FB855D19C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6267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545284"/>
            <a:ext cx="11216080" cy="90601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«</a:t>
            </a:r>
            <a:r>
              <a:rPr lang="fr-FR" sz="3600" dirty="0">
                <a:solidFill>
                  <a:srgbClr val="FF0000"/>
                </a:solidFill>
              </a:rPr>
              <a:t> Faire monter les bêtes brutes en chaire »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9233" y="1551963"/>
            <a:ext cx="5360565" cy="721454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 – textes étudiés</a:t>
            </a:r>
            <a:r>
              <a:rPr lang="fr-FR" dirty="0"/>
              <a:t>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510" y="2910981"/>
            <a:ext cx="5419288" cy="3401736"/>
          </a:xfrm>
        </p:spPr>
        <p:txBody>
          <a:bodyPr>
            <a:normAutofit/>
          </a:bodyPr>
          <a:lstStyle/>
          <a:p>
            <a:pPr algn="just"/>
            <a:r>
              <a:rPr lang="fr-FR" sz="1800" b="1" dirty="0">
                <a:solidFill>
                  <a:srgbClr val="FF0000"/>
                </a:solidFill>
              </a:rPr>
              <a:t>Texte 1 : </a:t>
            </a:r>
            <a:r>
              <a:rPr lang="fr-FR" sz="1800" b="1" i="1" dirty="0"/>
              <a:t>Le discours de la servitude volontaire</a:t>
            </a:r>
            <a:r>
              <a:rPr lang="fr-FR" sz="1800" dirty="0"/>
              <a:t>, Etienne de La Boétie, 1674, de « Mais à la vérité … » jusqu’à « … le désir de la retrouver », pages 19 à 20.</a:t>
            </a:r>
          </a:p>
          <a:p>
            <a:pPr algn="just"/>
            <a:r>
              <a:rPr lang="fr-FR" sz="1800" b="1" dirty="0">
                <a:solidFill>
                  <a:srgbClr val="FF0000"/>
                </a:solidFill>
              </a:rPr>
              <a:t>Texte 2 : </a:t>
            </a:r>
            <a:r>
              <a:rPr lang="fr-FR" sz="1800" dirty="0"/>
              <a:t>Montaigne, </a:t>
            </a:r>
            <a:r>
              <a:rPr lang="fr-FR" sz="1800" b="1" i="1" dirty="0"/>
              <a:t>Essais</a:t>
            </a:r>
            <a:r>
              <a:rPr lang="fr-FR" sz="1800" dirty="0"/>
              <a:t>, II, 12, Apologie de Raymond Sebond (1560-1595)</a:t>
            </a:r>
          </a:p>
          <a:p>
            <a:pPr algn="just"/>
            <a:r>
              <a:rPr lang="fr-FR" sz="1800" b="1" dirty="0">
                <a:solidFill>
                  <a:srgbClr val="FF0000"/>
                </a:solidFill>
              </a:rPr>
              <a:t>Texte 3 : </a:t>
            </a:r>
            <a:r>
              <a:rPr lang="fr-FR" sz="1800" dirty="0"/>
              <a:t>« Le  Discours à Madame de La Sablière », </a:t>
            </a:r>
            <a:r>
              <a:rPr lang="fr-FR" sz="1800" b="1" i="1" dirty="0"/>
              <a:t>Fables</a:t>
            </a:r>
            <a:r>
              <a:rPr lang="fr-FR" sz="1800" dirty="0"/>
              <a:t>, Livre X, 1, La Fontaine, 1678</a:t>
            </a:r>
          </a:p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F3044D-62B3-475C-A048-DB8C4430E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1551963"/>
            <a:ext cx="5177628" cy="721454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Philosophie – textes étudiés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0938B5-4387-4F7E-B9FF-B0AD7AB68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3" y="2910980"/>
            <a:ext cx="5521577" cy="3045204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Texte 1 : </a:t>
            </a:r>
            <a:r>
              <a:rPr lang="fr-FR" dirty="0"/>
              <a:t>Montaigne, </a:t>
            </a:r>
            <a:r>
              <a:rPr lang="fr-FR" b="1" i="1" dirty="0"/>
              <a:t>Essais</a:t>
            </a:r>
            <a:r>
              <a:rPr lang="fr-FR" dirty="0"/>
              <a:t>, II, 12, Apologie de Raymond Sebond (1560-1595)</a:t>
            </a:r>
            <a:endParaRPr lang="fr-FR" b="1" dirty="0">
              <a:solidFill>
                <a:srgbClr val="FF000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Texte 2 : </a:t>
            </a:r>
            <a:r>
              <a:rPr lang="fr-FR" dirty="0">
                <a:solidFill>
                  <a:schemeClr val="tx1"/>
                </a:solidFill>
              </a:rPr>
              <a:t>Descartes, </a:t>
            </a:r>
            <a:r>
              <a:rPr lang="fr-FR" b="1" i="1" dirty="0">
                <a:solidFill>
                  <a:schemeClr val="tx1"/>
                </a:solidFill>
              </a:rPr>
              <a:t>Discours de la méthode</a:t>
            </a:r>
            <a:r>
              <a:rPr lang="fr-FR" dirty="0">
                <a:solidFill>
                  <a:schemeClr val="tx1"/>
                </a:solidFill>
              </a:rPr>
              <a:t>, Ve partie, 1637. </a:t>
            </a:r>
          </a:p>
          <a:p>
            <a:r>
              <a:rPr lang="fr-FR" b="1" dirty="0">
                <a:solidFill>
                  <a:srgbClr val="FF0000"/>
                </a:solidFill>
              </a:rPr>
              <a:t>Texte 3 : </a:t>
            </a:r>
            <a:r>
              <a:rPr lang="fr-FR" dirty="0">
                <a:solidFill>
                  <a:schemeClr val="tx1"/>
                </a:solidFill>
              </a:rPr>
              <a:t>Malebranche, </a:t>
            </a:r>
            <a:r>
              <a:rPr lang="fr-FR" b="1" i="1" dirty="0">
                <a:solidFill>
                  <a:schemeClr val="tx1"/>
                </a:solidFill>
              </a:rPr>
              <a:t>De la Recherche de la vérité</a:t>
            </a:r>
            <a:r>
              <a:rPr lang="fr-FR" dirty="0">
                <a:solidFill>
                  <a:schemeClr val="tx1"/>
                </a:solidFill>
              </a:rPr>
              <a:t>, livre III, 3</a:t>
            </a:r>
            <a:r>
              <a:rPr lang="fr-FR" baseline="30000" dirty="0">
                <a:solidFill>
                  <a:schemeClr val="tx1"/>
                </a:solidFill>
              </a:rPr>
              <a:t>e</a:t>
            </a:r>
            <a:r>
              <a:rPr lang="fr-FR" dirty="0">
                <a:solidFill>
                  <a:schemeClr val="tx1"/>
                </a:solidFill>
              </a:rPr>
              <a:t> partie, ch. 5, « Du livre de Montaigne », 1674.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87CC9788-E2E4-4784-AE31-07F3ED25C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3629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159392"/>
            <a:ext cx="11216080" cy="89762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«</a:t>
            </a:r>
            <a:r>
              <a:rPr lang="fr-FR" sz="3600" dirty="0">
                <a:solidFill>
                  <a:srgbClr val="FF0000"/>
                </a:solidFill>
              </a:rPr>
              <a:t> Faire monter les bêtes brutes en chaire »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864066"/>
            <a:ext cx="4443984" cy="578839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 – GT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510" y="1736521"/>
            <a:ext cx="5998129" cy="425741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600" b="1" dirty="0">
                <a:solidFill>
                  <a:srgbClr val="FF000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GT 1 : L’homme et l’animal, une affaire de cruauté? </a:t>
            </a:r>
          </a:p>
          <a:p>
            <a:pPr marL="22669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b="1" dirty="0">
                <a:solidFill>
                  <a:srgbClr val="FF000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Texte 1 :</a:t>
            </a:r>
            <a:r>
              <a:rPr lang="fr-FR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</a:t>
            </a:r>
            <a:r>
              <a:rPr lang="fr-FR" sz="2200" b="1" dirty="0">
                <a:ea typeface="Calibri" panose="020F0502020204030204" pitchFamily="34" charset="0"/>
              </a:rPr>
              <a:t>« L’homme et la couleuvre », </a:t>
            </a:r>
            <a:r>
              <a:rPr lang="fr-FR" sz="2200" b="1" i="1" dirty="0">
                <a:ea typeface="Calibri" panose="020F0502020204030204" pitchFamily="34" charset="0"/>
              </a:rPr>
              <a:t>Fables</a:t>
            </a:r>
            <a:r>
              <a:rPr lang="fr-FR" sz="2200" dirty="0">
                <a:ea typeface="Calibri" panose="020F0502020204030204" pitchFamily="34" charset="0"/>
              </a:rPr>
              <a:t>, </a:t>
            </a:r>
            <a:r>
              <a:rPr lang="fr-FR" sz="2200" b="1" dirty="0">
                <a:ea typeface="Calibri" panose="020F0502020204030204" pitchFamily="34" charset="0"/>
              </a:rPr>
              <a:t>Livre X, 1</a:t>
            </a:r>
            <a:r>
              <a:rPr lang="fr-FR" sz="2200" dirty="0">
                <a:ea typeface="Calibri" panose="020F0502020204030204" pitchFamily="34" charset="0"/>
              </a:rPr>
              <a:t>, La Fontaine, 1678</a:t>
            </a:r>
          </a:p>
          <a:p>
            <a:pPr marL="22669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dirty="0">
                <a:solidFill>
                  <a:srgbClr val="FF000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Texte 2 : </a:t>
            </a:r>
            <a:r>
              <a:rPr lang="fr-FR" sz="2200" b="1" dirty="0">
                <a:ea typeface="Calibri" panose="020F0502020204030204" pitchFamily="34" charset="0"/>
              </a:rPr>
              <a:t>« Le crapaud »,</a:t>
            </a:r>
            <a:r>
              <a:rPr lang="fr-FR" sz="2200" b="1" i="1" dirty="0">
                <a:ea typeface="Calibri" panose="020F0502020204030204" pitchFamily="34" charset="0"/>
              </a:rPr>
              <a:t> La Légende des siècles, </a:t>
            </a:r>
            <a:r>
              <a:rPr lang="fr-FR" sz="2200" dirty="0">
                <a:ea typeface="Calibri" panose="020F0502020204030204" pitchFamily="34" charset="0"/>
              </a:rPr>
              <a:t>V. Hugo, 1859.</a:t>
            </a:r>
          </a:p>
          <a:p>
            <a:pPr marL="226695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fr-FR" dirty="0">
                <a:solidFill>
                  <a:srgbClr val="FF000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Texte 3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fr-FR" sz="2200" b="1" dirty="0">
                <a:ea typeface="Calibri" panose="020F0502020204030204" pitchFamily="34" charset="0"/>
              </a:rPr>
              <a:t>« La mort du loup »,</a:t>
            </a:r>
            <a:r>
              <a:rPr lang="fr-FR" sz="2200" b="1" i="1" dirty="0">
                <a:ea typeface="Calibri" panose="020F0502020204030204" pitchFamily="34" charset="0"/>
              </a:rPr>
              <a:t> Les Destinées, </a:t>
            </a:r>
            <a:r>
              <a:rPr lang="fr-FR" sz="2200" dirty="0">
                <a:ea typeface="Calibri" panose="020F0502020204030204" pitchFamily="34" charset="0"/>
              </a:rPr>
              <a:t>A. de Vigny 1864</a:t>
            </a:r>
            <a:r>
              <a:rPr lang="fr-FR" sz="2200" b="1" i="1" dirty="0">
                <a:ea typeface="Calibri" panose="020F050202020403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200" dirty="0"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400" b="1" dirty="0">
                <a:solidFill>
                  <a:srgbClr val="FF000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GT 2 : L’animal-machine :</a:t>
            </a:r>
            <a:endParaRPr lang="fr-FR" sz="2400" dirty="0">
              <a:solidFill>
                <a:srgbClr val="FF0000"/>
              </a:solidFill>
              <a:latin typeface="Segoe UI Semibold" panose="020B0702040204020203" pitchFamily="34" charset="0"/>
              <a:ea typeface="Arial" panose="020B0604020202020204" pitchFamily="34" charset="0"/>
              <a:cs typeface="Segoe UI Semibold" panose="020B0702040204020203" pitchFamily="34" charset="0"/>
            </a:endParaRPr>
          </a:p>
          <a:p>
            <a:pPr marL="22669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dirty="0">
                <a:solidFill>
                  <a:srgbClr val="FF000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Texte 1 :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200" b="1" i="1" dirty="0">
                <a:ea typeface="Calibri" panose="020F0502020204030204" pitchFamily="34" charset="0"/>
              </a:rPr>
              <a:t>Lettre au Marquis de Newcastle</a:t>
            </a:r>
            <a:r>
              <a:rPr lang="fr-FR" sz="2200" dirty="0">
                <a:ea typeface="Calibri" panose="020F0502020204030204" pitchFamily="34" charset="0"/>
              </a:rPr>
              <a:t>, Descartes, 1646.</a:t>
            </a:r>
            <a:endParaRPr lang="fr-FR" sz="2200" dirty="0">
              <a:ea typeface="Arial" panose="020B0604020202020204" pitchFamily="34" charset="0"/>
            </a:endParaRPr>
          </a:p>
          <a:p>
            <a:pPr marL="22669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dirty="0">
                <a:solidFill>
                  <a:srgbClr val="FF000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Texte 3 : </a:t>
            </a:r>
            <a:r>
              <a:rPr lang="fr-FR" sz="2200" b="1" i="1" dirty="0">
                <a:ea typeface="Calibri" panose="020F0502020204030204" pitchFamily="34" charset="0"/>
              </a:rPr>
              <a:t>Réflexions diverses, </a:t>
            </a:r>
            <a:r>
              <a:rPr lang="fr-FR" sz="2200" dirty="0">
                <a:ea typeface="Calibri" panose="020F0502020204030204" pitchFamily="34" charset="0"/>
              </a:rPr>
              <a:t>11,</a:t>
            </a:r>
            <a:r>
              <a:rPr lang="fr-FR" sz="2200" b="1" i="1" dirty="0">
                <a:ea typeface="Calibri" panose="020F0502020204030204" pitchFamily="34" charset="0"/>
              </a:rPr>
              <a:t> </a:t>
            </a:r>
            <a:r>
              <a:rPr lang="fr-FR" sz="2200" dirty="0">
                <a:ea typeface="Calibri" panose="020F0502020204030204" pitchFamily="34" charset="0"/>
              </a:rPr>
              <a:t>La Rochefoucauld, 1731.</a:t>
            </a:r>
            <a:endParaRPr lang="fr-FR" sz="2200" dirty="0">
              <a:ea typeface="Arial" panose="020B0604020202020204" pitchFamily="34" charset="0"/>
            </a:endParaRPr>
          </a:p>
          <a:p>
            <a:pPr marL="226695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fr-FR" dirty="0">
                <a:solidFill>
                  <a:srgbClr val="FF000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Texte 4 :</a:t>
            </a:r>
            <a:r>
              <a:rPr lang="fr-FR" b="1" i="1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</a:t>
            </a:r>
            <a:r>
              <a:rPr lang="fr-FR" sz="2200" b="1" i="1" dirty="0">
                <a:ea typeface="Calibri" panose="020F0502020204030204" pitchFamily="34" charset="0"/>
              </a:rPr>
              <a:t>Discours sur l'origine et les fondements de l'inégalité parmi les hommes, </a:t>
            </a:r>
            <a:r>
              <a:rPr lang="fr-FR" sz="2200" dirty="0">
                <a:ea typeface="Calibri" panose="020F0502020204030204" pitchFamily="34" charset="0"/>
              </a:rPr>
              <a:t>1ère partie, Jean-Jacques ROUSSEAU, 1755</a:t>
            </a:r>
            <a:endParaRPr lang="fr-FR" sz="2200" dirty="0">
              <a:ea typeface="Arial" panose="020B0604020202020204" pitchFamily="34" charset="0"/>
            </a:endParaRPr>
          </a:p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F3044D-62B3-475C-A048-DB8C4430E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1057014"/>
            <a:ext cx="4443984" cy="578839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Philosophie – GT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0938B5-4387-4F7E-B9FF-B0AD7AB68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37695" y="1954637"/>
            <a:ext cx="5254305" cy="438744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GT 1 : Les animaux ont-ils des droits ? </a:t>
            </a:r>
          </a:p>
          <a:p>
            <a:r>
              <a:rPr lang="fr-FR" b="1" dirty="0">
                <a:solidFill>
                  <a:srgbClr val="FF0000"/>
                </a:solidFill>
              </a:rPr>
              <a:t>Texte 1 : </a:t>
            </a:r>
            <a:r>
              <a:rPr lang="fr-FR" dirty="0">
                <a:solidFill>
                  <a:schemeClr val="tx1"/>
                </a:solidFill>
              </a:rPr>
              <a:t>Jeremy Bentham, </a:t>
            </a:r>
            <a:r>
              <a:rPr lang="fr-FR" b="1" dirty="0">
                <a:solidFill>
                  <a:schemeClr val="tx1"/>
                </a:solidFill>
              </a:rPr>
              <a:t>Déontologie, </a:t>
            </a:r>
            <a:r>
              <a:rPr lang="fr-FR" dirty="0">
                <a:solidFill>
                  <a:schemeClr val="tx1"/>
                </a:solidFill>
              </a:rPr>
              <a:t>1834.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Texte 2 : </a:t>
            </a:r>
            <a:r>
              <a:rPr lang="fr-FR" dirty="0">
                <a:solidFill>
                  <a:schemeClr val="tx1"/>
                </a:solidFill>
              </a:rPr>
              <a:t>Jeremy Bentham, </a:t>
            </a:r>
            <a:r>
              <a:rPr lang="fr-FR" b="1" dirty="0">
                <a:solidFill>
                  <a:schemeClr val="tx1"/>
                </a:solidFill>
              </a:rPr>
              <a:t>Principe du droit pénal, </a:t>
            </a:r>
            <a:r>
              <a:rPr lang="fr-FR" dirty="0">
                <a:solidFill>
                  <a:schemeClr val="tx1"/>
                </a:solidFill>
              </a:rPr>
              <a:t>1835.</a:t>
            </a:r>
            <a:endParaRPr lang="fr-FR" b="1" dirty="0">
              <a:solidFill>
                <a:srgbClr val="FF000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Texte 3 : </a:t>
            </a:r>
            <a:r>
              <a:rPr lang="fr-FR" dirty="0">
                <a:solidFill>
                  <a:schemeClr val="tx1"/>
                </a:solidFill>
              </a:rPr>
              <a:t>Peter Singer, </a:t>
            </a:r>
            <a:r>
              <a:rPr lang="fr-FR" b="1" i="1" dirty="0">
                <a:solidFill>
                  <a:schemeClr val="tx1"/>
                </a:solidFill>
              </a:rPr>
              <a:t>Et si les animaux avaient des droits</a:t>
            </a:r>
            <a:r>
              <a:rPr lang="fr-FR" dirty="0">
                <a:solidFill>
                  <a:schemeClr val="tx1"/>
                </a:solidFill>
              </a:rPr>
              <a:t>, 2009. 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sz="2600" b="1" dirty="0">
                <a:solidFill>
                  <a:srgbClr val="FF0000"/>
                </a:solidFill>
              </a:rPr>
              <a:t>GT 2 : Avons-nous des devoirs envers les animaux ? </a:t>
            </a:r>
          </a:p>
          <a:p>
            <a:r>
              <a:rPr lang="fr-FR" b="1" dirty="0">
                <a:solidFill>
                  <a:srgbClr val="FF0000"/>
                </a:solidFill>
              </a:rPr>
              <a:t>Texte 1 : </a:t>
            </a:r>
            <a:r>
              <a:rPr lang="fr-FR" dirty="0">
                <a:solidFill>
                  <a:schemeClr val="tx1"/>
                </a:solidFill>
              </a:rPr>
              <a:t>Kant, </a:t>
            </a:r>
            <a:r>
              <a:rPr lang="fr-FR" b="1" i="1" dirty="0">
                <a:solidFill>
                  <a:schemeClr val="tx1"/>
                </a:solidFill>
              </a:rPr>
              <a:t>Doctrine de la vertu</a:t>
            </a:r>
            <a:r>
              <a:rPr lang="fr-FR" b="1" dirty="0">
                <a:solidFill>
                  <a:schemeClr val="tx1"/>
                </a:solidFill>
              </a:rPr>
              <a:t>, </a:t>
            </a:r>
            <a:r>
              <a:rPr lang="fr-FR" dirty="0">
                <a:solidFill>
                  <a:schemeClr val="tx1"/>
                </a:solidFill>
              </a:rPr>
              <a:t>1797.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b="1" dirty="0">
                <a:solidFill>
                  <a:srgbClr val="FF0000"/>
                </a:solidFill>
              </a:rPr>
              <a:t>Texte 2 : </a:t>
            </a:r>
            <a:r>
              <a:rPr lang="fr-FR" dirty="0">
                <a:solidFill>
                  <a:schemeClr val="tx1"/>
                </a:solidFill>
              </a:rPr>
              <a:t>Schopenhauer, </a:t>
            </a:r>
            <a:r>
              <a:rPr lang="fr-FR" b="1" i="1" dirty="0">
                <a:solidFill>
                  <a:schemeClr val="tx1"/>
                </a:solidFill>
              </a:rPr>
              <a:t>Le Fondement de la morale</a:t>
            </a:r>
            <a:r>
              <a:rPr lang="fr-FR" dirty="0">
                <a:solidFill>
                  <a:schemeClr val="tx1"/>
                </a:solidFill>
              </a:rPr>
              <a:t>, 1841.</a:t>
            </a:r>
          </a:p>
          <a:p>
            <a:r>
              <a:rPr lang="fr-FR" b="1" dirty="0">
                <a:solidFill>
                  <a:srgbClr val="FF0000"/>
                </a:solidFill>
              </a:rPr>
              <a:t>Texte 3 : </a:t>
            </a:r>
            <a:r>
              <a:rPr lang="fr-FR" dirty="0">
                <a:solidFill>
                  <a:schemeClr val="tx1"/>
                </a:solidFill>
              </a:rPr>
              <a:t>Coetzee, </a:t>
            </a:r>
            <a:r>
              <a:rPr lang="fr-FR" b="1" i="1" dirty="0">
                <a:solidFill>
                  <a:schemeClr val="tx1"/>
                </a:solidFill>
              </a:rPr>
              <a:t>Elisabeth Costello</a:t>
            </a:r>
            <a:r>
              <a:rPr lang="fr-FR" dirty="0">
                <a:solidFill>
                  <a:schemeClr val="tx1"/>
                </a:solidFill>
              </a:rPr>
              <a:t>, La vie des animaux, 1999. </a:t>
            </a:r>
            <a:endParaRPr lang="fr-FR" dirty="0"/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AAE671D2-CA04-4D52-AA95-B11ED2CD9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–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850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419449"/>
            <a:ext cx="11216080" cy="939567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«</a:t>
            </a:r>
            <a:r>
              <a:rPr lang="fr-FR" sz="3600" dirty="0">
                <a:solidFill>
                  <a:srgbClr val="FF0000"/>
                </a:solidFill>
              </a:rPr>
              <a:t> Faire monter les bêtes brutes en chaire »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0509" y="1359017"/>
            <a:ext cx="5419287" cy="763398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 – Lectures cursives 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510" y="2348917"/>
            <a:ext cx="5521576" cy="4349690"/>
          </a:xfrm>
        </p:spPr>
        <p:txBody>
          <a:bodyPr>
            <a:normAutofit/>
          </a:bodyPr>
          <a:lstStyle/>
          <a:p>
            <a:r>
              <a:rPr lang="fr-FR" b="1" i="1" dirty="0"/>
              <a:t>Les Oiseaux</a:t>
            </a:r>
            <a:r>
              <a:rPr lang="fr-FR" dirty="0"/>
              <a:t>, Aristophane, Ve avant J-C.</a:t>
            </a:r>
          </a:p>
          <a:p>
            <a:r>
              <a:rPr lang="fr-FR" b="1" i="1" dirty="0"/>
              <a:t>Fables, </a:t>
            </a:r>
            <a:r>
              <a:rPr lang="fr-FR" dirty="0"/>
              <a:t>La Fontaine, livre IX à XI, 1678. </a:t>
            </a:r>
          </a:p>
          <a:p>
            <a:r>
              <a:rPr lang="fr-FR" b="1" i="1" dirty="0"/>
              <a:t>Les Voyages de Gulliver au pays de Houyhnhnms</a:t>
            </a:r>
            <a:r>
              <a:rPr lang="fr-FR" dirty="0"/>
              <a:t>, 4</a:t>
            </a:r>
            <a:r>
              <a:rPr lang="fr-FR" baseline="30000" dirty="0"/>
              <a:t>ème</a:t>
            </a:r>
            <a:r>
              <a:rPr lang="fr-FR" dirty="0"/>
              <a:t> voyage, Jonathan Swift, 1726.</a:t>
            </a:r>
          </a:p>
          <a:p>
            <a:r>
              <a:rPr lang="fr-FR" b="1" i="1" dirty="0"/>
              <a:t>Rhinocéros</a:t>
            </a:r>
            <a:r>
              <a:rPr lang="fr-FR" dirty="0"/>
              <a:t>, Ionesco, 1959.</a:t>
            </a:r>
          </a:p>
          <a:p>
            <a:r>
              <a:rPr lang="fr-FR" b="1" i="1" dirty="0"/>
              <a:t>La Ferme des animaux</a:t>
            </a:r>
            <a:r>
              <a:rPr lang="fr-FR" dirty="0"/>
              <a:t>, George Orwell, 1945.</a:t>
            </a:r>
          </a:p>
          <a:p>
            <a:r>
              <a:rPr lang="fr-FR" b="1" i="1" dirty="0"/>
              <a:t>Zoo</a:t>
            </a:r>
            <a:r>
              <a:rPr lang="fr-FR" dirty="0"/>
              <a:t>, Vercors, 1963.</a:t>
            </a:r>
          </a:p>
          <a:p>
            <a:r>
              <a:rPr lang="fr-FR" b="1" i="1" dirty="0"/>
              <a:t>Les Animaux dénaturés</a:t>
            </a:r>
            <a:r>
              <a:rPr lang="fr-FR" dirty="0"/>
              <a:t>, Vercors, 1952</a:t>
            </a:r>
          </a:p>
          <a:p>
            <a:r>
              <a:rPr lang="fr-FR" b="1" i="1" dirty="0"/>
              <a:t>La Planète des singes</a:t>
            </a:r>
            <a:r>
              <a:rPr lang="fr-FR" i="1" dirty="0"/>
              <a:t>, </a:t>
            </a:r>
            <a:r>
              <a:rPr lang="fr-FR" dirty="0"/>
              <a:t>Pierre Boule, 1963.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F3044D-62B3-475C-A048-DB8C4430E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3" y="1359017"/>
            <a:ext cx="5353797" cy="763398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Philosophie – lectures cursives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0938B5-4387-4F7E-B9FF-B0AD7AB68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3" y="2348915"/>
            <a:ext cx="5521577" cy="3783437"/>
          </a:xfrm>
        </p:spPr>
        <p:txBody>
          <a:bodyPr>
            <a:normAutofit/>
          </a:bodyPr>
          <a:lstStyle/>
          <a:p>
            <a:r>
              <a:rPr lang="fr-FR" dirty="0">
                <a:solidFill>
                  <a:schemeClr val="tx1"/>
                </a:solidFill>
              </a:rPr>
              <a:t>John Maxwell Coetzee, </a:t>
            </a:r>
            <a:r>
              <a:rPr lang="fr-FR" b="1" i="1" dirty="0">
                <a:solidFill>
                  <a:schemeClr val="tx1"/>
                </a:solidFill>
              </a:rPr>
              <a:t>Elisabeth Costello</a:t>
            </a:r>
            <a:r>
              <a:rPr lang="fr-FR" dirty="0">
                <a:solidFill>
                  <a:schemeClr val="tx1"/>
                </a:solidFill>
              </a:rPr>
              <a:t>, 1999. </a:t>
            </a:r>
          </a:p>
          <a:p>
            <a:r>
              <a:rPr lang="fr-FR" dirty="0">
                <a:solidFill>
                  <a:schemeClr val="tx1"/>
                </a:solidFill>
              </a:rPr>
              <a:t>Schopenhauer, </a:t>
            </a:r>
            <a:r>
              <a:rPr lang="fr-FR" b="1" i="1" dirty="0">
                <a:solidFill>
                  <a:schemeClr val="tx1"/>
                </a:solidFill>
              </a:rPr>
              <a:t>Le fondement de la morale</a:t>
            </a:r>
            <a:r>
              <a:rPr lang="fr-FR" dirty="0">
                <a:solidFill>
                  <a:schemeClr val="tx1"/>
                </a:solidFill>
              </a:rPr>
              <a:t>, 1840.</a:t>
            </a:r>
          </a:p>
          <a:p>
            <a:r>
              <a:rPr lang="fr-FR" dirty="0">
                <a:solidFill>
                  <a:schemeClr val="tx1"/>
                </a:solidFill>
              </a:rPr>
              <a:t>Hume, </a:t>
            </a:r>
            <a:r>
              <a:rPr lang="fr-FR" b="1" i="1" dirty="0">
                <a:solidFill>
                  <a:schemeClr val="tx1"/>
                </a:solidFill>
              </a:rPr>
              <a:t>Enquête sur l’entendement humain</a:t>
            </a:r>
            <a:r>
              <a:rPr lang="fr-FR" dirty="0">
                <a:solidFill>
                  <a:schemeClr val="tx1"/>
                </a:solidFill>
              </a:rPr>
              <a:t>, 1748, chapitre IX : </a:t>
            </a:r>
            <a:r>
              <a:rPr lang="fr-FR" i="1" dirty="0">
                <a:solidFill>
                  <a:schemeClr val="tx1"/>
                </a:solidFill>
              </a:rPr>
              <a:t>la raison des animaux</a:t>
            </a:r>
            <a:endParaRPr lang="fr-FR" dirty="0">
              <a:solidFill>
                <a:schemeClr val="tx1"/>
              </a:solidFill>
            </a:endParaRPr>
          </a:p>
          <a:p>
            <a:r>
              <a:rPr lang="fr-FR" dirty="0">
                <a:solidFill>
                  <a:schemeClr val="tx1"/>
                </a:solidFill>
              </a:rPr>
              <a:t>Peter Singer, </a:t>
            </a:r>
            <a:r>
              <a:rPr lang="fr-FR" b="1" i="1" dirty="0">
                <a:solidFill>
                  <a:schemeClr val="tx1"/>
                </a:solidFill>
              </a:rPr>
              <a:t>La Libération animale</a:t>
            </a:r>
            <a:r>
              <a:rPr lang="fr-FR" dirty="0">
                <a:solidFill>
                  <a:schemeClr val="tx1"/>
                </a:solidFill>
              </a:rPr>
              <a:t>, 1993.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6EB04B5C-57B2-45CC-B449-7EDA63248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322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D1C27B-0698-4BBA-8F45-E6F1838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99719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Ressources en ligne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1C354E-70C6-4733-AC5A-5CCC4F64F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013358"/>
            <a:ext cx="9601200" cy="4158842"/>
          </a:xfrm>
        </p:spPr>
        <p:txBody>
          <a:bodyPr/>
          <a:lstStyle/>
          <a:p>
            <a:r>
              <a:rPr lang="fr-FR" dirty="0"/>
              <a:t>Ressources d’accompagnement LCA : </a:t>
            </a:r>
            <a:r>
              <a:rPr lang="fr-FR" dirty="0">
                <a:hlinkClick r:id="rId2"/>
              </a:rPr>
              <a:t>https://eduscol.education.fr/cid144093/lca-bac-2021.html</a:t>
            </a:r>
            <a:endParaRPr lang="fr-FR" dirty="0"/>
          </a:p>
          <a:p>
            <a:pPr lvl="1"/>
            <a:r>
              <a:rPr lang="fr-FR" dirty="0"/>
              <a:t>L’homme et l’animal</a:t>
            </a:r>
          </a:p>
          <a:p>
            <a:pPr lvl="1"/>
            <a:r>
              <a:rPr lang="fr-FR" dirty="0"/>
              <a:t>L’homme et le divin</a:t>
            </a:r>
          </a:p>
          <a:p>
            <a:pPr lvl="1"/>
            <a:r>
              <a:rPr lang="fr-FR" dirty="0"/>
              <a:t>La cité entre réalités et utopies</a:t>
            </a:r>
          </a:p>
          <a:p>
            <a:pPr lvl="1"/>
            <a:r>
              <a:rPr lang="fr-FR" dirty="0"/>
              <a:t>Justice des dieux, justice des hommes</a:t>
            </a:r>
          </a:p>
          <a:p>
            <a:pPr lvl="1"/>
            <a:r>
              <a:rPr lang="fr-FR" dirty="0"/>
              <a:t>Amour, amours</a:t>
            </a:r>
          </a:p>
          <a:p>
            <a:r>
              <a:rPr lang="fr-FR" dirty="0"/>
              <a:t>Ressources d’accompagnement HLP  : </a:t>
            </a:r>
            <a:r>
              <a:rPr lang="fr-FR" dirty="0">
                <a:hlinkClick r:id="rId3"/>
              </a:rPr>
              <a:t>https://eduscol.education.fr/cid144169/hlp-bac-2021.html</a:t>
            </a:r>
            <a:endParaRPr lang="fr-FR" dirty="0"/>
          </a:p>
          <a:p>
            <a:r>
              <a:rPr lang="fr-FR" dirty="0"/>
              <a:t>Ressources évaluation : </a:t>
            </a:r>
            <a:r>
              <a:rPr lang="fr-FR" dirty="0">
                <a:hlinkClick r:id="rId3"/>
              </a:rPr>
              <a:t>https://eduscol.education.fr/cid144169/hlp-bac-2021.html</a:t>
            </a:r>
            <a:endParaRPr lang="fr-FR" dirty="0"/>
          </a:p>
          <a:p>
            <a:pPr marL="530352" lvl="1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45025B5-8A46-4583-AD89-9BAECA0CF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1962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159392"/>
            <a:ext cx="11216080" cy="897622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«</a:t>
            </a:r>
            <a:r>
              <a:rPr lang="fr-FR" sz="3600" dirty="0">
                <a:solidFill>
                  <a:srgbClr val="FF0000"/>
                </a:solidFill>
              </a:rPr>
              <a:t> Faire monter les bêtes brutes en chaire »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0509" y="1057014"/>
            <a:ext cx="5419287" cy="578839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 – activités 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08683" y="1954637"/>
            <a:ext cx="9118833" cy="4345496"/>
          </a:xfrm>
        </p:spPr>
        <p:txBody>
          <a:bodyPr>
            <a:normAutofit/>
          </a:bodyPr>
          <a:lstStyle/>
          <a:p>
            <a:pPr lvl="0"/>
            <a:r>
              <a:rPr lang="fr-FR" sz="1800" dirty="0"/>
              <a:t>Deleuze, </a:t>
            </a:r>
            <a:r>
              <a:rPr lang="fr-FR" sz="1800" b="1" i="1" dirty="0"/>
              <a:t>Abécédaire, A comme Animal, </a:t>
            </a:r>
            <a:r>
              <a:rPr lang="fr-FR" sz="1800" dirty="0"/>
              <a:t>1988.</a:t>
            </a:r>
          </a:p>
          <a:p>
            <a:pPr lvl="0"/>
            <a:r>
              <a:rPr lang="fr-FR" sz="1800" b="1" i="1" dirty="0"/>
              <a:t>La planète des singes, </a:t>
            </a:r>
            <a:r>
              <a:rPr lang="fr-FR" sz="1800" dirty="0"/>
              <a:t>Matt Reeves, 2014.</a:t>
            </a:r>
          </a:p>
          <a:p>
            <a:pPr lvl="0"/>
            <a:r>
              <a:rPr lang="fr-FR" sz="1800" b="1" i="1" dirty="0"/>
              <a:t>King-Kong, </a:t>
            </a:r>
            <a:r>
              <a:rPr lang="fr-FR" sz="1800" dirty="0"/>
              <a:t>Peter Jackson, 2006.</a:t>
            </a:r>
          </a:p>
          <a:p>
            <a:pPr lvl="0"/>
            <a:r>
              <a:rPr lang="fr-FR" sz="1800" b="1" i="1" dirty="0"/>
              <a:t>Cheval de guerre, </a:t>
            </a:r>
            <a:r>
              <a:rPr lang="fr-FR" sz="1800" dirty="0"/>
              <a:t>Steven Spielberg, 2012.</a:t>
            </a:r>
          </a:p>
          <a:p>
            <a:pPr lvl="0"/>
            <a:r>
              <a:rPr lang="fr-FR" sz="1800" b="1" i="1" dirty="0"/>
              <a:t>L’odyssée de Pi, </a:t>
            </a:r>
            <a:r>
              <a:rPr lang="fr-FR" sz="1800" dirty="0"/>
              <a:t>Ang Lee, 2012.</a:t>
            </a:r>
          </a:p>
          <a:p>
            <a:pPr lvl="0"/>
            <a:r>
              <a:rPr lang="fr-FR" sz="1800" b="1" i="1" dirty="0"/>
              <a:t>L’homme qui murmurait à l’oreille des chevaux, </a:t>
            </a:r>
            <a:r>
              <a:rPr lang="fr-FR" sz="1800" dirty="0"/>
              <a:t>R. Redfort, 1998.</a:t>
            </a:r>
          </a:p>
          <a:p>
            <a:pPr lvl="0"/>
            <a:r>
              <a:rPr lang="fr-FR" sz="1800" b="1" i="1" dirty="0"/>
              <a:t>Danny the dog, </a:t>
            </a:r>
            <a:r>
              <a:rPr lang="fr-FR" sz="1800" dirty="0"/>
              <a:t>Louis Leterrier, 2005.</a:t>
            </a:r>
          </a:p>
          <a:p>
            <a:pPr lvl="0"/>
            <a:r>
              <a:rPr lang="fr-FR" sz="1800" b="1" i="1" dirty="0"/>
              <a:t>Croc Blanc, </a:t>
            </a:r>
            <a:r>
              <a:rPr lang="fr-FR" sz="1800" dirty="0"/>
              <a:t>Randal Kleiser, 1991</a:t>
            </a:r>
          </a:p>
          <a:p>
            <a:pPr lvl="0"/>
            <a:r>
              <a:rPr lang="fr-FR" sz="1800" b="1" i="1" dirty="0"/>
              <a:t>Le territoire des loups, </a:t>
            </a:r>
            <a:r>
              <a:rPr lang="fr-FR" sz="1800" dirty="0"/>
              <a:t>Joe Carnahan, 2012</a:t>
            </a:r>
          </a:p>
          <a:p>
            <a:pPr marL="0" indent="0">
              <a:buNone/>
            </a:pPr>
            <a:r>
              <a:rPr lang="fr-FR" sz="1800" b="1" dirty="0">
                <a:solidFill>
                  <a:srgbClr val="FF0000"/>
                </a:solidFill>
              </a:rPr>
              <a:t>Quelles relations entre l’homme et l’animal mettent en scène les films proposés ? </a:t>
            </a:r>
            <a:endParaRPr lang="fr-FR" sz="1800" dirty="0">
              <a:solidFill>
                <a:srgbClr val="FF0000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129ABD5-6849-4854-9BFA-D85775DD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153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1755F-F158-45BB-B1FE-FE427A9B3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Proposition n°3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EE4806-1DBA-4387-BFBB-2A22C0F6A6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3615" y="4216328"/>
            <a:ext cx="10084381" cy="1143324"/>
          </a:xfrm>
        </p:spPr>
        <p:txBody>
          <a:bodyPr>
            <a:normAutofit fontScale="92500" lnSpcReduction="20000"/>
          </a:bodyPr>
          <a:lstStyle/>
          <a:p>
            <a:r>
              <a:rPr lang="fr-FR" sz="4000" dirty="0">
                <a:solidFill>
                  <a:srgbClr val="FF0000"/>
                </a:solidFill>
              </a:rPr>
              <a:t>L’utopie et la dystopie, des regards nouveaux sur le monde 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79C0B47-0469-4442-923B-5055A4C45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–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5617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809538"/>
            <a:ext cx="11216080" cy="826313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</a:rPr>
              <a:t>L’utopie et la dystopie, des regards nouveaux sur le monde 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635852"/>
            <a:ext cx="4443984" cy="687897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</a:t>
            </a:r>
            <a:r>
              <a:rPr lang="fr-FR" dirty="0"/>
              <a:t> </a:t>
            </a:r>
            <a:r>
              <a:rPr lang="fr-FR" dirty="0">
                <a:solidFill>
                  <a:srgbClr val="7030A0"/>
                </a:solidFill>
              </a:rPr>
              <a:t>– sujets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510" y="2650920"/>
            <a:ext cx="5419288" cy="36995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 Question de réflexion littéraire :</a:t>
            </a:r>
            <a:r>
              <a:rPr lang="fr-FR" dirty="0"/>
              <a:t> </a:t>
            </a:r>
          </a:p>
          <a:p>
            <a:pPr marL="0" indent="0" algn="just">
              <a:buNone/>
            </a:pPr>
            <a:r>
              <a:rPr lang="fr-FR" sz="1800" b="1" dirty="0">
                <a:solidFill>
                  <a:srgbClr val="00B050"/>
                </a:solidFill>
              </a:rPr>
              <a:t>Quel univers imaginaire, utopique ou dystopique, permet le mieux de faire réfléchir le lecteur sur la réalité du monde qui l’entoure ? </a:t>
            </a:r>
          </a:p>
          <a:p>
            <a:pPr marL="0" indent="0" algn="just">
              <a:buNone/>
            </a:pPr>
            <a:endParaRPr lang="fr-FR" sz="1800" b="1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fr-FR" sz="1800" b="1" dirty="0">
                <a:solidFill>
                  <a:srgbClr val="FF0000"/>
                </a:solidFill>
              </a:rPr>
              <a:t>Question d’interprétation littéraire : </a:t>
            </a:r>
          </a:p>
          <a:p>
            <a:pPr marL="0" indent="0" algn="just">
              <a:buNone/>
            </a:pPr>
            <a:r>
              <a:rPr lang="fr-FR" b="1" i="1" dirty="0"/>
              <a:t>Les Lettres persanes</a:t>
            </a:r>
            <a:r>
              <a:rPr lang="fr-FR" dirty="0"/>
              <a:t>, Montesquieu, 1721, lettre XII. 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00B050"/>
                </a:solidFill>
              </a:rPr>
              <a:t>Peut-on parler à propos de ce texte d’un « âge d’or » ? 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F3044D-62B3-475C-A048-DB8C4430E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1635852"/>
            <a:ext cx="4443984" cy="687897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Philosophie – sujets 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0938B5-4387-4F7E-B9FF-B0AD7AB68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3" y="2650921"/>
            <a:ext cx="5521577" cy="33975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Question d’interprétation philosophique :</a:t>
            </a:r>
          </a:p>
          <a:p>
            <a:pPr marL="0" indent="0" algn="just">
              <a:buNone/>
            </a:pPr>
            <a:r>
              <a:rPr lang="fr-FR" dirty="0">
                <a:solidFill>
                  <a:schemeClr val="tx1"/>
                </a:solidFill>
              </a:rPr>
              <a:t>Spinoza, </a:t>
            </a:r>
            <a:r>
              <a:rPr lang="fr-FR" i="1" dirty="0">
                <a:solidFill>
                  <a:schemeClr val="tx1"/>
                </a:solidFill>
              </a:rPr>
              <a:t>Traité politique</a:t>
            </a:r>
            <a:r>
              <a:rPr lang="fr-FR" dirty="0">
                <a:solidFill>
                  <a:schemeClr val="tx1"/>
                </a:solidFill>
              </a:rPr>
              <a:t>, I, 1, 1677. </a:t>
            </a:r>
            <a:r>
              <a:rPr lang="fr-FR" b="1" dirty="0">
                <a:solidFill>
                  <a:srgbClr val="00B050"/>
                </a:solidFill>
              </a:rPr>
              <a:t>A quoi tient pour Spinoza l’incompétence des philosophes en matière de politique ?</a:t>
            </a:r>
          </a:p>
          <a:p>
            <a:pPr marL="0" indent="0" algn="just">
              <a:buNone/>
            </a:pPr>
            <a:endParaRPr lang="fr-FR" b="1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Question de réflexion philosophique :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00B050"/>
                </a:solidFill>
              </a:rPr>
              <a:t>Une fiction peut-elle avoir un intérêt philosophique ? </a:t>
            </a:r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C40EEA9D-5F68-4E81-BB0F-8E83B294C4BE}"/>
              </a:ext>
            </a:extLst>
          </p:cNvPr>
          <p:cNvSpPr/>
          <p:nvPr/>
        </p:nvSpPr>
        <p:spPr>
          <a:xfrm rot="10800000">
            <a:off x="4756558" y="265092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23D1DF94-578E-43B6-808F-4A0E61A55A0E}"/>
              </a:ext>
            </a:extLst>
          </p:cNvPr>
          <p:cNvSpPr/>
          <p:nvPr/>
        </p:nvSpPr>
        <p:spPr>
          <a:xfrm>
            <a:off x="4672668" y="438647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46C31C38-06F0-40B5-8ECD-61B605CB5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– Philosophie </a:t>
            </a:r>
            <a:r>
              <a:rPr lang="fr-FR" dirty="0">
                <a:solidFill>
                  <a:srgbClr val="FF0000"/>
                </a:solidFill>
              </a:rPr>
              <a:t>Mme Gherman – M. Ferrari</a:t>
            </a:r>
            <a:r>
              <a:rPr lang="fr-F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19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545284"/>
            <a:ext cx="11216080" cy="90601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</a:rPr>
              <a:t>L’utopie et la dystopie, des regards nouveaux sur le monde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89233" y="1551963"/>
            <a:ext cx="5360565" cy="721454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 – textes étudiés</a:t>
            </a:r>
            <a:r>
              <a:rPr lang="fr-FR" dirty="0"/>
              <a:t>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510" y="2665759"/>
            <a:ext cx="5419288" cy="378762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sz="1800" b="1" dirty="0">
                <a:solidFill>
                  <a:srgbClr val="FF0000"/>
                </a:solidFill>
              </a:rPr>
              <a:t>Texte 1 : </a:t>
            </a:r>
            <a:r>
              <a:rPr lang="fr-FR" b="1" i="1" dirty="0"/>
              <a:t>Gargantua</a:t>
            </a:r>
            <a:r>
              <a:rPr lang="fr-FR" dirty="0"/>
              <a:t>, description de l’abbaye de Thélème, Rabelais, 1534.</a:t>
            </a:r>
            <a:endParaRPr lang="fr-FR" sz="1800" b="1" dirty="0">
              <a:solidFill>
                <a:srgbClr val="FF0000"/>
              </a:solidFill>
            </a:endParaRPr>
          </a:p>
          <a:p>
            <a:pPr algn="just"/>
            <a:r>
              <a:rPr lang="fr-FR" sz="1800" b="1" dirty="0">
                <a:solidFill>
                  <a:srgbClr val="FF0000"/>
                </a:solidFill>
              </a:rPr>
              <a:t>Texte 2 : </a:t>
            </a:r>
            <a:r>
              <a:rPr lang="fr-FR" b="1" i="1" dirty="0"/>
              <a:t>Les Aventures de Télémaque</a:t>
            </a:r>
            <a:r>
              <a:rPr lang="fr-FR" dirty="0"/>
              <a:t>, Fénelon, livre VII, description de la Bétique, 1699.</a:t>
            </a:r>
            <a:endParaRPr lang="fr-FR" sz="1800" b="1" dirty="0">
              <a:solidFill>
                <a:srgbClr val="FF0000"/>
              </a:solidFill>
            </a:endParaRPr>
          </a:p>
          <a:p>
            <a:pPr algn="just"/>
            <a:r>
              <a:rPr lang="fr-FR" sz="1800" b="1" dirty="0">
                <a:solidFill>
                  <a:srgbClr val="FF0000"/>
                </a:solidFill>
              </a:rPr>
              <a:t>Texte 3 : </a:t>
            </a:r>
            <a:r>
              <a:rPr lang="fr-FR" b="1" i="1" dirty="0"/>
              <a:t>Les Lettres persanes</a:t>
            </a:r>
            <a:r>
              <a:rPr lang="fr-FR" dirty="0"/>
              <a:t>, Montesquieu, , lettre XI, 1721.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F3044D-62B3-475C-A048-DB8C4430E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1551963"/>
            <a:ext cx="5177628" cy="721454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Philosophie – textes étudiés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0938B5-4387-4F7E-B9FF-B0AD7AB68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4" y="2665759"/>
            <a:ext cx="5798415" cy="3787627"/>
          </a:xfrm>
        </p:spPr>
        <p:txBody>
          <a:bodyPr>
            <a:normAutofit fontScale="92500" lnSpcReduction="1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Texte 1 : </a:t>
            </a:r>
            <a:r>
              <a:rPr lang="fr-FR" dirty="0">
                <a:solidFill>
                  <a:schemeClr val="tx1"/>
                </a:solidFill>
              </a:rPr>
              <a:t>Platon, </a:t>
            </a:r>
            <a:r>
              <a:rPr lang="fr-FR" b="1" i="1" dirty="0">
                <a:solidFill>
                  <a:schemeClr val="tx1"/>
                </a:solidFill>
              </a:rPr>
              <a:t>République</a:t>
            </a:r>
            <a:r>
              <a:rPr lang="fr-FR" dirty="0">
                <a:solidFill>
                  <a:schemeClr val="tx1"/>
                </a:solidFill>
              </a:rPr>
              <a:t>, IVe siècle, II, 368b. 369a, la justice est plus facile à étudier dans le cadre de la cité</a:t>
            </a:r>
          </a:p>
          <a:p>
            <a:r>
              <a:rPr lang="fr-FR" b="1" dirty="0">
                <a:solidFill>
                  <a:srgbClr val="FF0000"/>
                </a:solidFill>
              </a:rPr>
              <a:t>Texte 2 : </a:t>
            </a:r>
            <a:r>
              <a:rPr lang="fr-FR" dirty="0">
                <a:solidFill>
                  <a:schemeClr val="tx1"/>
                </a:solidFill>
              </a:rPr>
              <a:t>Machiavel, </a:t>
            </a:r>
            <a:r>
              <a:rPr lang="fr-FR" b="1" i="1" dirty="0">
                <a:solidFill>
                  <a:schemeClr val="tx1"/>
                </a:solidFill>
              </a:rPr>
              <a:t>Le Prince, </a:t>
            </a:r>
            <a:r>
              <a:rPr lang="fr-FR" dirty="0">
                <a:solidFill>
                  <a:schemeClr val="tx1"/>
                </a:solidFill>
              </a:rPr>
              <a:t>ch. 15. 1513</a:t>
            </a:r>
          </a:p>
          <a:p>
            <a:r>
              <a:rPr lang="fr-FR" b="1" dirty="0">
                <a:solidFill>
                  <a:srgbClr val="FF0000"/>
                </a:solidFill>
              </a:rPr>
              <a:t>Texte 3 : </a:t>
            </a:r>
            <a:r>
              <a:rPr lang="fr-FR" dirty="0">
                <a:solidFill>
                  <a:schemeClr val="tx1"/>
                </a:solidFill>
              </a:rPr>
              <a:t>Kant, </a:t>
            </a:r>
            <a:r>
              <a:rPr lang="fr-FR" b="1" i="1" dirty="0">
                <a:solidFill>
                  <a:schemeClr val="tx1"/>
                </a:solidFill>
              </a:rPr>
              <a:t>Critique de la raison pure</a:t>
            </a:r>
            <a:r>
              <a:rPr lang="fr-FR" dirty="0">
                <a:solidFill>
                  <a:schemeClr val="tx1"/>
                </a:solidFill>
              </a:rPr>
              <a:t>, 1781.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OU</a:t>
            </a:r>
          </a:p>
          <a:p>
            <a:r>
              <a:rPr lang="fr-FR" b="1" dirty="0">
                <a:solidFill>
                  <a:srgbClr val="FF0000"/>
                </a:solidFill>
              </a:rPr>
              <a:t>Texte 1 : </a:t>
            </a:r>
            <a:r>
              <a:rPr lang="fr-FR" dirty="0">
                <a:solidFill>
                  <a:schemeClr val="tx1"/>
                </a:solidFill>
              </a:rPr>
              <a:t>Kant, </a:t>
            </a:r>
            <a:r>
              <a:rPr lang="fr-FR" b="1" dirty="0">
                <a:solidFill>
                  <a:schemeClr val="tx1"/>
                </a:solidFill>
              </a:rPr>
              <a:t>Critique de la raison pure</a:t>
            </a:r>
            <a:r>
              <a:rPr lang="fr-FR" dirty="0">
                <a:solidFill>
                  <a:schemeClr val="tx1"/>
                </a:solidFill>
              </a:rPr>
              <a:t>, 1781.</a:t>
            </a:r>
          </a:p>
          <a:p>
            <a:r>
              <a:rPr lang="fr-FR" b="1" dirty="0">
                <a:solidFill>
                  <a:srgbClr val="FF0000"/>
                </a:solidFill>
              </a:rPr>
              <a:t>Texte 2 : </a:t>
            </a:r>
            <a:r>
              <a:rPr lang="fr-FR" dirty="0">
                <a:solidFill>
                  <a:schemeClr val="tx1"/>
                </a:solidFill>
              </a:rPr>
              <a:t>Galilée, </a:t>
            </a:r>
            <a:r>
              <a:rPr lang="fr-FR" b="1" i="1" dirty="0">
                <a:solidFill>
                  <a:schemeClr val="tx1"/>
                </a:solidFill>
              </a:rPr>
              <a:t>Discours et démonstrations mathématiques,</a:t>
            </a:r>
            <a:r>
              <a:rPr lang="fr-FR" dirty="0">
                <a:solidFill>
                  <a:schemeClr val="tx1"/>
                </a:solidFill>
              </a:rPr>
              <a:t> 1638.</a:t>
            </a:r>
          </a:p>
          <a:p>
            <a:r>
              <a:rPr lang="fr-FR" b="1" dirty="0">
                <a:solidFill>
                  <a:srgbClr val="FF0000"/>
                </a:solidFill>
              </a:rPr>
              <a:t>Texte 3 : </a:t>
            </a:r>
            <a:r>
              <a:rPr lang="fr-FR" dirty="0">
                <a:solidFill>
                  <a:schemeClr val="tx1"/>
                </a:solidFill>
              </a:rPr>
              <a:t>Harry Frankfurt, </a:t>
            </a:r>
            <a:r>
              <a:rPr lang="fr-FR" b="1" i="1" dirty="0">
                <a:solidFill>
                  <a:schemeClr val="tx1"/>
                </a:solidFill>
              </a:rPr>
              <a:t>« Possibilités alternatives et responsabilité morale », </a:t>
            </a:r>
            <a:r>
              <a:rPr lang="fr-FR" dirty="0">
                <a:solidFill>
                  <a:schemeClr val="tx1"/>
                </a:solidFill>
              </a:rPr>
              <a:t>1969.</a:t>
            </a:r>
          </a:p>
          <a:p>
            <a:pPr marL="0" indent="0">
              <a:buNone/>
            </a:pP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7EC4AB7F-3B5D-4E15-81FD-324B1BBE0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– Philosophie </a:t>
            </a:r>
            <a:r>
              <a:rPr lang="fr-FR" dirty="0">
                <a:solidFill>
                  <a:srgbClr val="FF0000"/>
                </a:solidFill>
              </a:rPr>
              <a:t>Mme Gherman – M. Ferrari</a:t>
            </a:r>
            <a:r>
              <a:rPr lang="fr-F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0184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302004"/>
            <a:ext cx="11216080" cy="931178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</a:rPr>
              <a:t>L’utopie et la dystopie, des regards nouveaux sur le monde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0509" y="1057014"/>
            <a:ext cx="5813571" cy="578839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 – GT complémentaire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511" y="1954636"/>
            <a:ext cx="5694503" cy="392604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dirty="0">
                <a:solidFill>
                  <a:srgbClr val="FF0000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GT 1 : Le mythe de l'âge d’or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200" dirty="0">
              <a:solidFill>
                <a:srgbClr val="FF0000"/>
              </a:solidFill>
              <a:latin typeface="Segoe UI Semibold" panose="020B0702040204020203" pitchFamily="34" charset="0"/>
              <a:ea typeface="Arial" panose="020B0604020202020204" pitchFamily="34" charset="0"/>
              <a:cs typeface="Segoe UI Semibold" panose="020B0702040204020203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 dirty="0">
                <a:solidFill>
                  <a:srgbClr val="FF0000"/>
                </a:solidFill>
                <a:ea typeface="Arial" panose="020B0604020202020204" pitchFamily="34" charset="0"/>
              </a:rPr>
              <a:t>Texte 1 : </a:t>
            </a:r>
            <a:r>
              <a:rPr lang="fr-FR" sz="2200" b="1" i="1" dirty="0">
                <a:ea typeface="Arial" panose="020B0604020202020204" pitchFamily="34" charset="0"/>
              </a:rPr>
              <a:t>Les Travaux et les jours</a:t>
            </a:r>
            <a:r>
              <a:rPr lang="fr-FR" sz="2200" dirty="0">
                <a:ea typeface="Arial" panose="020B0604020202020204" pitchFamily="34" charset="0"/>
              </a:rPr>
              <a:t>, Hésiode, VIII-VIIe, av. J.-C.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 dirty="0">
                <a:solidFill>
                  <a:srgbClr val="FF0000"/>
                </a:solidFill>
                <a:ea typeface="Arial" panose="020B0604020202020204" pitchFamily="34" charset="0"/>
              </a:rPr>
              <a:t>Texte 2 : </a:t>
            </a:r>
            <a:r>
              <a:rPr lang="fr-FR" sz="2200" b="1" i="1" dirty="0">
                <a:ea typeface="Arial" panose="020B0604020202020204" pitchFamily="34" charset="0"/>
              </a:rPr>
              <a:t>De la nature des choses</a:t>
            </a:r>
            <a:r>
              <a:rPr lang="fr-FR" sz="2200" dirty="0">
                <a:ea typeface="Arial" panose="020B0604020202020204" pitchFamily="34" charset="0"/>
              </a:rPr>
              <a:t>, Lucrèce, Ier s. avant J-C.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 dirty="0">
                <a:solidFill>
                  <a:srgbClr val="FF0000"/>
                </a:solidFill>
                <a:ea typeface="Arial" panose="020B0604020202020204" pitchFamily="34" charset="0"/>
              </a:rPr>
              <a:t>Texte 3 : </a:t>
            </a:r>
            <a:r>
              <a:rPr lang="fr-FR" sz="2200" b="1" i="1" dirty="0">
                <a:ea typeface="Arial" panose="020B0604020202020204" pitchFamily="34" charset="0"/>
              </a:rPr>
              <a:t>Géorgiques</a:t>
            </a:r>
            <a:r>
              <a:rPr lang="fr-FR" sz="2200" dirty="0">
                <a:ea typeface="Arial" panose="020B0604020202020204" pitchFamily="34" charset="0"/>
              </a:rPr>
              <a:t>, Virgile, Ier siècle avant J-C.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 dirty="0">
                <a:solidFill>
                  <a:srgbClr val="FF0000"/>
                </a:solidFill>
                <a:ea typeface="Arial" panose="020B0604020202020204" pitchFamily="34" charset="0"/>
              </a:rPr>
              <a:t>Texte 4 : </a:t>
            </a:r>
            <a:r>
              <a:rPr lang="fr-FR" sz="2200" b="1" i="1" dirty="0">
                <a:ea typeface="Arial" panose="020B0604020202020204" pitchFamily="34" charset="0"/>
              </a:rPr>
              <a:t>Les Métamorphoses</a:t>
            </a:r>
            <a:r>
              <a:rPr lang="fr-FR" sz="2200" dirty="0">
                <a:ea typeface="Arial" panose="020B0604020202020204" pitchFamily="34" charset="0"/>
              </a:rPr>
              <a:t>, Ovide, Ier siècle avant J-C.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200" dirty="0">
              <a:ea typeface="Arial" panose="020B0604020202020204" pitchFamily="34" charset="0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sz="2400" b="1" dirty="0">
                <a:solidFill>
                  <a:srgbClr val="FF000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GT 2 : Des mondes du futur ? </a:t>
            </a:r>
            <a:endParaRPr lang="fr-FR" sz="2400" dirty="0">
              <a:solidFill>
                <a:srgbClr val="FF0000"/>
              </a:solidFill>
              <a:latin typeface="Segoe UI Semibold" panose="020B0702040204020203" pitchFamily="34" charset="0"/>
              <a:ea typeface="Arial" panose="020B0604020202020204" pitchFamily="34" charset="0"/>
              <a:cs typeface="Segoe UI Semibold" panose="020B0702040204020203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rgbClr val="FF000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Texte 1 :</a:t>
            </a:r>
            <a:r>
              <a:rPr lang="fr-FR" b="1" i="1" dirty="0"/>
              <a:t> Les 500 millions de la Bégum</a:t>
            </a:r>
            <a:r>
              <a:rPr lang="fr-FR" dirty="0"/>
              <a:t>, La Cité de l’acier, Jules Verne, 1879. 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rgbClr val="FF000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Texte 2 :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b="1" i="1" dirty="0"/>
              <a:t>Ravage,</a:t>
            </a:r>
            <a:r>
              <a:rPr lang="fr-FR" dirty="0"/>
              <a:t> Barjavel, 1942.</a:t>
            </a:r>
            <a:endParaRPr lang="fr-FR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rgbClr val="FF000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Texte 4 :</a:t>
            </a:r>
            <a:r>
              <a:rPr lang="fr-FR" b="1" i="1" dirty="0"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 </a:t>
            </a:r>
            <a:r>
              <a:rPr lang="fr-FR" b="1" i="1" dirty="0"/>
              <a:t>Globalia</a:t>
            </a:r>
            <a:r>
              <a:rPr lang="fr-FR" dirty="0"/>
              <a:t>, Jean-Christophe Ruffin, 2004.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F3044D-62B3-475C-A048-DB8C4430E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1057014"/>
            <a:ext cx="4443984" cy="578839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Philosophie – GT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0938B5-4387-4F7E-B9FF-B0AD7AB68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1527" y="1954637"/>
            <a:ext cx="5430473" cy="474397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fr-FR" dirty="0">
                <a:solidFill>
                  <a:srgbClr val="FF0000"/>
                </a:solidFill>
                <a:latin typeface="Arial Black" panose="020B0A04020102020204" pitchFamily="34" charset="0"/>
              </a:rPr>
              <a:t>GT 1 : La Langue du Totalitarisme</a:t>
            </a:r>
          </a:p>
          <a:p>
            <a:pPr marL="0" indent="0" algn="just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Texte 1 : </a:t>
            </a:r>
            <a:r>
              <a:rPr lang="fr-FR" dirty="0">
                <a:solidFill>
                  <a:schemeClr val="tx1"/>
                </a:solidFill>
              </a:rPr>
              <a:t>Hannah Arendt, </a:t>
            </a:r>
            <a:r>
              <a:rPr lang="fr-FR" b="1" i="1" dirty="0">
                <a:solidFill>
                  <a:schemeClr val="tx1"/>
                </a:solidFill>
              </a:rPr>
              <a:t>Eichmann à Jérusalem</a:t>
            </a:r>
            <a:r>
              <a:rPr lang="fr-FR" dirty="0">
                <a:solidFill>
                  <a:schemeClr val="tx1"/>
                </a:solidFill>
              </a:rPr>
              <a:t>, 1963.</a:t>
            </a:r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Texte 2 : </a:t>
            </a:r>
            <a:r>
              <a:rPr lang="fr-FR" dirty="0">
                <a:solidFill>
                  <a:schemeClr val="tx1"/>
                </a:solidFill>
              </a:rPr>
              <a:t>Viktor Klemperer, </a:t>
            </a:r>
            <a:r>
              <a:rPr lang="fr-FR" b="1" i="1" dirty="0">
                <a:solidFill>
                  <a:schemeClr val="tx1"/>
                </a:solidFill>
              </a:rPr>
              <a:t>La Langue du IIIe Reich</a:t>
            </a:r>
            <a:r>
              <a:rPr lang="fr-FR" dirty="0">
                <a:solidFill>
                  <a:schemeClr val="tx1"/>
                </a:solidFill>
              </a:rPr>
              <a:t>, 1947.</a:t>
            </a:r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Texte 3 : </a:t>
            </a:r>
            <a:r>
              <a:rPr lang="fr-FR" dirty="0">
                <a:solidFill>
                  <a:schemeClr val="tx1"/>
                </a:solidFill>
              </a:rPr>
              <a:t>Barbara Cassin</a:t>
            </a:r>
            <a:r>
              <a:rPr lang="fr-FR" b="1" i="1" dirty="0">
                <a:solidFill>
                  <a:schemeClr val="tx1"/>
                </a:solidFill>
              </a:rPr>
              <a:t>, La Nostalgie</a:t>
            </a:r>
            <a:r>
              <a:rPr lang="fr-FR" dirty="0">
                <a:solidFill>
                  <a:schemeClr val="tx1"/>
                </a:solidFill>
              </a:rPr>
              <a:t>, 2013.</a:t>
            </a:r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Texte 4 : </a:t>
            </a:r>
            <a:r>
              <a:rPr lang="fr-FR" dirty="0">
                <a:solidFill>
                  <a:schemeClr val="tx1"/>
                </a:solidFill>
              </a:rPr>
              <a:t>Hannah Arendt, </a:t>
            </a:r>
            <a:r>
              <a:rPr lang="fr-FR" b="1" i="1" dirty="0">
                <a:solidFill>
                  <a:schemeClr val="tx1"/>
                </a:solidFill>
              </a:rPr>
              <a:t>Le Totalitarisme</a:t>
            </a:r>
            <a:r>
              <a:rPr lang="fr-FR" dirty="0">
                <a:solidFill>
                  <a:schemeClr val="tx1"/>
                </a:solidFill>
              </a:rPr>
              <a:t>, 1951.</a:t>
            </a:r>
          </a:p>
          <a:p>
            <a:pPr marL="0" indent="0" algn="just">
              <a:buNone/>
            </a:pPr>
            <a:r>
              <a:rPr lang="fr-FR" dirty="0">
                <a:solidFill>
                  <a:schemeClr val="tx1"/>
                </a:solidFill>
              </a:rPr>
              <a:t>OU </a:t>
            </a:r>
          </a:p>
          <a:p>
            <a:pPr marL="0" indent="0" algn="just">
              <a:buNone/>
            </a:pPr>
            <a:r>
              <a:rPr lang="fr-FR" dirty="0">
                <a:solidFill>
                  <a:srgbClr val="FF0000"/>
                </a:solidFill>
                <a:latin typeface="Arial Black" panose="020B0A04020102020204" pitchFamily="34" charset="0"/>
              </a:rPr>
              <a:t>GT 2 : Expériences de pensée</a:t>
            </a:r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Texte 1 : </a:t>
            </a:r>
            <a:r>
              <a:rPr lang="fr-FR" dirty="0">
                <a:solidFill>
                  <a:schemeClr val="tx1"/>
                </a:solidFill>
              </a:rPr>
              <a:t>Albert Einstein, Léopold </a:t>
            </a:r>
            <a:r>
              <a:rPr lang="fr-FR" dirty="0" err="1">
                <a:solidFill>
                  <a:schemeClr val="tx1"/>
                </a:solidFill>
              </a:rPr>
              <a:t>Infeld</a:t>
            </a:r>
            <a:r>
              <a:rPr lang="fr-FR" dirty="0">
                <a:solidFill>
                  <a:schemeClr val="tx1"/>
                </a:solidFill>
              </a:rPr>
              <a:t>, </a:t>
            </a:r>
            <a:r>
              <a:rPr lang="fr-FR" b="1" i="1" dirty="0">
                <a:solidFill>
                  <a:schemeClr val="tx1"/>
                </a:solidFill>
              </a:rPr>
              <a:t>L’évolution des idées en physique</a:t>
            </a:r>
            <a:r>
              <a:rPr lang="fr-FR" dirty="0">
                <a:solidFill>
                  <a:schemeClr val="tx1"/>
                </a:solidFill>
              </a:rPr>
              <a:t>, 1938. </a:t>
            </a:r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Texte 2 : </a:t>
            </a:r>
            <a:r>
              <a:rPr lang="fr-FR" dirty="0" err="1">
                <a:solidFill>
                  <a:schemeClr val="tx1"/>
                </a:solidFill>
              </a:rPr>
              <a:t>Ruwen</a:t>
            </a:r>
            <a:r>
              <a:rPr lang="fr-FR" dirty="0">
                <a:solidFill>
                  <a:schemeClr val="tx1"/>
                </a:solidFill>
              </a:rPr>
              <a:t> Ogien, </a:t>
            </a:r>
            <a:r>
              <a:rPr lang="fr-FR" b="1" i="1" dirty="0">
                <a:solidFill>
                  <a:schemeClr val="tx1"/>
                </a:solidFill>
              </a:rPr>
              <a:t>L’Influence de l’odeur des croissants chauds sur la bonté humaine, et autres questions de philosophie morale expérimentale</a:t>
            </a:r>
            <a:r>
              <a:rPr lang="fr-FR" dirty="0">
                <a:solidFill>
                  <a:schemeClr val="tx1"/>
                </a:solidFill>
              </a:rPr>
              <a:t>, 2011. </a:t>
            </a:r>
          </a:p>
          <a:p>
            <a:pPr algn="just"/>
            <a:r>
              <a:rPr lang="fr-FR" b="1" dirty="0">
                <a:solidFill>
                  <a:srgbClr val="FF0000"/>
                </a:solidFill>
              </a:rPr>
              <a:t>Texte 3 :</a:t>
            </a:r>
            <a:r>
              <a:rPr lang="fr-FR" dirty="0">
                <a:solidFill>
                  <a:schemeClr val="tx1"/>
                </a:solidFill>
              </a:rPr>
              <a:t> Roger </a:t>
            </a:r>
            <a:r>
              <a:rPr lang="fr-FR" dirty="0" err="1">
                <a:solidFill>
                  <a:schemeClr val="tx1"/>
                </a:solidFill>
              </a:rPr>
              <a:t>Pouivet</a:t>
            </a:r>
            <a:r>
              <a:rPr lang="fr-FR" dirty="0">
                <a:solidFill>
                  <a:schemeClr val="tx1"/>
                </a:solidFill>
              </a:rPr>
              <a:t>, </a:t>
            </a:r>
            <a:r>
              <a:rPr lang="fr-FR" b="1" i="1" dirty="0">
                <a:solidFill>
                  <a:schemeClr val="tx1"/>
                </a:solidFill>
              </a:rPr>
              <a:t>Qu’est-ce que croire ? </a:t>
            </a:r>
            <a:r>
              <a:rPr lang="fr-FR" dirty="0">
                <a:solidFill>
                  <a:schemeClr val="tx1"/>
                </a:solidFill>
              </a:rPr>
              <a:t>2003. </a:t>
            </a:r>
          </a:p>
          <a:p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457324B8-685C-4F32-8395-9ED6A88E3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–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09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159392"/>
            <a:ext cx="11216080" cy="89762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>L’utopie et la dystopie, des regards nouveaux sur le monde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551962"/>
            <a:ext cx="4443984" cy="755009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 – OI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510" y="2533476"/>
            <a:ext cx="6073629" cy="391991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i="1" dirty="0">
                <a:solidFill>
                  <a:srgbClr val="FF0000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1984</a:t>
            </a:r>
            <a:r>
              <a:rPr lang="fr-FR" sz="2200" dirty="0">
                <a:solidFill>
                  <a:srgbClr val="FF0000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, Orwell, 1949 : un parcours en lecture cursive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rgbClr val="FF0000"/>
                </a:solidFill>
                <a:ea typeface="Arial" panose="020B0604020202020204" pitchFamily="34" charset="0"/>
              </a:rPr>
              <a:t>Texte 1 : </a:t>
            </a:r>
            <a:r>
              <a:rPr lang="fr-FR" sz="1800" dirty="0">
                <a:solidFill>
                  <a:schemeClr val="tx1"/>
                </a:solidFill>
                <a:ea typeface="Arial" panose="020B0604020202020204" pitchFamily="34" charset="0"/>
              </a:rPr>
              <a:t>Une société sous surveillance, chapitre I,  p. 11 à p.13.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rgbClr val="FF0000"/>
                </a:solidFill>
                <a:ea typeface="Arial" panose="020B0604020202020204" pitchFamily="34" charset="0"/>
              </a:rPr>
              <a:t>Texte 2 : </a:t>
            </a:r>
            <a:r>
              <a:rPr lang="fr-FR" sz="1800" dirty="0">
                <a:solidFill>
                  <a:schemeClr val="tx1"/>
                </a:solidFill>
                <a:ea typeface="Arial" panose="020B0604020202020204" pitchFamily="34" charset="0"/>
              </a:rPr>
              <a:t>La falsification du passé, chapitre III, p. 53 à p. 55.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rgbClr val="FF0000"/>
                </a:solidFill>
                <a:ea typeface="Arial" panose="020B0604020202020204" pitchFamily="34" charset="0"/>
              </a:rPr>
              <a:t>Texte 3 : </a:t>
            </a:r>
            <a:r>
              <a:rPr lang="fr-FR" sz="1800" dirty="0">
                <a:solidFill>
                  <a:schemeClr val="tx1"/>
                </a:solidFill>
                <a:ea typeface="Arial" panose="020B0604020202020204" pitchFamily="34" charset="0"/>
              </a:rPr>
              <a:t>La réécriture du passé, chapitre IV, p. 60 à p. 63.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rgbClr val="FF0000"/>
                </a:solidFill>
                <a:ea typeface="Arial" panose="020B0604020202020204" pitchFamily="34" charset="0"/>
              </a:rPr>
              <a:t>Texte 4 : </a:t>
            </a:r>
            <a:r>
              <a:rPr lang="fr-FR" sz="1800" dirty="0">
                <a:solidFill>
                  <a:schemeClr val="tx1"/>
                </a:solidFill>
                <a:ea typeface="Arial" panose="020B0604020202020204" pitchFamily="34" charset="0"/>
              </a:rPr>
              <a:t>L’appauvrissement de la langue, ch. V, p. 77 à p. 80.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fr-FR" sz="2200" dirty="0">
              <a:ea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2200" b="1" i="1" dirty="0">
                <a:solidFill>
                  <a:srgbClr val="FF0000"/>
                </a:solidFill>
                <a:ea typeface="Arial" panose="020B0604020202020204" pitchFamily="34" charset="0"/>
              </a:rPr>
              <a:t>Lettres persanes</a:t>
            </a:r>
            <a:r>
              <a:rPr lang="fr-FR" sz="2200" b="1" dirty="0">
                <a:solidFill>
                  <a:srgbClr val="FF0000"/>
                </a:solidFill>
                <a:ea typeface="Arial" panose="020B0604020202020204" pitchFamily="34" charset="0"/>
              </a:rPr>
              <a:t>, Montesquieu – L’utopie des Troglodytes : un parcours en lecture cursive ou OI.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rgbClr val="FF0000"/>
                </a:solidFill>
                <a:ea typeface="Arial" panose="020B0604020202020204" pitchFamily="34" charset="0"/>
              </a:rPr>
              <a:t>Texte 1 : </a:t>
            </a:r>
            <a:r>
              <a:rPr lang="fr-FR" sz="1800" dirty="0">
                <a:ea typeface="Arial" panose="020B0604020202020204" pitchFamily="34" charset="0"/>
              </a:rPr>
              <a:t>Lettre XI – les méchants Troglodytes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rgbClr val="FF0000"/>
                </a:solidFill>
                <a:ea typeface="Arial" panose="020B0604020202020204" pitchFamily="34" charset="0"/>
              </a:rPr>
              <a:t>Texte 2 : </a:t>
            </a:r>
            <a:r>
              <a:rPr lang="fr-FR" sz="1800" dirty="0">
                <a:ea typeface="Arial" panose="020B0604020202020204" pitchFamily="34" charset="0"/>
              </a:rPr>
              <a:t>Lettre XII – les bons Troglodytes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800" b="1" dirty="0">
                <a:solidFill>
                  <a:srgbClr val="FF0000"/>
                </a:solidFill>
                <a:ea typeface="Arial" panose="020B0604020202020204" pitchFamily="34" charset="0"/>
              </a:rPr>
              <a:t>Texte 3 : </a:t>
            </a:r>
            <a:r>
              <a:rPr lang="fr-FR" sz="1800" dirty="0">
                <a:ea typeface="Arial" panose="020B0604020202020204" pitchFamily="34" charset="0"/>
              </a:rPr>
              <a:t>Lettre XIV – les bons Troglodytes veulent se choisir un roi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F3044D-62B3-475C-A048-DB8C4430E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1551962"/>
            <a:ext cx="4443984" cy="755009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Philosophie – OI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0938B5-4387-4F7E-B9FF-B0AD7AB68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340367" y="2533477"/>
            <a:ext cx="4706223" cy="369340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fr-FR" dirty="0">
                <a:solidFill>
                  <a:srgbClr val="FF0000"/>
                </a:solidFill>
                <a:latin typeface="Arial Black" panose="020B0A04020102020204" pitchFamily="34" charset="0"/>
              </a:rPr>
              <a:t>GT 1 : La Langue du Totalitarisme</a:t>
            </a:r>
          </a:p>
          <a:p>
            <a:pPr marL="0" indent="0" algn="just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1 : </a:t>
            </a:r>
            <a:r>
              <a:rPr lang="fr-FR" dirty="0">
                <a:solidFill>
                  <a:schemeClr val="tx1"/>
                </a:solidFill>
              </a:rPr>
              <a:t>Hannah Arendt, </a:t>
            </a:r>
            <a:r>
              <a:rPr lang="fr-FR" b="1" i="1" dirty="0">
                <a:solidFill>
                  <a:schemeClr val="tx1"/>
                </a:solidFill>
              </a:rPr>
              <a:t>Eichmann à Jérusalem</a:t>
            </a:r>
            <a:r>
              <a:rPr lang="fr-FR" dirty="0">
                <a:solidFill>
                  <a:schemeClr val="tx1"/>
                </a:solidFill>
              </a:rPr>
              <a:t>, 1963.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2 : </a:t>
            </a:r>
            <a:r>
              <a:rPr lang="fr-FR" dirty="0">
                <a:solidFill>
                  <a:schemeClr val="tx1"/>
                </a:solidFill>
              </a:rPr>
              <a:t>Viktor Klemperer, </a:t>
            </a:r>
            <a:r>
              <a:rPr lang="fr-FR" b="1" i="1" dirty="0">
                <a:solidFill>
                  <a:schemeClr val="tx1"/>
                </a:solidFill>
              </a:rPr>
              <a:t>La Langue du IIIe Reich</a:t>
            </a:r>
            <a:r>
              <a:rPr lang="fr-FR" dirty="0">
                <a:solidFill>
                  <a:schemeClr val="tx1"/>
                </a:solidFill>
              </a:rPr>
              <a:t>, 1996.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3 : </a:t>
            </a:r>
            <a:r>
              <a:rPr lang="fr-FR" dirty="0">
                <a:solidFill>
                  <a:schemeClr val="tx1"/>
                </a:solidFill>
              </a:rPr>
              <a:t>Barbara Cassin</a:t>
            </a:r>
            <a:r>
              <a:rPr lang="fr-FR" b="1" i="1" dirty="0">
                <a:solidFill>
                  <a:schemeClr val="tx1"/>
                </a:solidFill>
              </a:rPr>
              <a:t>, La Nostalgie</a:t>
            </a:r>
            <a:r>
              <a:rPr lang="fr-FR" dirty="0">
                <a:solidFill>
                  <a:schemeClr val="tx1"/>
                </a:solidFill>
              </a:rPr>
              <a:t>, 2013.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4 : </a:t>
            </a:r>
            <a:r>
              <a:rPr lang="fr-FR" dirty="0">
                <a:solidFill>
                  <a:schemeClr val="tx1"/>
                </a:solidFill>
              </a:rPr>
              <a:t>Hannah Arendt, </a:t>
            </a:r>
            <a:r>
              <a:rPr lang="fr-FR" b="1" i="1" dirty="0">
                <a:solidFill>
                  <a:schemeClr val="tx1"/>
                </a:solidFill>
              </a:rPr>
              <a:t>Le Totalitarisme</a:t>
            </a:r>
            <a:r>
              <a:rPr lang="fr-FR" dirty="0">
                <a:solidFill>
                  <a:schemeClr val="tx1"/>
                </a:solidFill>
              </a:rPr>
              <a:t>, 1951.</a:t>
            </a:r>
          </a:p>
          <a:p>
            <a:endParaRPr lang="fr-FR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B54ED4AE-9533-4468-AEA4-66D8B42C9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–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771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419450"/>
            <a:ext cx="11216080" cy="71306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</a:rPr>
              <a:t>L’utopie et la dystopie, des regards nouveaux sur le monde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0509" y="1132517"/>
            <a:ext cx="5419287" cy="763398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 – Lectures cursives 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510" y="2030136"/>
            <a:ext cx="5521576" cy="4668471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b="1" i="1" dirty="0"/>
              <a:t>Utopia</a:t>
            </a:r>
            <a:r>
              <a:rPr lang="fr-FR" dirty="0"/>
              <a:t>, Thomas More, 1516</a:t>
            </a:r>
          </a:p>
          <a:p>
            <a:r>
              <a:rPr lang="fr-FR" b="1" i="1" dirty="0"/>
              <a:t>Les Voyages de Gulliver au pays de Houyhnhnms</a:t>
            </a:r>
            <a:r>
              <a:rPr lang="fr-FR" dirty="0"/>
              <a:t>, 4</a:t>
            </a:r>
            <a:r>
              <a:rPr lang="fr-FR" baseline="30000" dirty="0"/>
              <a:t>ème</a:t>
            </a:r>
            <a:r>
              <a:rPr lang="fr-FR" dirty="0"/>
              <a:t> voyage, Jonathan Swift, 1726.</a:t>
            </a:r>
          </a:p>
          <a:p>
            <a:r>
              <a:rPr lang="fr-FR" b="1" i="1" dirty="0"/>
              <a:t>Candide</a:t>
            </a:r>
            <a:r>
              <a:rPr lang="fr-FR" b="1"/>
              <a:t>, ch. </a:t>
            </a:r>
            <a:r>
              <a:rPr lang="fr-FR" b="1" dirty="0"/>
              <a:t>17 et 18, </a:t>
            </a:r>
            <a:r>
              <a:rPr lang="fr-FR" dirty="0"/>
              <a:t>Voltaire, 1759</a:t>
            </a:r>
          </a:p>
          <a:p>
            <a:r>
              <a:rPr lang="fr-FR" b="1" i="1" dirty="0"/>
              <a:t>Les Cinq Cents Millions de la Bégum,</a:t>
            </a:r>
            <a:r>
              <a:rPr lang="fr-FR" dirty="0"/>
              <a:t> Jules Verne, 1879</a:t>
            </a:r>
            <a:endParaRPr lang="fr-FR" i="1" dirty="0"/>
          </a:p>
          <a:p>
            <a:r>
              <a:rPr lang="fr-FR" b="1" i="1" dirty="0"/>
              <a:t>La Ferme des animaux</a:t>
            </a:r>
            <a:r>
              <a:rPr lang="fr-FR" dirty="0"/>
              <a:t>, George Orwell, 1945.</a:t>
            </a:r>
          </a:p>
          <a:p>
            <a:r>
              <a:rPr lang="fr-FR" b="1" i="1" dirty="0"/>
              <a:t>1984</a:t>
            </a:r>
            <a:r>
              <a:rPr lang="fr-FR" dirty="0"/>
              <a:t>, Orwell, 1949.</a:t>
            </a:r>
          </a:p>
          <a:p>
            <a:r>
              <a:rPr lang="fr-FR" b="1" i="1" dirty="0"/>
              <a:t>Rhinocéros</a:t>
            </a:r>
            <a:r>
              <a:rPr lang="fr-FR" dirty="0"/>
              <a:t>, Ionesco, 1959.</a:t>
            </a:r>
          </a:p>
          <a:p>
            <a:r>
              <a:rPr lang="fr-FR" b="1" i="1" dirty="0"/>
              <a:t>La Planète des singes</a:t>
            </a:r>
            <a:r>
              <a:rPr lang="fr-FR" i="1" dirty="0"/>
              <a:t>, </a:t>
            </a:r>
            <a:r>
              <a:rPr lang="fr-FR" dirty="0"/>
              <a:t>Pierre Boule, 1963.</a:t>
            </a:r>
          </a:p>
          <a:p>
            <a:r>
              <a:rPr lang="fr-FR" b="1" i="1" dirty="0"/>
              <a:t>La Nuit des temps</a:t>
            </a:r>
            <a:r>
              <a:rPr lang="fr-FR" dirty="0"/>
              <a:t>, René Barjavel, 1968</a:t>
            </a:r>
          </a:p>
          <a:p>
            <a:r>
              <a:rPr lang="fr-FR" b="1" i="1" dirty="0"/>
              <a:t>Globalia</a:t>
            </a:r>
            <a:r>
              <a:rPr lang="fr-FR" dirty="0"/>
              <a:t>, Jean-Christophe Rufin, 2004</a:t>
            </a:r>
          </a:p>
          <a:p>
            <a:r>
              <a:rPr lang="fr-FR" b="1" i="1" dirty="0"/>
              <a:t>Hunger Games</a:t>
            </a:r>
            <a:r>
              <a:rPr lang="fr-FR" dirty="0"/>
              <a:t>, Suzanne Collins, 2008</a:t>
            </a:r>
          </a:p>
          <a:p>
            <a:r>
              <a:rPr lang="fr-FR" b="1" i="1" dirty="0"/>
              <a:t>Divergente</a:t>
            </a:r>
            <a:r>
              <a:rPr lang="fr-FR" dirty="0"/>
              <a:t>, Véronica Roth, 2011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F3044D-62B3-475C-A048-DB8C4430E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3" y="1132517"/>
            <a:ext cx="5353797" cy="763398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Philosophie – lectures cursives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0938B5-4387-4F7E-B9FF-B0AD7AB68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3" y="2030135"/>
            <a:ext cx="5521577" cy="4018327"/>
          </a:xfrm>
        </p:spPr>
        <p:txBody>
          <a:bodyPr>
            <a:normAutofit fontScale="85000" lnSpcReduction="20000"/>
          </a:bodyPr>
          <a:lstStyle/>
          <a:p>
            <a:r>
              <a:rPr lang="fr-FR" dirty="0"/>
              <a:t>Tous les titres précédemment cités. 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7C9564B8-D83B-4F34-A5AC-F605B5E7B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3699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159392"/>
            <a:ext cx="11216080" cy="897622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</a:rPr>
              <a:t>L’utopie et la dystopie, des regards nouveaux sur le monde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32514" y="1057014"/>
            <a:ext cx="5041783" cy="578839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 – Activités 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2514" y="1845578"/>
            <a:ext cx="9873842" cy="4454555"/>
          </a:xfrm>
        </p:spPr>
        <p:txBody>
          <a:bodyPr>
            <a:normAutofit/>
          </a:bodyPr>
          <a:lstStyle/>
          <a:p>
            <a:pPr lvl="0"/>
            <a:r>
              <a:rPr lang="fr-FR" sz="1800" dirty="0"/>
              <a:t>R. Scott, </a:t>
            </a:r>
            <a:r>
              <a:rPr lang="fr-FR" sz="1800" b="1" i="1" dirty="0"/>
              <a:t>Blade Runner, 1982</a:t>
            </a:r>
          </a:p>
          <a:p>
            <a:pPr lvl="0"/>
            <a:r>
              <a:rPr lang="fr-FR" sz="1800" b="1" i="1" dirty="0"/>
              <a:t>Bienvenue à Gattaca</a:t>
            </a:r>
            <a:r>
              <a:rPr lang="fr-FR" sz="1800" dirty="0"/>
              <a:t>, Andrew Niccol, 1997</a:t>
            </a:r>
          </a:p>
          <a:p>
            <a:pPr lvl="0"/>
            <a:r>
              <a:rPr lang="fr-FR" sz="1800" b="1" i="1" dirty="0"/>
              <a:t>Matrix</a:t>
            </a:r>
            <a:r>
              <a:rPr lang="fr-FR" sz="1800" dirty="0"/>
              <a:t>, Andy et Lana Wachowski, 1999</a:t>
            </a:r>
          </a:p>
          <a:p>
            <a:pPr lvl="0"/>
            <a:r>
              <a:rPr lang="fr-FR" sz="1800" b="1" i="1" dirty="0"/>
              <a:t>The Island</a:t>
            </a:r>
            <a:r>
              <a:rPr lang="fr-FR" sz="1800" dirty="0"/>
              <a:t>, Michael Bay, 2005</a:t>
            </a:r>
          </a:p>
          <a:p>
            <a:pPr lvl="0"/>
            <a:r>
              <a:rPr lang="fr-FR" sz="1800" b="1" i="1" dirty="0"/>
              <a:t>Moon</a:t>
            </a:r>
            <a:r>
              <a:rPr lang="fr-FR" sz="1800" dirty="0"/>
              <a:t>, Duncan Jones, 2009</a:t>
            </a:r>
          </a:p>
          <a:p>
            <a:pPr lvl="0"/>
            <a:r>
              <a:rPr lang="fr-FR" sz="1800" b="1" i="1" dirty="0"/>
              <a:t>Time Out</a:t>
            </a:r>
            <a:r>
              <a:rPr lang="fr-FR" sz="1800" dirty="0"/>
              <a:t>, Andrew Niccol, 2011</a:t>
            </a:r>
          </a:p>
          <a:p>
            <a:pPr lvl="0"/>
            <a:r>
              <a:rPr lang="fr-FR" sz="1800" b="1" i="1" dirty="0"/>
              <a:t>La planète des singes</a:t>
            </a:r>
            <a:r>
              <a:rPr lang="fr-FR" sz="1800" dirty="0"/>
              <a:t>, Rupert Wyatt, 2011</a:t>
            </a:r>
          </a:p>
          <a:p>
            <a:pPr lvl="0"/>
            <a:r>
              <a:rPr lang="fr-FR" sz="1800" b="1" i="1" dirty="0"/>
              <a:t>Hunger Games</a:t>
            </a:r>
            <a:r>
              <a:rPr lang="fr-FR" sz="1800" dirty="0"/>
              <a:t>, Gary Ross, 2012</a:t>
            </a:r>
          </a:p>
          <a:p>
            <a:pPr lvl="0"/>
            <a:r>
              <a:rPr lang="fr-FR" sz="1800" b="1" i="1" dirty="0"/>
              <a:t>Divergente</a:t>
            </a:r>
            <a:r>
              <a:rPr lang="fr-FR" sz="1800" dirty="0"/>
              <a:t>, Neil Burger, 2013</a:t>
            </a:r>
          </a:p>
          <a:p>
            <a:pPr marL="0" lv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Quels aspects et dérives du monde moderne  critiquent les univers imaginaires mis en scène dans les films ?</a:t>
            </a:r>
            <a:endParaRPr lang="fr-FR" sz="1600" dirty="0">
              <a:solidFill>
                <a:srgbClr val="FF0000"/>
              </a:solidFill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5C4B0C-EEEE-4546-9115-3DBBCEAC9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43896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A38DB2-1E59-4AAB-AEA7-A7177E3F8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Travailler ensemble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9A03A9-B6FB-421E-B22F-D0FD06EFF2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4400" dirty="0">
                <a:solidFill>
                  <a:srgbClr val="FF0000"/>
                </a:solidFill>
                <a:cs typeface="Segoe UI Semibold" panose="020B0702040204020203" pitchFamily="34" charset="0"/>
              </a:rPr>
              <a:t>Bâtir un cours en commun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A758CA77-E872-46A8-94C1-EF1BCBEA6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</a:t>
            </a:r>
            <a:r>
              <a:rPr lang="fr-FR" dirty="0">
                <a:solidFill>
                  <a:srgbClr val="FF0000"/>
                </a:solidFill>
              </a:rPr>
              <a:t> Mme Gherman – M. Ferrari</a:t>
            </a:r>
            <a:r>
              <a:rPr lang="fr-F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861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26E0D1-063E-45BE-BAD9-1DA28C22C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149293"/>
            <a:ext cx="8361229" cy="1521732"/>
          </a:xfrm>
        </p:spPr>
        <p:txBody>
          <a:bodyPr/>
          <a:lstStyle/>
          <a:p>
            <a:r>
              <a:rPr lang="fr-FR" dirty="0"/>
              <a:t>Propositions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7BD2A86-430D-4A3C-B59A-2A00F038C7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0018" y="2927758"/>
            <a:ext cx="9378892" cy="2550253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Atelier n° 1</a:t>
            </a:r>
          </a:p>
          <a:p>
            <a:r>
              <a:rPr lang="fr-FR" sz="3600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Bâtir un cours autour d’un texte commun : </a:t>
            </a:r>
            <a:r>
              <a:rPr lang="fr-FR" sz="3600" i="1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Les Pensées </a:t>
            </a:r>
            <a:r>
              <a:rPr lang="fr-FR" sz="3600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de Pascal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120AF4D-A9FF-4B77-8373-EC518DDEC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02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20A806-243B-4009-A7D5-3CABCBFF5F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66831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PROGRAMME pour la classe de 1</a:t>
            </a:r>
            <a:r>
              <a:rPr lang="fr-FR" baseline="30000" dirty="0">
                <a:solidFill>
                  <a:srgbClr val="FF0000"/>
                </a:solidFill>
              </a:rPr>
              <a:t>ère</a:t>
            </a:r>
            <a:r>
              <a:rPr lang="fr-FR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614EAF-78DB-4CAB-A003-BEB578C943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904301"/>
            <a:ext cx="4443984" cy="880843"/>
          </a:xfrm>
        </p:spPr>
        <p:txBody>
          <a:bodyPr/>
          <a:lstStyle/>
          <a:p>
            <a:pPr algn="ctr"/>
            <a:r>
              <a:rPr lang="fr-FR" sz="2400" b="1" dirty="0">
                <a:solidFill>
                  <a:srgbClr val="7030A0"/>
                </a:solidFill>
              </a:rPr>
              <a:t>Les pouvoirs de la parole</a:t>
            </a:r>
          </a:p>
          <a:p>
            <a:pPr algn="ctr"/>
            <a:r>
              <a:rPr lang="fr-FR" sz="2400" dirty="0">
                <a:solidFill>
                  <a:srgbClr val="7030A0"/>
                </a:solidFill>
              </a:rPr>
              <a:t>(De l’Antiquité à l’Âge classique)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5CD7234-A6B5-41B4-99A1-5DA2E6916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322039"/>
            <a:ext cx="4443984" cy="2545361"/>
          </a:xfrm>
        </p:spPr>
        <p:txBody>
          <a:bodyPr/>
          <a:lstStyle/>
          <a:p>
            <a:r>
              <a:rPr lang="fr-FR" dirty="0"/>
              <a:t>L’art de la parole </a:t>
            </a:r>
          </a:p>
          <a:p>
            <a:r>
              <a:rPr lang="fr-FR" dirty="0"/>
              <a:t>L’autorité de la parole </a:t>
            </a:r>
          </a:p>
          <a:p>
            <a:r>
              <a:rPr lang="fr-FR" dirty="0"/>
              <a:t>Les séductions de la parole 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27EB19B-E116-4AB3-9FD2-0D286F3C0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57519" y="1904301"/>
            <a:ext cx="5612235" cy="880843"/>
          </a:xfrm>
        </p:spPr>
        <p:txBody>
          <a:bodyPr/>
          <a:lstStyle/>
          <a:p>
            <a:pPr algn="ctr"/>
            <a:r>
              <a:rPr lang="fr-FR" sz="2400" b="1" dirty="0">
                <a:solidFill>
                  <a:srgbClr val="7030A0"/>
                </a:solidFill>
              </a:rPr>
              <a:t>Les représentations du monde</a:t>
            </a:r>
          </a:p>
          <a:p>
            <a:pPr algn="ctr"/>
            <a:r>
              <a:rPr lang="fr-FR" sz="2400" dirty="0">
                <a:solidFill>
                  <a:srgbClr val="7030A0"/>
                </a:solidFill>
              </a:rPr>
              <a:t>(Renaissance, Âge classique, Lumières)  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F453F4B-8CE4-47E6-BCE1-383A115E50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96001" y="3322039"/>
            <a:ext cx="5547918" cy="2545361"/>
          </a:xfrm>
        </p:spPr>
        <p:txBody>
          <a:bodyPr/>
          <a:lstStyle/>
          <a:p>
            <a:r>
              <a:rPr lang="fr-FR" dirty="0"/>
              <a:t>Découverte du monde et pluralité des cultures</a:t>
            </a:r>
          </a:p>
          <a:p>
            <a:r>
              <a:rPr lang="fr-FR" dirty="0"/>
              <a:t>Décrire, figurer, imaginer </a:t>
            </a:r>
          </a:p>
          <a:p>
            <a:r>
              <a:rPr lang="fr-FR" dirty="0"/>
              <a:t>L’homme et l’animal 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0AD18957-CE6B-42C2-8C24-5F7A55C43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7088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494951"/>
            <a:ext cx="11216080" cy="68789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</a:rPr>
              <a:t>Construire un cours à partir d’un texte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285770"/>
            <a:ext cx="4724400" cy="687897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</a:t>
            </a:r>
            <a:r>
              <a:rPr lang="fr-FR" dirty="0"/>
              <a:t> </a:t>
            </a:r>
            <a:r>
              <a:rPr lang="fr-FR" dirty="0">
                <a:solidFill>
                  <a:srgbClr val="7030A0"/>
                </a:solidFill>
              </a:rPr>
              <a:t>– sujet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15069" y="2076590"/>
            <a:ext cx="5587068" cy="42738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proposé : </a:t>
            </a:r>
          </a:p>
          <a:p>
            <a:pPr marL="0" indent="0" algn="just">
              <a:buNone/>
            </a:pPr>
            <a:r>
              <a:rPr lang="fr-FR" dirty="0">
                <a:solidFill>
                  <a:schemeClr val="tx1"/>
                </a:solidFill>
              </a:rPr>
              <a:t>Pascal, </a:t>
            </a:r>
            <a:r>
              <a:rPr lang="fr-FR" b="1" i="1" dirty="0">
                <a:solidFill>
                  <a:schemeClr val="tx1"/>
                </a:solidFill>
              </a:rPr>
              <a:t>Pensées</a:t>
            </a:r>
            <a:r>
              <a:rPr lang="fr-FR" b="1" dirty="0">
                <a:solidFill>
                  <a:schemeClr val="tx1"/>
                </a:solidFill>
              </a:rPr>
              <a:t>, </a:t>
            </a:r>
            <a:r>
              <a:rPr lang="fr-FR" dirty="0">
                <a:solidFill>
                  <a:schemeClr val="tx1"/>
                </a:solidFill>
              </a:rPr>
              <a:t>fragment 230, 1670.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Questions d’interprétation littéraire possibles :</a:t>
            </a:r>
          </a:p>
          <a:p>
            <a:pPr marL="0" indent="0" algn="just">
              <a:buNone/>
            </a:pPr>
            <a:r>
              <a:rPr lang="fr-FR" sz="1800" b="1" dirty="0">
                <a:solidFill>
                  <a:srgbClr val="00B050"/>
                </a:solidFill>
              </a:rPr>
              <a:t>Comment Pascal subvertit-il l’idéal rationnel de la contemplation pour le charger d’affects ?</a:t>
            </a:r>
          </a:p>
          <a:p>
            <a:pPr marL="0" indent="0" algn="just">
              <a:buNone/>
            </a:pPr>
            <a:r>
              <a:rPr lang="fr-FR" sz="1800" b="1" dirty="0">
                <a:solidFill>
                  <a:schemeClr val="tx1"/>
                </a:solidFill>
              </a:rPr>
              <a:t>OU</a:t>
            </a:r>
            <a:endParaRPr lang="fr-FR" sz="1800" b="1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fr-FR" sz="1800" b="1" dirty="0">
                <a:solidFill>
                  <a:srgbClr val="00B050"/>
                </a:solidFill>
              </a:rPr>
              <a:t>Comment Pascal remet-il en cause les certitudes de l’homme sur sa place dans l’univers ? </a:t>
            </a:r>
          </a:p>
          <a:p>
            <a:pPr marL="0" indent="0" algn="just">
              <a:buNone/>
            </a:pPr>
            <a:r>
              <a:rPr lang="fr-FR" sz="1800" b="1" dirty="0">
                <a:solidFill>
                  <a:schemeClr val="tx1"/>
                </a:solidFill>
              </a:rPr>
              <a:t>OU</a:t>
            </a:r>
            <a:endParaRPr lang="fr-FR" sz="1800" b="1" dirty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fr-FR" sz="1800" b="1" dirty="0">
                <a:solidFill>
                  <a:srgbClr val="00B050"/>
                </a:solidFill>
              </a:rPr>
              <a:t>Comment Pascal montre-t-il que l’homme ne peut penser sa place dans le monde ?</a:t>
            </a:r>
          </a:p>
          <a:p>
            <a:pPr marL="0" indent="0" algn="just">
              <a:buNone/>
            </a:pPr>
            <a:endParaRPr lang="fr-FR" sz="1800" b="1" dirty="0">
              <a:solidFill>
                <a:srgbClr val="00B050"/>
              </a:solidFill>
            </a:endParaRP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F3044D-62B3-475C-A048-DB8C4430E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44748" y="1285769"/>
            <a:ext cx="4739779" cy="687898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Philosophie – sujet 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0938B5-4387-4F7E-B9FF-B0AD7AB68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78972" y="2076588"/>
            <a:ext cx="5058562" cy="43767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proposé :</a:t>
            </a:r>
          </a:p>
          <a:p>
            <a:pPr marL="0" indent="0" algn="just">
              <a:buNone/>
            </a:pPr>
            <a:r>
              <a:rPr lang="fr-FR" dirty="0">
                <a:solidFill>
                  <a:schemeClr val="tx1"/>
                </a:solidFill>
              </a:rPr>
              <a:t>Pascal, </a:t>
            </a:r>
            <a:r>
              <a:rPr lang="fr-FR" b="1" i="1" dirty="0">
                <a:solidFill>
                  <a:schemeClr val="tx1"/>
                </a:solidFill>
              </a:rPr>
              <a:t>Pensées</a:t>
            </a:r>
            <a:r>
              <a:rPr lang="fr-FR" b="1" dirty="0">
                <a:solidFill>
                  <a:schemeClr val="tx1"/>
                </a:solidFill>
              </a:rPr>
              <a:t>, </a:t>
            </a:r>
            <a:r>
              <a:rPr lang="fr-FR" dirty="0">
                <a:solidFill>
                  <a:schemeClr val="tx1"/>
                </a:solidFill>
              </a:rPr>
              <a:t>fragment 230, 1670.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Questions d’interprétation philosophique possibles à partir de ce texte :</a:t>
            </a:r>
          </a:p>
          <a:p>
            <a:pPr marL="0" indent="0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sz="1800" b="1" dirty="0">
                <a:solidFill>
                  <a:srgbClr val="00B050"/>
                </a:solidFill>
              </a:rPr>
              <a:t>Peut-on dire que l’homme a une place dans l’univers ? </a:t>
            </a:r>
          </a:p>
          <a:p>
            <a:pPr marL="0" indent="0" algn="just">
              <a:buNone/>
            </a:pPr>
            <a:r>
              <a:rPr lang="fr-FR" sz="1800" b="1" dirty="0">
                <a:solidFill>
                  <a:schemeClr val="tx1"/>
                </a:solidFill>
              </a:rPr>
              <a:t>OU</a:t>
            </a:r>
          </a:p>
          <a:p>
            <a:pPr marL="0" indent="0" algn="just">
              <a:buNone/>
            </a:pPr>
            <a:r>
              <a:rPr lang="fr-FR" sz="1800" b="1" dirty="0">
                <a:solidFill>
                  <a:srgbClr val="00B050"/>
                </a:solidFill>
              </a:rPr>
              <a:t>Peut-on concevoir l’infini ? </a:t>
            </a:r>
          </a:p>
          <a:p>
            <a:pPr marL="0" indent="0" algn="just">
              <a:buNone/>
            </a:pP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EA0D1852-2D91-4B3D-9454-0DBD0A8A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–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8916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26E0D1-063E-45BE-BAD9-1DA28C22C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149293"/>
            <a:ext cx="8361229" cy="1677798"/>
          </a:xfrm>
        </p:spPr>
        <p:txBody>
          <a:bodyPr/>
          <a:lstStyle/>
          <a:p>
            <a:r>
              <a:rPr lang="fr-FR" dirty="0"/>
              <a:t>Propositions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7BD2A86-430D-4A3C-B59A-2A00F038C7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9076" y="3045204"/>
            <a:ext cx="9286612" cy="2432807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Atelier n° 2</a:t>
            </a:r>
          </a:p>
          <a:p>
            <a:r>
              <a:rPr lang="fr-FR" sz="3600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Construire un corpus à partir d’un texte choisi par un professeur du binôme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33E05DD-D872-48AA-B47B-155423EE6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–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02334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494951"/>
            <a:ext cx="11216080" cy="68789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</a:rPr>
              <a:t>Construire un corpus commun à partir d’un texte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635852"/>
            <a:ext cx="4724400" cy="687897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</a:t>
            </a:r>
            <a:r>
              <a:rPr lang="fr-FR" dirty="0"/>
              <a:t> </a:t>
            </a:r>
            <a:r>
              <a:rPr lang="fr-FR" dirty="0">
                <a:solidFill>
                  <a:srgbClr val="7030A0"/>
                </a:solidFill>
              </a:rPr>
              <a:t>– sujet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599" y="2650920"/>
            <a:ext cx="4443985" cy="36995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proposé : </a:t>
            </a:r>
          </a:p>
          <a:p>
            <a:pPr marL="0" indent="0" algn="just">
              <a:buNone/>
            </a:pPr>
            <a:r>
              <a:rPr lang="fr-FR" dirty="0"/>
              <a:t>Bossuet, </a:t>
            </a:r>
            <a:r>
              <a:rPr lang="fr-FR" b="1" i="1" dirty="0"/>
              <a:t>Sermon pour le jour de Pâques</a:t>
            </a:r>
            <a:r>
              <a:rPr lang="fr-FR" dirty="0"/>
              <a:t>, 1662.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F3044D-62B3-475C-A048-DB8C4430E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44748" y="1635852"/>
            <a:ext cx="4739779" cy="687897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Philosophie – sujets 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0938B5-4387-4F7E-B9FF-B0AD7AB68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44749" y="2650921"/>
            <a:ext cx="4739779" cy="33975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proposé :</a:t>
            </a:r>
          </a:p>
          <a:p>
            <a:pPr marL="0" indent="0" algn="just">
              <a:buNone/>
            </a:pPr>
            <a:r>
              <a:rPr lang="fr-FR" dirty="0">
                <a:solidFill>
                  <a:schemeClr val="tx1"/>
                </a:solidFill>
              </a:rPr>
              <a:t>Rousseau, </a:t>
            </a:r>
            <a:r>
              <a:rPr lang="fr-FR" b="1" i="1" dirty="0">
                <a:solidFill>
                  <a:schemeClr val="tx1"/>
                </a:solidFill>
              </a:rPr>
              <a:t>Discours sur l’origine et les fondements de l’inégalité parmi les hommes</a:t>
            </a:r>
            <a:r>
              <a:rPr lang="fr-FR" dirty="0">
                <a:solidFill>
                  <a:schemeClr val="tx1"/>
                </a:solidFill>
              </a:rPr>
              <a:t>, 1755.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DBC5853F-4C8D-4583-A918-007D31473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–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683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494951"/>
            <a:ext cx="11216080" cy="103798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</a:rPr>
              <a:t>Construire un corpus commun à partir d’un texte littéraire : 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0070C0"/>
                </a:solidFill>
              </a:rPr>
              <a:t>Bossuet, </a:t>
            </a:r>
            <a:r>
              <a:rPr lang="fr-FR" sz="3600" b="1" i="1" dirty="0">
                <a:solidFill>
                  <a:srgbClr val="0070C0"/>
                </a:solidFill>
              </a:rPr>
              <a:t>Sermon pour le jour de  Pâques</a:t>
            </a:r>
            <a:r>
              <a:rPr lang="fr-FR" sz="3600" dirty="0">
                <a:solidFill>
                  <a:srgbClr val="0070C0"/>
                </a:solidFill>
              </a:rPr>
              <a:t>, 1662.</a:t>
            </a: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635852"/>
            <a:ext cx="4724400" cy="687897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</a:t>
            </a:r>
            <a:r>
              <a:rPr lang="fr-FR" dirty="0"/>
              <a:t> </a:t>
            </a:r>
            <a:r>
              <a:rPr lang="fr-FR" dirty="0">
                <a:solidFill>
                  <a:srgbClr val="7030A0"/>
                </a:solidFill>
              </a:rPr>
              <a:t>– textes étudiés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510" y="2650920"/>
            <a:ext cx="5645791" cy="36995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Séquence proposée : Les séductions de la parole – La vérité, une parole séduisante ?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1 : </a:t>
            </a:r>
            <a:r>
              <a:rPr lang="fr-FR" dirty="0"/>
              <a:t>Eschyle, </a:t>
            </a:r>
            <a:r>
              <a:rPr lang="fr-FR" b="1" i="1" dirty="0"/>
              <a:t>Agamemnon</a:t>
            </a:r>
            <a:r>
              <a:rPr lang="fr-FR" dirty="0"/>
              <a:t>, 1100 à 1135, Cassandre ou la vérité vaine, Ve siècle avant J-C.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2 : </a:t>
            </a:r>
            <a:r>
              <a:rPr lang="fr-FR" dirty="0">
                <a:solidFill>
                  <a:schemeClr val="tx1"/>
                </a:solidFill>
              </a:rPr>
              <a:t>Sophocle, </a:t>
            </a:r>
            <a:r>
              <a:rPr lang="fr-FR" b="1" i="1" dirty="0">
                <a:solidFill>
                  <a:schemeClr val="tx1"/>
                </a:solidFill>
              </a:rPr>
              <a:t>Philoctète</a:t>
            </a:r>
            <a:r>
              <a:rPr lang="fr-FR" dirty="0">
                <a:solidFill>
                  <a:schemeClr val="tx1"/>
                </a:solidFill>
              </a:rPr>
              <a:t>, 1</a:t>
            </a:r>
            <a:r>
              <a:rPr lang="fr-FR" baseline="30000" dirty="0">
                <a:solidFill>
                  <a:schemeClr val="tx1"/>
                </a:solidFill>
              </a:rPr>
              <a:t>er</a:t>
            </a:r>
            <a:r>
              <a:rPr lang="fr-FR" dirty="0">
                <a:solidFill>
                  <a:schemeClr val="tx1"/>
                </a:solidFill>
              </a:rPr>
              <a:t> épisode, Discours de Néoptolème, 315 à 401, Ve siècle avant J-C. 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3 : </a:t>
            </a:r>
            <a:r>
              <a:rPr lang="fr-FR" dirty="0"/>
              <a:t>Bossuet, </a:t>
            </a:r>
            <a:r>
              <a:rPr lang="fr-FR" b="1" i="1" dirty="0"/>
              <a:t>Sermon pour le jour de  Pâques</a:t>
            </a:r>
            <a:r>
              <a:rPr lang="fr-FR" dirty="0"/>
              <a:t>, 1662.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F3044D-62B3-475C-A048-DB8C4430E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44748" y="1635852"/>
            <a:ext cx="4739779" cy="687897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Philosophie – sujets 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0938B5-4387-4F7E-B9FF-B0AD7AB68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44749" y="2650921"/>
            <a:ext cx="5301841" cy="380246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Séquence proposée : Les séductions de la parole – La vérité, une parole séduisante ?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1 : </a:t>
            </a:r>
            <a:r>
              <a:rPr lang="fr-FR" dirty="0">
                <a:solidFill>
                  <a:schemeClr val="tx1"/>
                </a:solidFill>
              </a:rPr>
              <a:t>Platon, </a:t>
            </a:r>
            <a:r>
              <a:rPr lang="fr-FR" b="1" i="1" dirty="0">
                <a:solidFill>
                  <a:schemeClr val="tx1"/>
                </a:solidFill>
              </a:rPr>
              <a:t>Gorgias</a:t>
            </a:r>
            <a:r>
              <a:rPr lang="fr-FR" dirty="0">
                <a:solidFill>
                  <a:schemeClr val="tx1"/>
                </a:solidFill>
              </a:rPr>
              <a:t>, IVe siècle avant JC, 501e-503a, distinction entre le discours utile et le discours plaisant.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2 : </a:t>
            </a:r>
            <a:r>
              <a:rPr lang="fr-FR" dirty="0">
                <a:solidFill>
                  <a:schemeClr val="tx1"/>
                </a:solidFill>
              </a:rPr>
              <a:t>Pascal, </a:t>
            </a:r>
            <a:r>
              <a:rPr lang="fr-FR" b="1" i="1" dirty="0">
                <a:solidFill>
                  <a:schemeClr val="tx1"/>
                </a:solidFill>
              </a:rPr>
              <a:t>Pensées</a:t>
            </a:r>
            <a:r>
              <a:rPr lang="fr-FR" b="1" dirty="0">
                <a:solidFill>
                  <a:schemeClr val="tx1"/>
                </a:solidFill>
              </a:rPr>
              <a:t>, </a:t>
            </a:r>
            <a:r>
              <a:rPr lang="fr-FR" i="1" dirty="0">
                <a:solidFill>
                  <a:schemeClr val="tx1"/>
                </a:solidFill>
              </a:rPr>
              <a:t>fragments 335, 361, 264 et 437, </a:t>
            </a:r>
            <a:r>
              <a:rPr lang="fr-FR" dirty="0">
                <a:solidFill>
                  <a:schemeClr val="tx1"/>
                </a:solidFill>
              </a:rPr>
              <a:t>1670.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3 : </a:t>
            </a:r>
            <a:r>
              <a:rPr lang="fr-FR" dirty="0">
                <a:solidFill>
                  <a:schemeClr val="tx1"/>
                </a:solidFill>
              </a:rPr>
              <a:t>Nietzsche, </a:t>
            </a:r>
            <a:r>
              <a:rPr lang="fr-FR" b="1" dirty="0">
                <a:solidFill>
                  <a:schemeClr val="tx1"/>
                </a:solidFill>
              </a:rPr>
              <a:t>La naissance de la tragédie</a:t>
            </a:r>
            <a:r>
              <a:rPr lang="fr-FR" dirty="0">
                <a:solidFill>
                  <a:schemeClr val="tx1"/>
                </a:solidFill>
              </a:rPr>
              <a:t>, 1872 – </a:t>
            </a:r>
            <a:r>
              <a:rPr lang="fr-FR" b="1" i="1" dirty="0">
                <a:solidFill>
                  <a:schemeClr val="tx1"/>
                </a:solidFill>
              </a:rPr>
              <a:t>Fragments posthumes, </a:t>
            </a:r>
            <a:r>
              <a:rPr lang="fr-FR" dirty="0">
                <a:solidFill>
                  <a:schemeClr val="tx1"/>
                </a:solidFill>
              </a:rPr>
              <a:t>1888.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DBC5853F-4C8D-4583-A918-007D31473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–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7361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494951"/>
            <a:ext cx="11216080" cy="103798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</a:rPr>
              <a:t>Construire un corpus commun à partir d’un texte littéraire : 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0070C0"/>
                </a:solidFill>
              </a:rPr>
              <a:t>Bossuet, </a:t>
            </a:r>
            <a:r>
              <a:rPr lang="fr-FR" sz="3600" b="1" i="1" dirty="0">
                <a:solidFill>
                  <a:srgbClr val="0070C0"/>
                </a:solidFill>
              </a:rPr>
              <a:t>Sermon pour le jour de  Pâques</a:t>
            </a:r>
            <a:r>
              <a:rPr lang="fr-FR" sz="3600" dirty="0">
                <a:solidFill>
                  <a:srgbClr val="0070C0"/>
                </a:solidFill>
              </a:rPr>
              <a:t>, 1662.</a:t>
            </a: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635852"/>
            <a:ext cx="4724400" cy="687897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</a:t>
            </a:r>
            <a:r>
              <a:rPr lang="fr-FR" dirty="0"/>
              <a:t> </a:t>
            </a:r>
            <a:r>
              <a:rPr lang="fr-FR" dirty="0">
                <a:solidFill>
                  <a:srgbClr val="7030A0"/>
                </a:solidFill>
              </a:rPr>
              <a:t>– textes étudiés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510" y="2650920"/>
            <a:ext cx="5796793" cy="369954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FR" b="1" dirty="0">
                <a:solidFill>
                  <a:srgbClr val="FF0000"/>
                </a:solidFill>
              </a:rPr>
              <a:t>Séquence proposée 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fr-FR" b="1" dirty="0">
                <a:solidFill>
                  <a:srgbClr val="FF0000"/>
                </a:solidFill>
              </a:rPr>
              <a:t>Décrire, figurer, imaginer – Se figurer la condition humaine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1 : </a:t>
            </a:r>
            <a:r>
              <a:rPr lang="fr-FR" dirty="0">
                <a:solidFill>
                  <a:schemeClr val="tx1"/>
                </a:solidFill>
              </a:rPr>
              <a:t>Lucrèce, </a:t>
            </a:r>
            <a:r>
              <a:rPr lang="fr-FR" b="1" i="1" dirty="0">
                <a:solidFill>
                  <a:schemeClr val="tx1"/>
                </a:solidFill>
              </a:rPr>
              <a:t>De rerum natura</a:t>
            </a:r>
            <a:r>
              <a:rPr lang="fr-FR" dirty="0">
                <a:solidFill>
                  <a:schemeClr val="tx1"/>
                </a:solidFill>
              </a:rPr>
              <a:t>, la religion vaincue par Epicure, Livre I, vers 62 à 101,  1</a:t>
            </a:r>
            <a:r>
              <a:rPr lang="fr-FR" baseline="30000" dirty="0">
                <a:solidFill>
                  <a:schemeClr val="tx1"/>
                </a:solidFill>
              </a:rPr>
              <a:t>er</a:t>
            </a:r>
            <a:r>
              <a:rPr lang="fr-FR" dirty="0">
                <a:solidFill>
                  <a:schemeClr val="tx1"/>
                </a:solidFill>
              </a:rPr>
              <a:t> siècle av. J-C.</a:t>
            </a:r>
            <a:endParaRPr lang="fr-FR" i="1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2 : </a:t>
            </a:r>
            <a:r>
              <a:rPr lang="fr-FR" dirty="0"/>
              <a:t>Bossuet, </a:t>
            </a:r>
            <a:r>
              <a:rPr lang="fr-FR" b="1" i="1" dirty="0"/>
              <a:t>Sermon pour le jour de  Pâques</a:t>
            </a:r>
            <a:r>
              <a:rPr lang="fr-FR" dirty="0"/>
              <a:t>, 1662.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3 : </a:t>
            </a:r>
            <a:r>
              <a:rPr lang="fr-FR" dirty="0">
                <a:solidFill>
                  <a:schemeClr val="tx1"/>
                </a:solidFill>
              </a:rPr>
              <a:t>Pascal, </a:t>
            </a:r>
            <a:r>
              <a:rPr lang="fr-FR" b="1" i="1" dirty="0">
                <a:solidFill>
                  <a:schemeClr val="tx1"/>
                </a:solidFill>
              </a:rPr>
              <a:t>Pensées</a:t>
            </a:r>
            <a:r>
              <a:rPr lang="fr-FR" b="1" dirty="0">
                <a:solidFill>
                  <a:schemeClr val="tx1"/>
                </a:solidFill>
              </a:rPr>
              <a:t>, </a:t>
            </a:r>
            <a:r>
              <a:rPr lang="fr-FR" dirty="0">
                <a:solidFill>
                  <a:schemeClr val="tx1"/>
                </a:solidFill>
              </a:rPr>
              <a:t>fragment 230, 1670.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F3044D-62B3-475C-A048-DB8C4430E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44748" y="1635852"/>
            <a:ext cx="4739779" cy="687897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Philosophie – sujets 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0938B5-4387-4F7E-B9FF-B0AD7AB68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44749" y="2650921"/>
            <a:ext cx="5301841" cy="380246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fr-FR" b="1" dirty="0">
                <a:solidFill>
                  <a:srgbClr val="FF0000"/>
                </a:solidFill>
              </a:rPr>
              <a:t>Séquence proposée :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fr-FR" b="1" dirty="0">
                <a:solidFill>
                  <a:srgbClr val="FF0000"/>
                </a:solidFill>
              </a:rPr>
              <a:t>Décrire, figurer, imaginer – Se figurer la condition humaine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1 : </a:t>
            </a:r>
            <a:r>
              <a:rPr lang="fr-FR" dirty="0">
                <a:solidFill>
                  <a:schemeClr val="tx1"/>
                </a:solidFill>
              </a:rPr>
              <a:t>Epicure, </a:t>
            </a:r>
            <a:r>
              <a:rPr lang="fr-FR" b="1" i="1" dirty="0">
                <a:solidFill>
                  <a:schemeClr val="tx1"/>
                </a:solidFill>
              </a:rPr>
              <a:t>Lettre à Ménécée</a:t>
            </a:r>
            <a:r>
              <a:rPr lang="fr-FR" dirty="0">
                <a:solidFill>
                  <a:schemeClr val="tx1"/>
                </a:solidFill>
              </a:rPr>
              <a:t>, IVe – IIIe siècle avant J-C.  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2 : </a:t>
            </a:r>
            <a:r>
              <a:rPr lang="fr-FR" dirty="0">
                <a:solidFill>
                  <a:schemeClr val="tx1"/>
                </a:solidFill>
              </a:rPr>
              <a:t>Pascal, </a:t>
            </a:r>
            <a:r>
              <a:rPr lang="fr-FR" b="1" i="1" dirty="0">
                <a:solidFill>
                  <a:schemeClr val="tx1"/>
                </a:solidFill>
              </a:rPr>
              <a:t>Pensées</a:t>
            </a:r>
            <a:r>
              <a:rPr lang="fr-FR" b="1" dirty="0">
                <a:solidFill>
                  <a:schemeClr val="tx1"/>
                </a:solidFill>
              </a:rPr>
              <a:t>, </a:t>
            </a:r>
            <a:r>
              <a:rPr lang="fr-FR" dirty="0">
                <a:solidFill>
                  <a:schemeClr val="tx1"/>
                </a:solidFill>
              </a:rPr>
              <a:t>fragments 335, 361, 264 et 437, 1670.</a:t>
            </a:r>
            <a:endParaRPr lang="fr-FR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3 : </a:t>
            </a:r>
            <a:r>
              <a:rPr lang="fr-FR" dirty="0">
                <a:solidFill>
                  <a:schemeClr val="tx1"/>
                </a:solidFill>
              </a:rPr>
              <a:t>Clément Rosset, </a:t>
            </a:r>
            <a:r>
              <a:rPr lang="fr-FR" b="1" i="1" dirty="0">
                <a:solidFill>
                  <a:schemeClr val="tx1"/>
                </a:solidFill>
              </a:rPr>
              <a:t>La Force majeure</a:t>
            </a:r>
            <a:r>
              <a:rPr lang="fr-FR" dirty="0">
                <a:solidFill>
                  <a:schemeClr val="tx1"/>
                </a:solidFill>
              </a:rPr>
              <a:t>, 1983.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DBC5853F-4C8D-4583-A918-007D31473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–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91580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159391"/>
            <a:ext cx="11442584" cy="137354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</a:rPr>
              <a:t>Construire un corpus commun à partir d’un texte philosophique : 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2700" dirty="0">
                <a:solidFill>
                  <a:srgbClr val="0070C0"/>
                </a:solidFill>
              </a:rPr>
              <a:t>Rousseau, </a:t>
            </a:r>
            <a:r>
              <a:rPr lang="fr-FR" sz="2700" b="1" i="1" dirty="0">
                <a:solidFill>
                  <a:srgbClr val="0070C0"/>
                </a:solidFill>
              </a:rPr>
              <a:t>Discours sur l’origine et les fondements de l’inégalité parmi les hommes</a:t>
            </a:r>
            <a:r>
              <a:rPr lang="fr-FR" sz="2700" dirty="0">
                <a:solidFill>
                  <a:srgbClr val="0070C0"/>
                </a:solidFill>
              </a:rPr>
              <a:t>, 1755.</a:t>
            </a:r>
            <a:r>
              <a:rPr lang="fr-FR" sz="2700" dirty="0">
                <a:solidFill>
                  <a:schemeClr val="tx1"/>
                </a:solidFill>
              </a:rPr>
              <a:t/>
            </a:r>
            <a:br>
              <a:rPr lang="fr-FR" sz="2700" dirty="0">
                <a:solidFill>
                  <a:schemeClr val="tx1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635852"/>
            <a:ext cx="4724400" cy="687897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</a:t>
            </a:r>
            <a:r>
              <a:rPr lang="fr-FR" dirty="0"/>
              <a:t> </a:t>
            </a:r>
            <a:r>
              <a:rPr lang="fr-FR" dirty="0">
                <a:solidFill>
                  <a:srgbClr val="7030A0"/>
                </a:solidFill>
              </a:rPr>
              <a:t>– textes étudiés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510" y="2650920"/>
            <a:ext cx="5645791" cy="36995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>
                <a:solidFill>
                  <a:srgbClr val="FF0000"/>
                </a:solidFill>
              </a:rPr>
              <a:t>Séquence proposée : </a:t>
            </a:r>
          </a:p>
          <a:p>
            <a:pPr marL="0" indent="0" algn="ctr">
              <a:buNone/>
            </a:pPr>
            <a:r>
              <a:rPr lang="fr-FR" b="1" dirty="0">
                <a:solidFill>
                  <a:srgbClr val="FF0000"/>
                </a:solidFill>
              </a:rPr>
              <a:t>Décrire, figurer, imaginer – Figures de la souveraineté </a:t>
            </a:r>
          </a:p>
          <a:p>
            <a:pPr marL="0" indent="0" algn="just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1 : </a:t>
            </a:r>
            <a:r>
              <a:rPr lang="fr-FR" dirty="0">
                <a:solidFill>
                  <a:schemeClr val="tx1"/>
                </a:solidFill>
              </a:rPr>
              <a:t>La Fontaine, </a:t>
            </a:r>
            <a:r>
              <a:rPr lang="fr-FR" b="1" i="1" dirty="0">
                <a:solidFill>
                  <a:schemeClr val="tx1"/>
                </a:solidFill>
              </a:rPr>
              <a:t>Fables</a:t>
            </a:r>
            <a:r>
              <a:rPr lang="fr-FR" dirty="0">
                <a:solidFill>
                  <a:schemeClr val="tx1"/>
                </a:solidFill>
              </a:rPr>
              <a:t>, « La Cour du Lion », </a:t>
            </a:r>
            <a:endParaRPr lang="fr-FR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2 : </a:t>
            </a:r>
            <a:r>
              <a:rPr lang="fr-FR" dirty="0">
                <a:solidFill>
                  <a:schemeClr val="tx1"/>
                </a:solidFill>
              </a:rPr>
              <a:t>Fénelon, </a:t>
            </a:r>
            <a:r>
              <a:rPr lang="fr-FR" b="1" i="1" dirty="0">
                <a:solidFill>
                  <a:schemeClr val="tx1"/>
                </a:solidFill>
              </a:rPr>
              <a:t>Lettre à Louis XIV</a:t>
            </a:r>
            <a:r>
              <a:rPr lang="fr-FR" dirty="0">
                <a:solidFill>
                  <a:schemeClr val="tx1"/>
                </a:solidFill>
              </a:rPr>
              <a:t>, 1693. 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3 : </a:t>
            </a:r>
            <a:r>
              <a:rPr lang="fr-FR" dirty="0">
                <a:solidFill>
                  <a:schemeClr val="tx1"/>
                </a:solidFill>
              </a:rPr>
              <a:t>Voltaire, </a:t>
            </a:r>
            <a:r>
              <a:rPr lang="fr-FR" b="1" i="1" dirty="0">
                <a:solidFill>
                  <a:schemeClr val="tx1"/>
                </a:solidFill>
              </a:rPr>
              <a:t>Le Siècle de Louis XIV</a:t>
            </a:r>
            <a:r>
              <a:rPr lang="fr-FR" dirty="0">
                <a:solidFill>
                  <a:schemeClr val="tx1"/>
                </a:solidFill>
              </a:rPr>
              <a:t>, chapitre XXV, « La Fête de Vaux », 1751.</a:t>
            </a:r>
          </a:p>
          <a:p>
            <a:pPr marL="0" indent="0" algn="just">
              <a:buNone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F3044D-62B3-475C-A048-DB8C4430E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44748" y="1635852"/>
            <a:ext cx="4739779" cy="687897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Philosophie – sujets 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0938B5-4387-4F7E-B9FF-B0AD7AB68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43413" y="2650921"/>
            <a:ext cx="5503177" cy="380246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>
                <a:solidFill>
                  <a:srgbClr val="FF0000"/>
                </a:solidFill>
              </a:rPr>
              <a:t>Séquence proposée : </a:t>
            </a:r>
          </a:p>
          <a:p>
            <a:pPr marL="0" indent="0" algn="ctr">
              <a:buNone/>
            </a:pPr>
            <a:r>
              <a:rPr lang="fr-FR" b="1" dirty="0">
                <a:solidFill>
                  <a:srgbClr val="FF0000"/>
                </a:solidFill>
              </a:rPr>
              <a:t>Décrire, figurer, imaginer – Figures de la souveraineté </a:t>
            </a:r>
          </a:p>
          <a:p>
            <a:pPr marL="0" indent="0" algn="ctr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1 : </a:t>
            </a:r>
            <a:r>
              <a:rPr lang="fr-FR" dirty="0">
                <a:solidFill>
                  <a:schemeClr val="tx1"/>
                </a:solidFill>
              </a:rPr>
              <a:t>Hobbes, </a:t>
            </a:r>
            <a:r>
              <a:rPr lang="fr-FR" b="1" i="1" dirty="0">
                <a:solidFill>
                  <a:schemeClr val="tx1"/>
                </a:solidFill>
              </a:rPr>
              <a:t>Léviathan</a:t>
            </a:r>
            <a:r>
              <a:rPr lang="fr-FR" dirty="0">
                <a:solidFill>
                  <a:schemeClr val="tx1"/>
                </a:solidFill>
              </a:rPr>
              <a:t>, 1651.  </a:t>
            </a:r>
            <a:endParaRPr lang="fr-FR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2 : </a:t>
            </a:r>
            <a:r>
              <a:rPr lang="fr-FR" dirty="0">
                <a:solidFill>
                  <a:schemeClr val="tx1"/>
                </a:solidFill>
              </a:rPr>
              <a:t>Rousseau, </a:t>
            </a:r>
            <a:r>
              <a:rPr lang="fr-FR" b="1" i="1" dirty="0">
                <a:solidFill>
                  <a:schemeClr val="tx1"/>
                </a:solidFill>
              </a:rPr>
              <a:t>Discours sur l’origine et les fondements de l’inégalité parmi les hommes</a:t>
            </a:r>
            <a:r>
              <a:rPr lang="fr-FR" dirty="0">
                <a:solidFill>
                  <a:schemeClr val="tx1"/>
                </a:solidFill>
              </a:rPr>
              <a:t>, 1755.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3 : </a:t>
            </a:r>
            <a:r>
              <a:rPr lang="fr-FR" dirty="0">
                <a:solidFill>
                  <a:schemeClr val="tx1"/>
                </a:solidFill>
              </a:rPr>
              <a:t>Spinoza, </a:t>
            </a:r>
            <a:r>
              <a:rPr lang="fr-FR" b="1" i="1" dirty="0">
                <a:solidFill>
                  <a:schemeClr val="tx1"/>
                </a:solidFill>
              </a:rPr>
              <a:t>Traité théologico-politique</a:t>
            </a:r>
            <a:r>
              <a:rPr lang="fr-FR" dirty="0">
                <a:solidFill>
                  <a:schemeClr val="tx1"/>
                </a:solidFill>
              </a:rPr>
              <a:t>, 1670.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DBC5853F-4C8D-4583-A918-007D31473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8070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302003"/>
            <a:ext cx="11216080" cy="133384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100" dirty="0">
                <a:solidFill>
                  <a:srgbClr val="FF0000"/>
                </a:solidFill>
              </a:rPr>
              <a:t>Construire un corpus commun à partir d’un texte philosophiques : </a:t>
            </a:r>
            <a:br>
              <a:rPr lang="fr-FR" sz="3100" dirty="0">
                <a:solidFill>
                  <a:srgbClr val="FF0000"/>
                </a:solidFill>
              </a:rPr>
            </a:br>
            <a:r>
              <a:rPr lang="fr-FR" sz="3100" dirty="0">
                <a:solidFill>
                  <a:srgbClr val="0070C0"/>
                </a:solidFill>
              </a:rPr>
              <a:t>Rousseau, </a:t>
            </a:r>
            <a:r>
              <a:rPr lang="fr-FR" sz="3100" b="1" i="1" dirty="0">
                <a:solidFill>
                  <a:srgbClr val="0070C0"/>
                </a:solidFill>
              </a:rPr>
              <a:t>Discours sur l’origine et les fondements de l’inégalité parmi les hommes</a:t>
            </a:r>
            <a:r>
              <a:rPr lang="fr-FR" sz="3100" dirty="0">
                <a:solidFill>
                  <a:srgbClr val="0070C0"/>
                </a:solidFill>
              </a:rPr>
              <a:t>, 1755.</a:t>
            </a:r>
            <a:r>
              <a:rPr lang="fr-FR" sz="3100" dirty="0">
                <a:solidFill>
                  <a:schemeClr val="tx1"/>
                </a:solidFill>
              </a:rPr>
              <a:t/>
            </a:r>
            <a:br>
              <a:rPr lang="fr-FR" sz="3100" dirty="0">
                <a:solidFill>
                  <a:schemeClr val="tx1"/>
                </a:solidFill>
              </a:rPr>
            </a:br>
            <a:r>
              <a:rPr lang="fr-FR" sz="3100" dirty="0">
                <a:solidFill>
                  <a:srgbClr val="FF0000"/>
                </a:solidFill>
              </a:rPr>
              <a:t/>
            </a:r>
            <a:br>
              <a:rPr lang="fr-FR" sz="31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0509" y="1635853"/>
            <a:ext cx="6073629" cy="755010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 – GT complémentaires</a:t>
            </a:r>
            <a:endParaRPr lang="fr-FR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510" y="2567030"/>
            <a:ext cx="6073629" cy="405188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rgbClr val="FF0000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GT 1 : Réflexion sur le pouvoir à la Renaissance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rgbClr val="FF0000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Texte 1 : </a:t>
            </a:r>
            <a:r>
              <a:rPr lang="fr-FR" sz="1600" b="1" i="1" dirty="0">
                <a:solidFill>
                  <a:schemeClr val="tx1"/>
                </a:solidFill>
                <a:ea typeface="Arial" panose="020B0604020202020204" pitchFamily="34" charset="0"/>
                <a:cs typeface="Segoe UI Semibold" panose="020B0702040204020203" pitchFamily="34" charset="0"/>
              </a:rPr>
              <a:t>Éloge de la folie, </a:t>
            </a:r>
            <a:r>
              <a:rPr lang="fr-FR" sz="1600" dirty="0">
                <a:solidFill>
                  <a:schemeClr val="tx1"/>
                </a:solidFill>
                <a:ea typeface="Arial" panose="020B0604020202020204" pitchFamily="34" charset="0"/>
                <a:cs typeface="Segoe UI Semibold" panose="020B0702040204020203" pitchFamily="34" charset="0"/>
              </a:rPr>
              <a:t>Érasme, 1509.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rgbClr val="FF0000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Texte 2 : </a:t>
            </a:r>
            <a:r>
              <a:rPr lang="fr-FR" sz="1600" b="1" i="1" dirty="0">
                <a:solidFill>
                  <a:schemeClr val="tx1"/>
                </a:solidFill>
                <a:ea typeface="Arial" panose="020B0604020202020204" pitchFamily="34" charset="0"/>
                <a:cs typeface="Segoe UI Semibold" panose="020B0702040204020203" pitchFamily="34" charset="0"/>
              </a:rPr>
              <a:t>Le Prince</a:t>
            </a:r>
            <a:r>
              <a:rPr lang="fr-FR" sz="1600" dirty="0">
                <a:solidFill>
                  <a:schemeClr val="tx1"/>
                </a:solidFill>
                <a:ea typeface="Arial" panose="020B0604020202020204" pitchFamily="34" charset="0"/>
                <a:cs typeface="Segoe UI Semibold" panose="020B0702040204020203" pitchFamily="34" charset="0"/>
              </a:rPr>
              <a:t>, Machiavel, chapitres XVII et XVIII, 1513.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rgbClr val="FF0000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Texte 3 : </a:t>
            </a:r>
            <a:r>
              <a:rPr lang="fr-FR" sz="1600" b="1" i="1" dirty="0">
                <a:solidFill>
                  <a:schemeClr val="tx1"/>
                </a:solidFill>
                <a:ea typeface="Arial" panose="020B0604020202020204" pitchFamily="34" charset="0"/>
                <a:cs typeface="Segoe UI Semibold" panose="020B0702040204020203" pitchFamily="34" charset="0"/>
              </a:rPr>
              <a:t>De l’institution du prince chrétien, </a:t>
            </a:r>
            <a:r>
              <a:rPr lang="fr-FR" sz="1600" dirty="0">
                <a:solidFill>
                  <a:schemeClr val="tx1"/>
                </a:solidFill>
                <a:ea typeface="Arial" panose="020B0604020202020204" pitchFamily="34" charset="0"/>
                <a:cs typeface="Segoe UI Semibold" panose="020B0702040204020203" pitchFamily="34" charset="0"/>
              </a:rPr>
              <a:t>Érasme, 1516.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rgbClr val="FF0000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Texte 4 : </a:t>
            </a:r>
            <a:r>
              <a:rPr lang="fr-FR" sz="1600" b="1" i="1" dirty="0">
                <a:solidFill>
                  <a:schemeClr val="tx1"/>
                </a:solidFill>
                <a:ea typeface="Arial" panose="020B0604020202020204" pitchFamily="34" charset="0"/>
                <a:cs typeface="Segoe UI Semibold" panose="020B0702040204020203" pitchFamily="34" charset="0"/>
              </a:rPr>
              <a:t>L’Utopie, </a:t>
            </a:r>
            <a:r>
              <a:rPr lang="fr-FR" sz="1600" dirty="0">
                <a:solidFill>
                  <a:schemeClr val="tx1"/>
                </a:solidFill>
                <a:ea typeface="Arial" panose="020B0604020202020204" pitchFamily="34" charset="0"/>
                <a:cs typeface="Segoe UI Semibold" panose="020B0702040204020203" pitchFamily="34" charset="0"/>
              </a:rPr>
              <a:t>Thomas More, 1516.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fr-FR" b="1" dirty="0">
                <a:solidFill>
                  <a:srgbClr val="FF000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GT 2 : Le meilleur régime politique</a:t>
            </a:r>
            <a:endParaRPr lang="fr-FR" dirty="0">
              <a:solidFill>
                <a:srgbClr val="FF0000"/>
              </a:solidFill>
              <a:latin typeface="Segoe UI Semibold" panose="020B0702040204020203" pitchFamily="34" charset="0"/>
              <a:ea typeface="Arial" panose="020B0604020202020204" pitchFamily="34" charset="0"/>
              <a:cs typeface="Segoe UI Semibold" panose="020B0702040204020203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rgbClr val="FF000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Texte 1 :</a:t>
            </a:r>
            <a:r>
              <a:rPr lang="fr-FR" sz="1600" b="1" i="1" dirty="0"/>
              <a:t>  L’Enquête, III, 80-82, Hérodote, Ve Siècle avant J-C.</a:t>
            </a:r>
            <a:r>
              <a:rPr lang="fr-FR" sz="1600" dirty="0"/>
              <a:t> (Typologie des gouvernements, le républicain, le monarchique, le despotique)</a:t>
            </a:r>
            <a:r>
              <a:rPr lang="fr-FR" sz="1600" b="1" i="1" dirty="0"/>
              <a:t> 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rgbClr val="FF000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Texte 2 :</a:t>
            </a:r>
            <a:r>
              <a:rPr lang="fr-FR" sz="1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600" b="1" i="1" dirty="0">
                <a:ea typeface="Calibri" panose="020F0502020204030204" pitchFamily="34" charset="0"/>
              </a:rPr>
              <a:t>Le Discours de la servitude volontaire, </a:t>
            </a:r>
            <a:r>
              <a:rPr lang="fr-FR" sz="1600" dirty="0">
                <a:ea typeface="Calibri" panose="020F0502020204030204" pitchFamily="34" charset="0"/>
              </a:rPr>
              <a:t>La Boétie.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rgbClr val="FF000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Texte 3 : </a:t>
            </a:r>
            <a:r>
              <a:rPr lang="fr-FR" sz="1600" dirty="0"/>
              <a:t> </a:t>
            </a:r>
            <a:r>
              <a:rPr lang="fr-FR" sz="1600" b="1" i="1" dirty="0"/>
              <a:t>De l’esprit des lois</a:t>
            </a:r>
            <a:r>
              <a:rPr lang="fr-FR" sz="1600" dirty="0"/>
              <a:t>, II, 1 (Typologie des gouvernements, le républicain, le monarchique, le despotique), Montesquieu, 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F3044D-62B3-475C-A048-DB8C4430E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04138" y="1635853"/>
            <a:ext cx="5142452" cy="755010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Philosophie – GT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0938B5-4387-4F7E-B9FF-B0AD7AB68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996419" y="2567029"/>
            <a:ext cx="5050172" cy="413157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rgbClr val="FF0000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GT 1 : Réflexion sur le pouvoir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rgbClr val="FF0000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Texte 1 : </a:t>
            </a:r>
            <a:r>
              <a:rPr lang="fr-FR" sz="1600" dirty="0">
                <a:solidFill>
                  <a:schemeClr val="tx1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Pascal, </a:t>
            </a:r>
            <a:r>
              <a:rPr lang="fr-FR" sz="1600" b="1" i="1" dirty="0">
                <a:solidFill>
                  <a:schemeClr val="tx1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Trois discours sur la condition des grands</a:t>
            </a:r>
            <a:r>
              <a:rPr lang="fr-FR" sz="1600" dirty="0">
                <a:solidFill>
                  <a:schemeClr val="tx1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, 1660, premier discours.</a:t>
            </a:r>
            <a:endParaRPr lang="fr-FR" sz="1600" dirty="0">
              <a:solidFill>
                <a:schemeClr val="tx1"/>
              </a:solidFill>
              <a:ea typeface="Arial" panose="020B0604020202020204" pitchFamily="34" charset="0"/>
              <a:cs typeface="Segoe UI Semibold" panose="020B0702040204020203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rgbClr val="FF0000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Texte 2 : </a:t>
            </a:r>
            <a:r>
              <a:rPr lang="fr-FR" sz="1600" dirty="0">
                <a:solidFill>
                  <a:schemeClr val="tx1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Machiavel, </a:t>
            </a:r>
            <a:r>
              <a:rPr lang="fr-FR" sz="1600" i="1" dirty="0">
                <a:solidFill>
                  <a:schemeClr val="tx1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Le Prince</a:t>
            </a:r>
            <a:r>
              <a:rPr lang="fr-FR" sz="1600" dirty="0">
                <a:solidFill>
                  <a:schemeClr val="tx1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, 1513. </a:t>
            </a:r>
            <a:endParaRPr lang="fr-FR" sz="1600" dirty="0">
              <a:solidFill>
                <a:schemeClr val="tx1"/>
              </a:solidFill>
              <a:ea typeface="Arial" panose="020B0604020202020204" pitchFamily="34" charset="0"/>
              <a:cs typeface="Segoe UI Semibold" panose="020B0702040204020203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600" dirty="0">
                <a:solidFill>
                  <a:srgbClr val="FF0000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Texte 3 : </a:t>
            </a:r>
            <a:r>
              <a:rPr lang="fr-FR" sz="1600" dirty="0">
                <a:solidFill>
                  <a:schemeClr val="tx1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Clément Rosset</a:t>
            </a:r>
            <a:r>
              <a:rPr lang="fr-FR" sz="1600" b="1" dirty="0">
                <a:solidFill>
                  <a:schemeClr val="tx1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, </a:t>
            </a:r>
            <a:r>
              <a:rPr lang="fr-FR" sz="1600" b="1" i="1" dirty="0">
                <a:solidFill>
                  <a:schemeClr val="tx1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Le Philosophe et les sortilèges</a:t>
            </a:r>
            <a:r>
              <a:rPr lang="fr-FR" sz="1600" b="1" dirty="0">
                <a:solidFill>
                  <a:schemeClr val="tx1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, </a:t>
            </a:r>
            <a:r>
              <a:rPr lang="fr-FR" sz="1600" dirty="0">
                <a:solidFill>
                  <a:schemeClr val="tx1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1985, </a:t>
            </a:r>
            <a:r>
              <a:rPr lang="fr-FR" sz="1600" i="1" dirty="0">
                <a:solidFill>
                  <a:schemeClr val="tx1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remarques sur le pouvoir</a:t>
            </a:r>
            <a:r>
              <a:rPr lang="fr-FR" sz="1600" dirty="0">
                <a:solidFill>
                  <a:schemeClr val="tx1"/>
                </a:solidFill>
                <a:latin typeface="Segoe UI Semibold" panose="020B0702040204020203" pitchFamily="34" charset="0"/>
                <a:ea typeface="Arial" panose="020B0604020202020204" pitchFamily="34" charset="0"/>
                <a:cs typeface="Segoe UI Semibold" panose="020B0702040204020203" pitchFamily="34" charset="0"/>
              </a:rPr>
              <a:t>.</a:t>
            </a:r>
            <a:endParaRPr lang="fr-FR" dirty="0">
              <a:solidFill>
                <a:srgbClr val="FF0000"/>
              </a:solidFill>
              <a:latin typeface="Segoe UI Semibold" panose="020B0702040204020203" pitchFamily="34" charset="0"/>
              <a:ea typeface="Arial" panose="020B0604020202020204" pitchFamily="34" charset="0"/>
              <a:cs typeface="Segoe UI Semibold" panose="020B0702040204020203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b="1" dirty="0">
                <a:solidFill>
                  <a:srgbClr val="FF000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GT 2 : Le meilleur régime politique</a:t>
            </a:r>
            <a:endParaRPr lang="fr-FR" dirty="0">
              <a:solidFill>
                <a:srgbClr val="FF0000"/>
              </a:solidFill>
              <a:latin typeface="Segoe UI Semibold" panose="020B0702040204020203" pitchFamily="34" charset="0"/>
              <a:ea typeface="Arial" panose="020B0604020202020204" pitchFamily="34" charset="0"/>
              <a:cs typeface="Segoe UI Semibold" panose="020B0702040204020203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700" dirty="0">
                <a:solidFill>
                  <a:srgbClr val="FF000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Texte 1 :</a:t>
            </a:r>
            <a:r>
              <a:rPr lang="fr-FR" sz="1700" b="1" i="1" dirty="0"/>
              <a:t>  </a:t>
            </a:r>
            <a:r>
              <a:rPr lang="fr-FR" sz="1700" dirty="0"/>
              <a:t>Aristote</a:t>
            </a:r>
            <a:r>
              <a:rPr lang="fr-FR" sz="1700" b="1" i="1" dirty="0"/>
              <a:t>, La Politique, </a:t>
            </a:r>
            <a:r>
              <a:rPr lang="fr-FR" sz="1700" dirty="0"/>
              <a:t>IVe siècle avant J-C, III, 7 </a:t>
            </a: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700" dirty="0">
                <a:solidFill>
                  <a:srgbClr val="FF000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Texte 2 :</a:t>
            </a:r>
            <a:r>
              <a:rPr lang="fr-FR" sz="17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1700" b="1" i="1" dirty="0"/>
              <a:t>De l’esprit des lois</a:t>
            </a:r>
            <a:r>
              <a:rPr lang="fr-FR" sz="1700" dirty="0"/>
              <a:t>, II, 1 (Typologie des gouvernements, le républicain, le monarchique, le despotique), Montesquieu, </a:t>
            </a:r>
            <a:endParaRPr lang="fr-FR" sz="17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700" dirty="0">
                <a:solidFill>
                  <a:srgbClr val="FF0000"/>
                </a:solidFill>
                <a:latin typeface="Segoe UI Semibold" panose="020B0702040204020203" pitchFamily="34" charset="0"/>
                <a:ea typeface="Calibri" panose="020F0502020204030204" pitchFamily="34" charset="0"/>
                <a:cs typeface="Segoe UI Semibold" panose="020B0702040204020203" pitchFamily="34" charset="0"/>
              </a:rPr>
              <a:t>Texte 3 : </a:t>
            </a:r>
            <a:r>
              <a:rPr lang="fr-FR" sz="1700" dirty="0"/>
              <a:t> Rousseau, </a:t>
            </a:r>
            <a:r>
              <a:rPr lang="fr-FR" sz="1700" b="1" i="1" dirty="0"/>
              <a:t>Du contrat social</a:t>
            </a:r>
            <a:r>
              <a:rPr lang="fr-FR" sz="1700" dirty="0"/>
              <a:t>, 1762. </a:t>
            </a:r>
          </a:p>
        </p:txBody>
      </p:sp>
    </p:spTree>
    <p:extLst>
      <p:ext uri="{BB962C8B-B14F-4D97-AF65-F5344CB8AC3E}">
        <p14:creationId xmlns:p14="http://schemas.microsoft.com/office/powerpoint/2010/main" val="23661409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26E0D1-063E-45BE-BAD9-1DA28C22C6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379990"/>
            <a:ext cx="8361229" cy="1521731"/>
          </a:xfrm>
        </p:spPr>
        <p:txBody>
          <a:bodyPr/>
          <a:lstStyle/>
          <a:p>
            <a:r>
              <a:rPr lang="fr-FR" dirty="0"/>
              <a:t>Propositions 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7BD2A86-430D-4A3C-B59A-2A00F038C7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3429001"/>
            <a:ext cx="6831673" cy="1596006"/>
          </a:xfrm>
        </p:spPr>
        <p:txBody>
          <a:bodyPr>
            <a:noAutofit/>
          </a:bodyPr>
          <a:lstStyle/>
          <a:p>
            <a:r>
              <a:rPr lang="fr-FR" sz="3600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Atelier n° 3 </a:t>
            </a:r>
          </a:p>
          <a:p>
            <a:r>
              <a:rPr lang="fr-FR" sz="3600" dirty="0">
                <a:solidFill>
                  <a:srgbClr val="FF00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 Construire un sujet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9302D4B-FD1B-4035-B6E1-9FE4E083D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01354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494951"/>
            <a:ext cx="11216080" cy="68789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</a:rPr>
              <a:t>Construire un sujet à partir d’un texte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635852"/>
            <a:ext cx="4724400" cy="687897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</a:t>
            </a:r>
            <a:r>
              <a:rPr lang="fr-FR" dirty="0"/>
              <a:t> </a:t>
            </a:r>
            <a:r>
              <a:rPr lang="fr-FR" dirty="0">
                <a:solidFill>
                  <a:srgbClr val="7030A0"/>
                </a:solidFill>
              </a:rPr>
              <a:t>– sujet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599" y="2650920"/>
            <a:ext cx="4443985" cy="369954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proposé : </a:t>
            </a:r>
          </a:p>
          <a:p>
            <a:pPr marL="0" indent="0" algn="just">
              <a:buNone/>
            </a:pPr>
            <a:r>
              <a:rPr lang="fr-FR" dirty="0"/>
              <a:t>Bossuet, </a:t>
            </a:r>
            <a:r>
              <a:rPr lang="fr-FR" b="1" i="1" dirty="0"/>
              <a:t>Sermon pour le jour de Pâques</a:t>
            </a:r>
            <a:r>
              <a:rPr lang="fr-FR" dirty="0"/>
              <a:t>, 1662.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F3044D-62B3-475C-A048-DB8C4430E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44748" y="1635852"/>
            <a:ext cx="4739779" cy="687897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Philosophie – sujets 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0938B5-4387-4F7E-B9FF-B0AD7AB68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44749" y="2650921"/>
            <a:ext cx="4739779" cy="33975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Texte proposé :</a:t>
            </a:r>
          </a:p>
          <a:p>
            <a:pPr marL="0" indent="0" algn="just">
              <a:buNone/>
            </a:pPr>
            <a:r>
              <a:rPr lang="fr-FR" dirty="0">
                <a:solidFill>
                  <a:schemeClr val="tx1"/>
                </a:solidFill>
              </a:rPr>
              <a:t>Rousseau, </a:t>
            </a:r>
            <a:r>
              <a:rPr lang="fr-FR" b="1" i="1" dirty="0">
                <a:solidFill>
                  <a:schemeClr val="tx1"/>
                </a:solidFill>
              </a:rPr>
              <a:t>Discours sur l’origine et les fondements de l’inégalité parmi les hommes</a:t>
            </a:r>
            <a:r>
              <a:rPr lang="fr-FR" dirty="0">
                <a:solidFill>
                  <a:schemeClr val="tx1"/>
                </a:solidFill>
              </a:rPr>
              <a:t>, 1755.</a:t>
            </a:r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EA0D1852-2D91-4B3D-9454-0DBD0A8AC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70570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494951"/>
            <a:ext cx="11216080" cy="687897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</a:rPr>
              <a:t>Construire un sujet en commun – proposition de sujets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182849"/>
            <a:ext cx="4443984" cy="453004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</a:t>
            </a:r>
            <a:r>
              <a:rPr lang="fr-FR" dirty="0"/>
              <a:t> </a:t>
            </a:r>
            <a:r>
              <a:rPr lang="fr-FR" dirty="0">
                <a:solidFill>
                  <a:srgbClr val="7030A0"/>
                </a:solidFill>
              </a:rPr>
              <a:t>– sujet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510" y="1803634"/>
            <a:ext cx="5521577" cy="45468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Question de réflexion littéraire :</a:t>
            </a:r>
            <a:r>
              <a:rPr lang="fr-FR" dirty="0"/>
              <a:t> </a:t>
            </a:r>
          </a:p>
          <a:p>
            <a:pPr marL="0" indent="0" algn="just">
              <a:buNone/>
            </a:pPr>
            <a:r>
              <a:rPr lang="fr-FR" sz="1800" b="1" dirty="0">
                <a:solidFill>
                  <a:srgbClr val="00B050"/>
                </a:solidFill>
              </a:rPr>
              <a:t>Peut-on décrire un monde imaginaire sans aucune référence au monde réel ?</a:t>
            </a:r>
          </a:p>
          <a:p>
            <a:pPr marL="0" indent="0" algn="just">
              <a:buNone/>
            </a:pPr>
            <a:r>
              <a:rPr lang="fr-FR" sz="1800" b="1" dirty="0">
                <a:solidFill>
                  <a:srgbClr val="0070C0"/>
                </a:solidFill>
              </a:rPr>
              <a:t>(Pour la séquence « </a:t>
            </a:r>
            <a:r>
              <a:rPr lang="fr-FR" sz="1800" b="1" u="sng" dirty="0">
                <a:solidFill>
                  <a:srgbClr val="0070C0"/>
                </a:solidFill>
              </a:rPr>
              <a:t>Utopie et dystopie </a:t>
            </a:r>
            <a:r>
              <a:rPr lang="fr-FR" sz="1800" b="1" dirty="0">
                <a:solidFill>
                  <a:srgbClr val="0070C0"/>
                </a:solidFill>
              </a:rPr>
              <a:t>»)</a:t>
            </a:r>
            <a:endParaRPr lang="fr-FR" sz="18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FR" sz="18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FR" sz="18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sz="1800" b="1" dirty="0">
                <a:solidFill>
                  <a:srgbClr val="FF0000"/>
                </a:solidFill>
              </a:rPr>
              <a:t>Question d’interprétation littéraire : </a:t>
            </a:r>
          </a:p>
          <a:p>
            <a:pPr marL="0" indent="0" algn="just">
              <a:buNone/>
            </a:pPr>
            <a:r>
              <a:rPr lang="fr-FR" dirty="0"/>
              <a:t>Bossuet, </a:t>
            </a:r>
            <a:r>
              <a:rPr lang="fr-FR" b="1" i="1" dirty="0"/>
              <a:t>Sermon pour le jour de Pâques</a:t>
            </a:r>
            <a:r>
              <a:rPr lang="fr-FR" dirty="0"/>
              <a:t>, 1662.</a:t>
            </a:r>
          </a:p>
          <a:p>
            <a:pPr marL="0" indent="0" algn="just">
              <a:buNone/>
            </a:pPr>
            <a:r>
              <a:rPr lang="fr-FR" sz="1800" b="1" dirty="0">
                <a:solidFill>
                  <a:srgbClr val="00B050"/>
                </a:solidFill>
              </a:rPr>
              <a:t>En quoi cet extrait frappe-t-il l’imagination ? </a:t>
            </a:r>
          </a:p>
          <a:p>
            <a:pPr marL="0" indent="0" algn="just">
              <a:buNone/>
            </a:pPr>
            <a:r>
              <a:rPr lang="fr-FR" sz="1800" b="1" dirty="0">
                <a:solidFill>
                  <a:srgbClr val="0070C0"/>
                </a:solidFill>
              </a:rPr>
              <a:t>(Pour la séquence </a:t>
            </a:r>
            <a:r>
              <a:rPr lang="fr-FR" sz="1800" b="1" u="sng" dirty="0">
                <a:solidFill>
                  <a:srgbClr val="0070C0"/>
                </a:solidFill>
              </a:rPr>
              <a:t>Se figurer la condition l’humaine </a:t>
            </a:r>
            <a:r>
              <a:rPr lang="fr-FR" sz="1800" b="1" dirty="0">
                <a:solidFill>
                  <a:srgbClr val="0070C0"/>
                </a:solidFill>
              </a:rPr>
              <a:t>»)</a:t>
            </a:r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F3044D-62B3-475C-A048-DB8C4430E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1182848"/>
            <a:ext cx="4443984" cy="453005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Philosophie – sujets 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0938B5-4387-4F7E-B9FF-B0AD7AB68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3" y="1803635"/>
            <a:ext cx="5521577" cy="4649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Question d’interprétation philosophique :</a:t>
            </a:r>
          </a:p>
          <a:p>
            <a:pPr marL="0" indent="0" algn="just">
              <a:buNone/>
            </a:pPr>
            <a:r>
              <a:rPr lang="fr-FR" dirty="0">
                <a:solidFill>
                  <a:schemeClr val="tx1"/>
                </a:solidFill>
              </a:rPr>
              <a:t>Rousseau, </a:t>
            </a:r>
            <a:r>
              <a:rPr lang="fr-FR" b="1" i="1" dirty="0">
                <a:solidFill>
                  <a:schemeClr val="tx1"/>
                </a:solidFill>
              </a:rPr>
              <a:t>Discours sur l’origine et les fondements de l’inégalité parmi les hommes</a:t>
            </a:r>
            <a:r>
              <a:rPr lang="fr-FR" dirty="0">
                <a:solidFill>
                  <a:schemeClr val="tx1"/>
                </a:solidFill>
              </a:rPr>
              <a:t>, 1755. 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00B050"/>
                </a:solidFill>
              </a:rPr>
              <a:t>Pourquoi imaginer un état de nature ? 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0070C0"/>
                </a:solidFill>
              </a:rPr>
              <a:t>(Pour la séquence « </a:t>
            </a:r>
            <a:r>
              <a:rPr lang="fr-FR" b="1" u="sng" dirty="0">
                <a:solidFill>
                  <a:srgbClr val="0070C0"/>
                </a:solidFill>
              </a:rPr>
              <a:t>Utopie et dystopie </a:t>
            </a:r>
            <a:r>
              <a:rPr lang="fr-FR" b="1" dirty="0">
                <a:solidFill>
                  <a:srgbClr val="0070C0"/>
                </a:solidFill>
              </a:rPr>
              <a:t>»)</a:t>
            </a:r>
            <a:endParaRPr lang="fr-FR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Question de réflexion philosophique :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00B050"/>
                </a:solidFill>
              </a:rPr>
              <a:t>La conscience de la mort définit-elle la condition humaine ? 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0070C0"/>
                </a:solidFill>
              </a:rPr>
              <a:t>(Pour la séquence </a:t>
            </a:r>
            <a:r>
              <a:rPr lang="fr-FR" b="1" u="sng" dirty="0">
                <a:solidFill>
                  <a:srgbClr val="0070C0"/>
                </a:solidFill>
              </a:rPr>
              <a:t>Se figurer la condition l’humaine </a:t>
            </a:r>
            <a:r>
              <a:rPr lang="fr-FR" b="1" dirty="0">
                <a:solidFill>
                  <a:srgbClr val="0070C0"/>
                </a:solidFill>
              </a:rPr>
              <a:t>»)</a:t>
            </a:r>
          </a:p>
          <a:p>
            <a:pPr marL="0" indent="0" algn="just">
              <a:buNone/>
            </a:pPr>
            <a:endParaRPr lang="fr-FR" b="1" dirty="0">
              <a:solidFill>
                <a:srgbClr val="00B050"/>
              </a:solidFill>
            </a:endParaRPr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B9B7FEAC-51AF-405D-9860-ED55FC5BC67E}"/>
              </a:ext>
            </a:extLst>
          </p:cNvPr>
          <p:cNvSpPr/>
          <p:nvPr/>
        </p:nvSpPr>
        <p:spPr>
          <a:xfrm rot="10800000">
            <a:off x="4798153" y="173877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BB5AC0D5-CDDF-407E-8187-BB9E6F72C728}"/>
              </a:ext>
            </a:extLst>
          </p:cNvPr>
          <p:cNvSpPr/>
          <p:nvPr/>
        </p:nvSpPr>
        <p:spPr>
          <a:xfrm>
            <a:off x="4837176" y="404671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E385BC25-0E23-42E5-B09C-7610A2268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276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D5B72CB-9CBA-4512-BC21-D75D71078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335947"/>
          </a:xfrm>
        </p:spPr>
        <p:txBody>
          <a:bodyPr>
            <a:normAutofit/>
          </a:bodyPr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Rien n’est figé – ne rien figer</a:t>
            </a:r>
            <a:br>
              <a:rPr lang="fr-FR" dirty="0">
                <a:solidFill>
                  <a:srgbClr val="FF0000"/>
                </a:solidFill>
              </a:rPr>
            </a:br>
            <a:r>
              <a:rPr lang="fr-FR" sz="3200" dirty="0">
                <a:solidFill>
                  <a:srgbClr val="0070C0"/>
                </a:solidFill>
              </a:rPr>
              <a:t>Construire une séquence HLP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43F556-2A69-41EB-B910-EE64BF1F0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550253"/>
            <a:ext cx="9601200" cy="3967993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Des modalités diverses possibles : </a:t>
            </a:r>
          </a:p>
          <a:p>
            <a:r>
              <a:rPr lang="fr-FR" dirty="0"/>
              <a:t>Une progression commune</a:t>
            </a:r>
          </a:p>
          <a:p>
            <a:r>
              <a:rPr lang="fr-FR" dirty="0"/>
              <a:t>Des corpus communs</a:t>
            </a:r>
          </a:p>
          <a:p>
            <a:r>
              <a:rPr lang="fr-FR" dirty="0"/>
              <a:t>Des œuvres ou une œuvre commune</a:t>
            </a:r>
          </a:p>
          <a:p>
            <a:r>
              <a:rPr lang="fr-FR" dirty="0"/>
              <a:t>Des corpus distincts mais des objectifs communs et /ou des sujets communs </a:t>
            </a:r>
          </a:p>
          <a:p>
            <a:r>
              <a:rPr lang="fr-FR" dirty="0"/>
              <a:t>Penser l’évaluation et bâtir la séquence à partir des sujets communs choisis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1D5F6B8-8823-4696-860E-DB47A8D8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927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482A32-001E-49F3-8953-819B560D70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789" y="176169"/>
            <a:ext cx="11115413" cy="1434517"/>
          </a:xfrm>
        </p:spPr>
        <p:txBody>
          <a:bodyPr>
            <a:normAutofit/>
          </a:bodyPr>
          <a:lstStyle/>
          <a:p>
            <a:pPr algn="ctr"/>
            <a:r>
              <a:rPr lang="fr-FR" sz="4000" dirty="0">
                <a:solidFill>
                  <a:srgbClr val="FF0000"/>
                </a:solidFill>
              </a:rPr>
              <a:t>Construire une séquence, des composantes souples et modulables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C94D99-B36C-4E6E-8D4C-9101E208EC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1610686"/>
            <a:ext cx="10465266" cy="4764947"/>
          </a:xfrm>
        </p:spPr>
        <p:txBody>
          <a:bodyPr>
            <a:normAutofit lnSpcReduction="10000"/>
          </a:bodyPr>
          <a:lstStyle/>
          <a:p>
            <a:r>
              <a:rPr lang="fr-FR" dirty="0"/>
              <a:t>Séquence organisée autour d’un sujet commun littérature – philosophie </a:t>
            </a:r>
          </a:p>
          <a:p>
            <a:r>
              <a:rPr lang="fr-FR" dirty="0"/>
              <a:t>Des textes étudiés de manière libre :</a:t>
            </a:r>
          </a:p>
          <a:p>
            <a:pPr lvl="1"/>
            <a:r>
              <a:rPr lang="fr-FR" dirty="0"/>
              <a:t>à partir d’une question d’interprétation littéraire et/ou philosophique </a:t>
            </a:r>
          </a:p>
          <a:p>
            <a:pPr lvl="1"/>
            <a:r>
              <a:rPr lang="fr-FR" dirty="0"/>
              <a:t>Une lecture commentée</a:t>
            </a:r>
          </a:p>
          <a:p>
            <a:pPr lvl="1"/>
            <a:r>
              <a:rPr lang="fr-FR" dirty="0"/>
              <a:t>Un commentaire</a:t>
            </a:r>
          </a:p>
          <a:p>
            <a:pPr lvl="1"/>
            <a:r>
              <a:rPr lang="fr-FR" dirty="0"/>
              <a:t>Une explication, etc.</a:t>
            </a:r>
          </a:p>
          <a:p>
            <a:r>
              <a:rPr lang="fr-FR" dirty="0"/>
              <a:t>Une œuvre intégrale ou une section d’une œuvre intégrale comme support d’étude </a:t>
            </a:r>
          </a:p>
          <a:p>
            <a:r>
              <a:rPr lang="fr-FR" dirty="0"/>
              <a:t>Des GT complémentaires</a:t>
            </a:r>
          </a:p>
          <a:p>
            <a:r>
              <a:rPr lang="fr-FR" dirty="0"/>
              <a:t>Une lecture cursive</a:t>
            </a:r>
          </a:p>
          <a:p>
            <a:r>
              <a:rPr lang="fr-FR" dirty="0"/>
              <a:t>Des activités annexes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La séquence aboutit à un sujet de réflexion et à une question d’interprétation croisés littérature – philosophie  </a:t>
            </a:r>
          </a:p>
          <a:p>
            <a:pPr marL="530352" lvl="1" indent="0">
              <a:buNone/>
            </a:pP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BDBAE2D-291E-4866-9B97-6A8234671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299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495B4E-D682-4206-BE89-D97FFE3D2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0903" y="184559"/>
            <a:ext cx="10318457" cy="931178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FF0000"/>
                </a:solidFill>
              </a:rPr>
              <a:t>Exemple de progression annuelle 1ère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D9537B-CA18-4AF5-A2E2-7C395445B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011" y="1115737"/>
            <a:ext cx="11081857" cy="56206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LES POUVOIRS DE LA PAROLE :</a:t>
            </a:r>
          </a:p>
          <a:p>
            <a:r>
              <a:rPr lang="fr-FR" dirty="0"/>
              <a:t>Rhétorique et vérité – GT </a:t>
            </a:r>
          </a:p>
          <a:p>
            <a:r>
              <a:rPr lang="fr-FR" dirty="0"/>
              <a:t>La parole, une arme politique – GT </a:t>
            </a:r>
          </a:p>
          <a:p>
            <a:r>
              <a:rPr lang="fr-FR" dirty="0"/>
              <a:t>Pouvoirs et séductions de la parole – OI  (exemples possibles)</a:t>
            </a:r>
          </a:p>
          <a:p>
            <a:pPr lvl="1"/>
            <a:r>
              <a:rPr lang="fr-FR" b="1" dirty="0"/>
              <a:t>Philoctète,</a:t>
            </a:r>
            <a:r>
              <a:rPr lang="fr-FR" dirty="0"/>
              <a:t> </a:t>
            </a:r>
            <a:r>
              <a:rPr lang="fr-FR" i="0" dirty="0"/>
              <a:t>Sophocle</a:t>
            </a:r>
          </a:p>
          <a:p>
            <a:pPr lvl="1"/>
            <a:r>
              <a:rPr lang="fr-FR" b="1" dirty="0"/>
              <a:t>Lysistrata</a:t>
            </a:r>
            <a:r>
              <a:rPr lang="fr-FR" dirty="0"/>
              <a:t>, </a:t>
            </a:r>
            <a:r>
              <a:rPr lang="fr-FR" b="1" dirty="0"/>
              <a:t>Les Nuées</a:t>
            </a:r>
            <a:r>
              <a:rPr lang="fr-FR" dirty="0"/>
              <a:t>, </a:t>
            </a:r>
            <a:r>
              <a:rPr lang="fr-FR" i="0" dirty="0"/>
              <a:t>Aristophane</a:t>
            </a:r>
          </a:p>
          <a:p>
            <a:pPr lvl="1"/>
            <a:r>
              <a:rPr lang="fr-FR" b="1" dirty="0"/>
              <a:t>Amphitryon</a:t>
            </a:r>
            <a:r>
              <a:rPr lang="fr-FR" dirty="0"/>
              <a:t>, </a:t>
            </a:r>
            <a:r>
              <a:rPr lang="fr-FR" i="0" dirty="0"/>
              <a:t>Plaute</a:t>
            </a:r>
          </a:p>
          <a:p>
            <a:pPr lvl="1"/>
            <a:r>
              <a:rPr lang="fr-FR" b="1" dirty="0"/>
              <a:t>Les Métamorphoses</a:t>
            </a:r>
            <a:r>
              <a:rPr lang="fr-FR" dirty="0"/>
              <a:t>, Livre XIII, Ovide</a:t>
            </a:r>
          </a:p>
          <a:p>
            <a:pPr lvl="1"/>
            <a:r>
              <a:rPr lang="fr-FR" b="1" dirty="0"/>
              <a:t>Cinna, L’Illusion comique</a:t>
            </a:r>
            <a:r>
              <a:rPr lang="fr-FR" dirty="0"/>
              <a:t>, </a:t>
            </a:r>
            <a:r>
              <a:rPr lang="fr-FR" i="0" dirty="0"/>
              <a:t>Corneille</a:t>
            </a:r>
          </a:p>
          <a:p>
            <a:pPr lvl="1"/>
            <a:r>
              <a:rPr lang="fr-FR" b="1" dirty="0"/>
              <a:t>Une grande comédie de</a:t>
            </a:r>
            <a:r>
              <a:rPr lang="fr-FR" dirty="0"/>
              <a:t> </a:t>
            </a:r>
            <a:r>
              <a:rPr lang="fr-FR" i="0" dirty="0"/>
              <a:t>Molière ou </a:t>
            </a:r>
            <a:r>
              <a:rPr lang="fr-FR" b="1" dirty="0"/>
              <a:t>une tragédie </a:t>
            </a:r>
            <a:r>
              <a:rPr lang="fr-FR" i="0" dirty="0"/>
              <a:t>de Racine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LES REPRESENTATIONS DU MONDE :</a:t>
            </a:r>
          </a:p>
          <a:p>
            <a:r>
              <a:rPr lang="fr-FR" dirty="0"/>
              <a:t>Voir le monde autrement – enjeux et débats (découverte du monde et pluralité des cultures)</a:t>
            </a:r>
          </a:p>
          <a:p>
            <a:r>
              <a:rPr lang="fr-FR" dirty="0"/>
              <a:t>Utopies et dystopies – regards nouveaux sur le monde (décrire, figurer, imaginer)</a:t>
            </a:r>
          </a:p>
          <a:p>
            <a:r>
              <a:rPr lang="fr-FR" dirty="0"/>
              <a:t>« Faire monter les bêtes brutes en chaire » (l’homme et l’animal)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968FA73-6C11-410E-8739-A3F2A7CCC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4950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A4125EC-2F17-4EEC-AD74-B36813E43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0018" y="1788454"/>
            <a:ext cx="9177555" cy="921190"/>
          </a:xfrm>
        </p:spPr>
        <p:txBody>
          <a:bodyPr/>
          <a:lstStyle/>
          <a:p>
            <a:r>
              <a:rPr lang="fr-FR" sz="6000" dirty="0"/>
              <a:t>Exemples de séquences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F6AA7F5-38D4-4A5F-9ED5-E0F1D87137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5519" y="3221372"/>
            <a:ext cx="9177555" cy="2147582"/>
          </a:xfrm>
        </p:spPr>
        <p:txBody>
          <a:bodyPr>
            <a:noAutofit/>
          </a:bodyPr>
          <a:lstStyle/>
          <a:p>
            <a:pPr algn="l"/>
            <a:r>
              <a:rPr lang="fr-FR" sz="3200" b="1" dirty="0">
                <a:solidFill>
                  <a:srgbClr val="FF0000"/>
                </a:solidFill>
              </a:rPr>
              <a:t>Proposition n°1 : La parole, une arme politique</a:t>
            </a:r>
          </a:p>
          <a:p>
            <a:pPr algn="l"/>
            <a:r>
              <a:rPr lang="fr-FR" sz="3200" b="1" dirty="0">
                <a:solidFill>
                  <a:srgbClr val="FF0000"/>
                </a:solidFill>
              </a:rPr>
              <a:t>Proposition n°2 : L’homme et l’animal</a:t>
            </a:r>
          </a:p>
          <a:p>
            <a:pPr algn="l"/>
            <a:r>
              <a:rPr lang="fr-FR" sz="3200" b="1" dirty="0">
                <a:solidFill>
                  <a:srgbClr val="FF0000"/>
                </a:solidFill>
              </a:rPr>
              <a:t>Proposition n°3 : L’utopie et la dystopie</a:t>
            </a:r>
          </a:p>
          <a:p>
            <a:endParaRPr lang="fr-FR" sz="3200" b="1" dirty="0">
              <a:solidFill>
                <a:srgbClr val="FF0000"/>
              </a:solidFill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41B63D8-F183-4192-BC0D-65531CA3D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096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F1755F-F158-45BB-B1FE-FE427A9B3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Proposition n°1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4EE4806-1DBA-4387-BFBB-2A22C0F6A6F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4000" dirty="0">
                <a:solidFill>
                  <a:srgbClr val="FF0000"/>
                </a:solidFill>
              </a:rPr>
              <a:t>La parole, une arme politique</a:t>
            </a: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B1C18A5-C74B-4922-9B2D-E2DF87381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1308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8EE118-A39F-4EFA-972E-E2FC999E3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0510" y="570450"/>
            <a:ext cx="11216080" cy="84728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600" dirty="0">
                <a:solidFill>
                  <a:srgbClr val="FF0000"/>
                </a:solidFill>
              </a:rPr>
              <a:t>La parole, une arme politique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/>
            </a:r>
            <a:br>
              <a:rPr lang="fr-FR" sz="3600" dirty="0">
                <a:solidFill>
                  <a:srgbClr val="FF0000"/>
                </a:solidFill>
              </a:rPr>
            </a:br>
            <a:endParaRPr lang="fr-FR" sz="3600" dirty="0">
              <a:solidFill>
                <a:srgbClr val="FF0000"/>
              </a:solidFill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D1DC84D-E196-46E5-A92C-2C1DB13CF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1333851"/>
            <a:ext cx="4443984" cy="687898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Littérature</a:t>
            </a:r>
            <a:r>
              <a:rPr lang="fr-FR" dirty="0"/>
              <a:t> </a:t>
            </a:r>
            <a:r>
              <a:rPr lang="fr-FR" dirty="0">
                <a:solidFill>
                  <a:srgbClr val="7030A0"/>
                </a:solidFill>
              </a:rPr>
              <a:t>– sujets 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6F5F7DB-09E4-4393-BB11-DDEE5F9402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0510" y="2281806"/>
            <a:ext cx="5419288" cy="41693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Question de réflexion littéraire :</a:t>
            </a:r>
            <a:endParaRPr lang="fr-FR" dirty="0"/>
          </a:p>
          <a:p>
            <a:pPr marL="0" indent="0" algn="just">
              <a:buNone/>
            </a:pPr>
            <a:r>
              <a:rPr lang="fr-FR" dirty="0"/>
              <a:t>Dans </a:t>
            </a:r>
            <a:r>
              <a:rPr lang="fr-FR" i="1" dirty="0"/>
              <a:t>Qu’est-ce que la littérature </a:t>
            </a:r>
            <a:r>
              <a:rPr lang="fr-FR" dirty="0"/>
              <a:t>Jean-Paul Sartre écrit à propos de l’écrivain : « … les mots sont des pistolets chargés. S’il parle, il tire. ». </a:t>
            </a:r>
            <a:r>
              <a:rPr lang="fr-FR" b="1" dirty="0">
                <a:solidFill>
                  <a:srgbClr val="00B050"/>
                </a:solidFill>
              </a:rPr>
              <a:t>La parole de l’écrivain peut-elle être une arme politique ?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Question d’interprétation littéraire :</a:t>
            </a:r>
          </a:p>
          <a:p>
            <a:pPr marL="0" indent="0" algn="just">
              <a:buNone/>
            </a:pPr>
            <a:r>
              <a:rPr lang="fr-FR" dirty="0">
                <a:solidFill>
                  <a:schemeClr val="tx1"/>
                </a:solidFill>
              </a:rPr>
              <a:t>Corneille, </a:t>
            </a:r>
            <a:r>
              <a:rPr lang="fr-FR" b="1" i="1" dirty="0">
                <a:solidFill>
                  <a:schemeClr val="tx1"/>
                </a:solidFill>
              </a:rPr>
              <a:t>Cinna</a:t>
            </a:r>
            <a:r>
              <a:rPr lang="fr-FR" dirty="0">
                <a:solidFill>
                  <a:schemeClr val="tx1"/>
                </a:solidFill>
              </a:rPr>
              <a:t>, Acte III, scène 4, Emilie et Cinna, v. 1011 à 1052, 1641. 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00B050"/>
                </a:solidFill>
              </a:rPr>
              <a:t>Qui est le tyran dans cet extrait ?</a:t>
            </a:r>
          </a:p>
          <a:p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AF3044D-62B3-475C-A048-DB8C4430E4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25014" y="1333852"/>
            <a:ext cx="4443984" cy="687897"/>
          </a:xfrm>
        </p:spPr>
        <p:txBody>
          <a:bodyPr/>
          <a:lstStyle/>
          <a:p>
            <a:pPr algn="ctr"/>
            <a:r>
              <a:rPr lang="fr-FR" dirty="0">
                <a:solidFill>
                  <a:srgbClr val="7030A0"/>
                </a:solidFill>
              </a:rPr>
              <a:t>Philosophie – sujets 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5D0938B5-4387-4F7E-B9FF-B0AD7AB689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5013" y="2281806"/>
            <a:ext cx="5521577" cy="4169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Question d’interprétation philosophique : </a:t>
            </a:r>
          </a:p>
          <a:p>
            <a:pPr marL="0" indent="0">
              <a:buNone/>
            </a:pPr>
            <a:r>
              <a:rPr lang="fr-FR" i="1" dirty="0">
                <a:solidFill>
                  <a:schemeClr val="tx1"/>
                </a:solidFill>
              </a:rPr>
              <a:t>Qu’est-ce que la littérature</a:t>
            </a:r>
            <a:r>
              <a:rPr lang="fr-FR" dirty="0">
                <a:solidFill>
                  <a:schemeClr val="tx1"/>
                </a:solidFill>
              </a:rPr>
              <a:t>, Jean-Paul Sartre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Dans quel sens peut-on dire que « la parole est action » ?</a:t>
            </a:r>
            <a:endParaRPr lang="fr-F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Question de réflexion philosophique :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A quoi tient l’efficacité d’un discours ? </a:t>
            </a:r>
          </a:p>
          <a:p>
            <a:endParaRPr lang="fr-FR" dirty="0"/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845C8495-1FAB-4E66-8B25-F69FD89F4A75}"/>
              </a:ext>
            </a:extLst>
          </p:cNvPr>
          <p:cNvSpPr/>
          <p:nvPr/>
        </p:nvSpPr>
        <p:spPr>
          <a:xfrm>
            <a:off x="4837176" y="428677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877A10E3-F614-43B6-9543-4323503770AA}"/>
              </a:ext>
            </a:extLst>
          </p:cNvPr>
          <p:cNvSpPr/>
          <p:nvPr/>
        </p:nvSpPr>
        <p:spPr>
          <a:xfrm rot="10800000">
            <a:off x="4689446" y="228180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E86B52E0-DF3A-46E5-B5AA-DC7810AB3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Académie de Corse      Inspection Lettres - Philosophie </a:t>
            </a:r>
            <a:r>
              <a:rPr lang="fr-FR" dirty="0">
                <a:solidFill>
                  <a:srgbClr val="FF0000"/>
                </a:solidFill>
              </a:rPr>
              <a:t>Mme Gherman – M. Ferrari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745487"/>
      </p:ext>
    </p:extLst>
  </p:cSld>
  <p:clrMapOvr>
    <a:masterClrMapping/>
  </p:clrMapOvr>
</p:sld>
</file>

<file path=ppt/theme/theme1.xml><?xml version="1.0" encoding="utf-8"?>
<a:theme xmlns:a="http://schemas.openxmlformats.org/drawingml/2006/main" name="Cadrage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Rogner</Template>
  <TotalTime>2020</TotalTime>
  <Words>3690</Words>
  <Application>Microsoft Office PowerPoint</Application>
  <PresentationFormat>Grand écran</PresentationFormat>
  <Paragraphs>468</Paragraphs>
  <Slides>39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7" baseType="lpstr">
      <vt:lpstr>Arial</vt:lpstr>
      <vt:lpstr>Arial Black</vt:lpstr>
      <vt:lpstr>Calibri</vt:lpstr>
      <vt:lpstr>Franklin Gothic Book</vt:lpstr>
      <vt:lpstr>Segoe UI Semibold</vt:lpstr>
      <vt:lpstr>Times New Roman</vt:lpstr>
      <vt:lpstr>Wingdings</vt:lpstr>
      <vt:lpstr>Cadrage</vt:lpstr>
      <vt:lpstr>Humanités lettres philosophie</vt:lpstr>
      <vt:lpstr>Ressources en ligne</vt:lpstr>
      <vt:lpstr>PROGRAMME pour la classe de 1ère </vt:lpstr>
      <vt:lpstr>Rien n’est figé – ne rien figer Construire une séquence HLP</vt:lpstr>
      <vt:lpstr>Construire une séquence, des composantes souples et modulables</vt:lpstr>
      <vt:lpstr>Exemple de progression annuelle 1ère</vt:lpstr>
      <vt:lpstr>Exemples de séquences</vt:lpstr>
      <vt:lpstr>Proposition n°1</vt:lpstr>
      <vt:lpstr>La parole, une arme politique   </vt:lpstr>
      <vt:lpstr>La Parole, une arme politique   </vt:lpstr>
      <vt:lpstr>La parole, une arme politique   </vt:lpstr>
      <vt:lpstr>La parole, une arme politique   </vt:lpstr>
      <vt:lpstr>La parole, une arme politique   </vt:lpstr>
      <vt:lpstr>La parole, une arme politique   </vt:lpstr>
      <vt:lpstr>Proposition n°2</vt:lpstr>
      <vt:lpstr>« Faire monter les bêtes brutes en chaire »   </vt:lpstr>
      <vt:lpstr>« Faire monter les bêtes brutes en chaire »   </vt:lpstr>
      <vt:lpstr>« Faire monter les bêtes brutes en chaire »   </vt:lpstr>
      <vt:lpstr>« Faire monter les bêtes brutes en chaire »   </vt:lpstr>
      <vt:lpstr>« Faire monter les bêtes brutes en chaire »   </vt:lpstr>
      <vt:lpstr>Proposition n°3</vt:lpstr>
      <vt:lpstr>L’utopie et la dystopie, des regards nouveaux sur le monde    </vt:lpstr>
      <vt:lpstr>L’utopie et la dystopie, des regards nouveaux sur le monde</vt:lpstr>
      <vt:lpstr>L’utopie et la dystopie, des regards nouveaux sur le monde  </vt:lpstr>
      <vt:lpstr> L’utopie et la dystopie, des regards nouveaux sur le monde  </vt:lpstr>
      <vt:lpstr>L’utopie et la dystopie, des regards nouveaux sur le monde  </vt:lpstr>
      <vt:lpstr>L’utopie et la dystopie, des regards nouveaux sur le monde   </vt:lpstr>
      <vt:lpstr>Travailler ensemble</vt:lpstr>
      <vt:lpstr>Propositions </vt:lpstr>
      <vt:lpstr>Construire un cours à partir d’un texte   </vt:lpstr>
      <vt:lpstr>Propositions </vt:lpstr>
      <vt:lpstr>Construire un corpus commun à partir d’un texte   </vt:lpstr>
      <vt:lpstr>Construire un corpus commun à partir d’un texte littéraire :  Bossuet, Sermon pour le jour de  Pâques, 1662.   </vt:lpstr>
      <vt:lpstr>Construire un corpus commun à partir d’un texte littéraire :  Bossuet, Sermon pour le jour de  Pâques, 1662.   </vt:lpstr>
      <vt:lpstr>Construire un corpus commun à partir d’un texte philosophique :  Rousseau, Discours sur l’origine et les fondements de l’inégalité parmi les hommes, 1755.   </vt:lpstr>
      <vt:lpstr>Construire un corpus commun à partir d’un texte philosophiques :  Rousseau, Discours sur l’origine et les fondements de l’inégalité parmi les hommes, 1755.   </vt:lpstr>
      <vt:lpstr>Propositions </vt:lpstr>
      <vt:lpstr>Construire un sujet à partir d’un texte   </vt:lpstr>
      <vt:lpstr>Construire un sujet en commun – proposition de sujets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Humanités lettres philosophie</dc:title>
  <dc:creator>FLORENTINA GHERMAN</dc:creator>
  <cp:lastModifiedBy>WIN8.1</cp:lastModifiedBy>
  <cp:revision>155</cp:revision>
  <dcterms:created xsi:type="dcterms:W3CDTF">2019-08-28T15:29:52Z</dcterms:created>
  <dcterms:modified xsi:type="dcterms:W3CDTF">2020-01-11T00:32:27Z</dcterms:modified>
</cp:coreProperties>
</file>