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EB51B-A2B6-4BE0-9B6B-B9B1962358A5}" type="datetimeFigureOut">
              <a:rPr lang="fr-FR" smtClean="0"/>
              <a:pPr/>
              <a:t>12/09/2014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AE94E-F9BE-4E37-BA7D-7DE72C0ED1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EB51B-A2B6-4BE0-9B6B-B9B1962358A5}" type="datetimeFigureOut">
              <a:rPr lang="fr-FR" smtClean="0"/>
              <a:pPr/>
              <a:t>12/09/2014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AE94E-F9BE-4E37-BA7D-7DE72C0ED1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EB51B-A2B6-4BE0-9B6B-B9B1962358A5}" type="datetimeFigureOut">
              <a:rPr lang="fr-FR" smtClean="0"/>
              <a:pPr/>
              <a:t>12/09/2014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AE94E-F9BE-4E37-BA7D-7DE72C0ED1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EB51B-A2B6-4BE0-9B6B-B9B1962358A5}" type="datetimeFigureOut">
              <a:rPr lang="fr-FR" smtClean="0"/>
              <a:pPr/>
              <a:t>12/09/2014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AE94E-F9BE-4E37-BA7D-7DE72C0ED1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EB51B-A2B6-4BE0-9B6B-B9B1962358A5}" type="datetimeFigureOut">
              <a:rPr lang="fr-FR" smtClean="0"/>
              <a:pPr/>
              <a:t>12/09/2014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AE94E-F9BE-4E37-BA7D-7DE72C0ED1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EB51B-A2B6-4BE0-9B6B-B9B1962358A5}" type="datetimeFigureOut">
              <a:rPr lang="fr-FR" smtClean="0"/>
              <a:pPr/>
              <a:t>12/09/2014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AE94E-F9BE-4E37-BA7D-7DE72C0ED1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EB51B-A2B6-4BE0-9B6B-B9B1962358A5}" type="datetimeFigureOut">
              <a:rPr lang="fr-FR" smtClean="0"/>
              <a:pPr/>
              <a:t>12/09/2014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AE94E-F9BE-4E37-BA7D-7DE72C0ED1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EB51B-A2B6-4BE0-9B6B-B9B1962358A5}" type="datetimeFigureOut">
              <a:rPr lang="fr-FR" smtClean="0"/>
              <a:pPr/>
              <a:t>12/09/2014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AE94E-F9BE-4E37-BA7D-7DE72C0ED1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EB51B-A2B6-4BE0-9B6B-B9B1962358A5}" type="datetimeFigureOut">
              <a:rPr lang="fr-FR" smtClean="0"/>
              <a:pPr/>
              <a:t>12/09/2014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AE94E-F9BE-4E37-BA7D-7DE72C0ED1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EB51B-A2B6-4BE0-9B6B-B9B1962358A5}" type="datetimeFigureOut">
              <a:rPr lang="fr-FR" smtClean="0"/>
              <a:pPr/>
              <a:t>12/09/2014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AE94E-F9BE-4E37-BA7D-7DE72C0ED1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EB51B-A2B6-4BE0-9B6B-B9B1962358A5}" type="datetimeFigureOut">
              <a:rPr lang="fr-FR" smtClean="0"/>
              <a:pPr/>
              <a:t>12/09/2014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AE94E-F9BE-4E37-BA7D-7DE72C0ED1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EB51B-A2B6-4BE0-9B6B-B9B1962358A5}" type="datetimeFigureOut">
              <a:rPr lang="fr-FR" smtClean="0"/>
              <a:pPr/>
              <a:t>12/09/2014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AE94E-F9BE-4E37-BA7D-7DE72C0ED1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FotoTableauDaVinc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1484784"/>
            <a:ext cx="7429500" cy="413385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656184"/>
          </a:xfrm>
        </p:spPr>
        <p:txBody>
          <a:bodyPr>
            <a:normAutofit/>
          </a:bodyPr>
          <a:lstStyle/>
          <a:p>
            <a:r>
              <a:rPr lang="fr-FR" sz="2800" b="1" dirty="0" smtClean="0">
                <a:latin typeface="Comic Sans MS" pitchFamily="66" charset="0"/>
              </a:rPr>
              <a:t>E.N.T. : un exemple d’activité en mathématiques - Classe de Première S</a:t>
            </a:r>
            <a:endParaRPr lang="fr-FR" sz="2800" b="1" dirty="0">
              <a:latin typeface="Comic Sans MS" pitchFamily="66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23528" y="5301208"/>
            <a:ext cx="8424936" cy="1275928"/>
          </a:xfrm>
        </p:spPr>
        <p:txBody>
          <a:bodyPr>
            <a:noAutofit/>
          </a:bodyPr>
          <a:lstStyle/>
          <a:p>
            <a:r>
              <a:rPr lang="fr-FR" sz="2400" b="1" dirty="0" smtClean="0">
                <a:solidFill>
                  <a:schemeClr val="tx1"/>
                </a:solidFill>
                <a:latin typeface="Comic Sans MS" pitchFamily="66" charset="0"/>
              </a:rPr>
              <a:t>A l’aide d’une « unité de cours », travaux autour du tableau de Leonardo da Vinci : </a:t>
            </a:r>
          </a:p>
          <a:p>
            <a:r>
              <a:rPr lang="fr-FR" sz="2400" b="1" dirty="0" smtClean="0">
                <a:solidFill>
                  <a:schemeClr val="tx1"/>
                </a:solidFill>
                <a:latin typeface="Comic Sans MS" pitchFamily="66" charset="0"/>
              </a:rPr>
              <a:t>« L’annonciation »</a:t>
            </a:r>
            <a:endParaRPr lang="fr-FR" sz="24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635670"/>
          </a:xfrm>
        </p:spPr>
        <p:txBody>
          <a:bodyPr>
            <a:normAutofit fontScale="90000"/>
          </a:bodyPr>
          <a:lstStyle/>
          <a:p>
            <a:pPr algn="ctr"/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dirty="0" smtClean="0">
                <a:latin typeface="Comic Sans MS" pitchFamily="66" charset="0"/>
              </a:rPr>
              <a:t>Objectifs pédagogiques</a:t>
            </a:r>
            <a:br>
              <a:rPr lang="fr-FR" dirty="0" smtClean="0">
                <a:latin typeface="Comic Sans MS" pitchFamily="66" charset="0"/>
              </a:rPr>
            </a:br>
            <a:r>
              <a:rPr lang="fr-FR" dirty="0" smtClean="0">
                <a:latin typeface="Comic Sans MS" pitchFamily="66" charset="0"/>
              </a:rPr>
              <a:t>généraux</a:t>
            </a:r>
            <a:endParaRPr lang="fr-FR" dirty="0">
              <a:latin typeface="Comic Sans MS" pitchFamily="66" charset="0"/>
            </a:endParaRPr>
          </a:p>
        </p:txBody>
      </p:sp>
      <p:pic>
        <p:nvPicPr>
          <p:cNvPr id="9" name="Espace réservé du contenu 8" descr="Activité - Page 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491880" y="332656"/>
            <a:ext cx="5111750" cy="3312368"/>
          </a:xfrm>
        </p:spPr>
      </p:pic>
      <p:sp>
        <p:nvSpPr>
          <p:cNvPr id="6" name="Espace réservé du texte 5"/>
          <p:cNvSpPr>
            <a:spLocks noGrp="1"/>
          </p:cNvSpPr>
          <p:nvPr>
            <p:ph type="body" sz="half" idx="2"/>
          </p:nvPr>
        </p:nvSpPr>
        <p:spPr>
          <a:xfrm>
            <a:off x="395536" y="980729"/>
            <a:ext cx="3008313" cy="1800200"/>
          </a:xfrm>
        </p:spPr>
        <p:txBody>
          <a:bodyPr/>
          <a:lstStyle/>
          <a:p>
            <a:pPr marL="342900" indent="-342900">
              <a:buFont typeface="Wingdings" pitchFamily="2" charset="2"/>
              <a:buChar char="§"/>
            </a:pPr>
            <a:r>
              <a:rPr lang="fr-FR" dirty="0" smtClean="0">
                <a:latin typeface="Comic Sans MS" pitchFamily="66" charset="0"/>
              </a:rPr>
              <a:t>Travaux avec l’E.N.T., tant en classe qu’à distance.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fr-FR" dirty="0" smtClean="0">
                <a:latin typeface="Comic Sans MS" pitchFamily="66" charset="0"/>
              </a:rPr>
              <a:t>Activité transversale dans le cadre de la section européenne.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fr-FR" dirty="0" smtClean="0">
                <a:latin typeface="Comic Sans MS" pitchFamily="66" charset="0"/>
              </a:rPr>
              <a:t>Echanges croisés à l’aide de la messagerie.</a:t>
            </a:r>
          </a:p>
          <a:p>
            <a:pPr marL="342900" indent="-342900">
              <a:buFont typeface="Wingdings" pitchFamily="2" charset="2"/>
              <a:buChar char="§"/>
            </a:pPr>
            <a:endParaRPr lang="fr-FR" dirty="0" smtClean="0">
              <a:latin typeface="Comic Sans MS" pitchFamily="66" charset="0"/>
            </a:endParaRPr>
          </a:p>
          <a:p>
            <a:pPr marL="342900" indent="-342900"/>
            <a:endParaRPr lang="fr-FR" dirty="0" smtClean="0">
              <a:latin typeface="Comic Sans MS" pitchFamily="66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95536" y="2780928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latin typeface="Comic Sans MS" pitchFamily="66" charset="0"/>
              </a:rPr>
              <a:t>Objectifs pédagogiques</a:t>
            </a:r>
            <a:br>
              <a:rPr lang="fr-FR" b="1" dirty="0" smtClean="0">
                <a:latin typeface="Comic Sans MS" pitchFamily="66" charset="0"/>
              </a:rPr>
            </a:br>
            <a:r>
              <a:rPr lang="fr-FR" b="1" dirty="0" smtClean="0">
                <a:latin typeface="Comic Sans MS" pitchFamily="66" charset="0"/>
              </a:rPr>
              <a:t>disciplinaires</a:t>
            </a:r>
            <a:endParaRPr lang="fr-FR" b="1" dirty="0">
              <a:latin typeface="Comic Sans MS" pitchFamily="66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39552" y="3645024"/>
            <a:ext cx="288032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fr-FR" sz="1600" dirty="0" smtClean="0">
                <a:latin typeface="Comic Sans MS" pitchFamily="66" charset="0"/>
              </a:rPr>
              <a:t> Travaux sur les trinômes.</a:t>
            </a:r>
          </a:p>
          <a:p>
            <a:pPr>
              <a:buFont typeface="Wingdings" pitchFamily="2" charset="2"/>
              <a:buChar char="§"/>
            </a:pPr>
            <a:r>
              <a:rPr lang="fr-FR" sz="1600" dirty="0" smtClean="0">
                <a:latin typeface="Comic Sans MS" pitchFamily="66" charset="0"/>
              </a:rPr>
              <a:t> Constructions géométriques (règle et compas).</a:t>
            </a:r>
          </a:p>
          <a:p>
            <a:pPr>
              <a:buFont typeface="Wingdings" pitchFamily="2" charset="2"/>
              <a:buChar char="§"/>
            </a:pPr>
            <a:r>
              <a:rPr lang="fr-FR" sz="1600" dirty="0" smtClean="0">
                <a:latin typeface="Comic Sans MS" pitchFamily="66" charset="0"/>
              </a:rPr>
              <a:t>Suite de Fibonacci.</a:t>
            </a:r>
          </a:p>
          <a:p>
            <a:pPr>
              <a:buFont typeface="Wingdings" pitchFamily="2" charset="2"/>
              <a:buChar char="§"/>
            </a:pPr>
            <a:r>
              <a:rPr lang="fr-FR" sz="1600" dirty="0" smtClean="0">
                <a:latin typeface="Comic Sans MS" pitchFamily="66" charset="0"/>
              </a:rPr>
              <a:t>Dichotomie avec la calculatrice.</a:t>
            </a:r>
          </a:p>
          <a:p>
            <a:pPr>
              <a:buFont typeface="Wingdings" pitchFamily="2" charset="2"/>
              <a:buChar char="§"/>
            </a:pPr>
            <a:r>
              <a:rPr lang="fr-FR" sz="1600" dirty="0" smtClean="0">
                <a:latin typeface="Comic Sans MS" pitchFamily="66" charset="0"/>
              </a:rPr>
              <a:t>Mathématiques en italien</a:t>
            </a:r>
            <a:endParaRPr lang="fr-FR" sz="1600" dirty="0">
              <a:latin typeface="Comic Sans MS" pitchFamily="66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3851920" y="3933056"/>
            <a:ext cx="4824536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latin typeface="Comic Sans MS" pitchFamily="66" charset="0"/>
              </a:rPr>
              <a:t>Modalités de l’activité : </a:t>
            </a:r>
          </a:p>
          <a:p>
            <a:pPr algn="just"/>
            <a:r>
              <a:rPr lang="fr-FR" sz="1600" dirty="0" smtClean="0">
                <a:latin typeface="Comic Sans MS" pitchFamily="66" charset="0"/>
              </a:rPr>
              <a:t>La réalisation de l’activité a été étalée sur plusieurs séances en classe où les élèves étaient répartis en groupes pour aborder les différents points</a:t>
            </a:r>
            <a:r>
              <a:rPr lang="fr-FR" sz="1600" b="1" dirty="0" smtClean="0">
                <a:latin typeface="Comic Sans MS" pitchFamily="66" charset="0"/>
              </a:rPr>
              <a:t>.</a:t>
            </a:r>
          </a:p>
          <a:p>
            <a:pPr algn="just"/>
            <a:r>
              <a:rPr lang="fr-FR" sz="1600" dirty="0" smtClean="0">
                <a:latin typeface="Comic Sans MS" pitchFamily="66" charset="0"/>
              </a:rPr>
              <a:t>Chacun a rédigé un document papier qui a donné lieu à une évaluation notée.</a:t>
            </a:r>
          </a:p>
          <a:p>
            <a:pPr algn="ctr"/>
            <a:r>
              <a:rPr lang="fr-FR" b="1" dirty="0" smtClean="0">
                <a:latin typeface="Comic Sans MS" pitchFamily="66" charset="0"/>
              </a:rPr>
              <a:t> </a:t>
            </a:r>
            <a:endParaRPr lang="fr-FR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Activité - Page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332656"/>
            <a:ext cx="3984443" cy="1944216"/>
          </a:xfrm>
          <a:prstGeom prst="rect">
            <a:avLst/>
          </a:prstGeom>
        </p:spPr>
      </p:pic>
      <p:pic>
        <p:nvPicPr>
          <p:cNvPr id="3" name="Image 2" descr="Activité - Page 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95936" y="764704"/>
            <a:ext cx="4100053" cy="1872208"/>
          </a:xfrm>
          <a:prstGeom prst="rect">
            <a:avLst/>
          </a:prstGeom>
        </p:spPr>
      </p:pic>
      <p:pic>
        <p:nvPicPr>
          <p:cNvPr id="4" name="Image 3" descr="Activité - Page 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15616" y="2564904"/>
            <a:ext cx="6768752" cy="706728"/>
          </a:xfrm>
          <a:prstGeom prst="rect">
            <a:avLst/>
          </a:prstGeom>
        </p:spPr>
      </p:pic>
      <p:pic>
        <p:nvPicPr>
          <p:cNvPr id="5" name="Image 4" descr="Activité - Page 5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3528" y="3356993"/>
            <a:ext cx="4248472" cy="1875316"/>
          </a:xfrm>
          <a:prstGeom prst="rect">
            <a:avLst/>
          </a:prstGeom>
        </p:spPr>
      </p:pic>
      <p:pic>
        <p:nvPicPr>
          <p:cNvPr id="6" name="Image 5" descr="Activité - Page 6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751264" y="3861048"/>
            <a:ext cx="4392736" cy="247936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Activité - Page 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188640"/>
            <a:ext cx="6516216" cy="3165019"/>
          </a:xfrm>
          <a:prstGeom prst="rect">
            <a:avLst/>
          </a:prstGeom>
        </p:spPr>
      </p:pic>
      <p:pic>
        <p:nvPicPr>
          <p:cNvPr id="5" name="Image 4" descr="Activité - Page 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51720" y="3501008"/>
            <a:ext cx="6604024" cy="308243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1215</TotalTime>
  <Words>118</Words>
  <Application>Microsoft Office PowerPoint</Application>
  <PresentationFormat>Affichage à l'écran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E.N.T. : un exemple d’activité en mathématiques - Classe de Première S</vt:lpstr>
      <vt:lpstr> Objectifs pédagogiques généraux</vt:lpstr>
      <vt:lpstr>Diapositive 3</vt:lpstr>
      <vt:lpstr>Diapositive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user</dc:creator>
  <cp:lastModifiedBy>user</cp:lastModifiedBy>
  <cp:revision>11</cp:revision>
  <dcterms:created xsi:type="dcterms:W3CDTF">2014-09-10T06:35:44Z</dcterms:created>
  <dcterms:modified xsi:type="dcterms:W3CDTF">2014-09-12T16:28:26Z</dcterms:modified>
</cp:coreProperties>
</file>