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6C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667000"/>
            <a:ext cx="9144000" cy="274002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478463"/>
            <a:ext cx="9144000" cy="23653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10"/>
          <p:cNvSpPr txBox="1"/>
          <p:nvPr/>
        </p:nvSpPr>
        <p:spPr>
          <a:xfrm>
            <a:off x="3148013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150" dirty="0">
                <a:solidFill>
                  <a:schemeClr val="accent1"/>
                </a:solidFill>
                <a:latin typeface="+mn-lt"/>
                <a:cs typeface="+mn-cs"/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4819650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150" dirty="0">
                <a:solidFill>
                  <a:schemeClr val="accent1"/>
                </a:solidFill>
                <a:latin typeface="+mn-lt"/>
                <a:cs typeface="+mn-cs"/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3755A-A24B-47BF-B24C-A4B1292F2CF2}" type="datetimeFigureOut">
              <a:rPr lang="fr-FR" smtClean="0"/>
              <a:pPr/>
              <a:t>20/09/2014</a:t>
            </a:fld>
            <a:endParaRPr lang="fr-F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4392613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757CB1EE-42AF-47E8-92E4-53B902AB97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3755A-A24B-47BF-B24C-A4B1292F2CF2}" type="datetimeFigureOut">
              <a:rPr lang="fr-FR" smtClean="0"/>
              <a:pPr/>
              <a:t>20/09/2014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CB1EE-42AF-47E8-92E4-53B902AB97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4591050" y="2409825"/>
            <a:ext cx="6858000" cy="203835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5400000">
            <a:off x="4668044" y="2570956"/>
            <a:ext cx="6858000" cy="1716088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5400000">
            <a:off x="3681413" y="3354387"/>
            <a:ext cx="6858000" cy="1492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3755A-A24B-47BF-B24C-A4B1292F2CF2}" type="datetimeFigureOut">
              <a:rPr lang="fr-FR" smtClean="0"/>
              <a:pPr/>
              <a:t>20/09/2014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757CB1EE-42AF-47E8-92E4-53B902AB97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3755A-A24B-47BF-B24C-A4B1292F2CF2}" type="datetimeFigureOut">
              <a:rPr lang="fr-FR" smtClean="0"/>
              <a:pPr/>
              <a:t>20/09/2014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CB1EE-42AF-47E8-92E4-53B902AB97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667000"/>
            <a:ext cx="9144000" cy="27400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478463"/>
            <a:ext cx="9144000" cy="23653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10"/>
          <p:cNvSpPr txBox="1"/>
          <p:nvPr/>
        </p:nvSpPr>
        <p:spPr>
          <a:xfrm>
            <a:off x="4819650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150" dirty="0">
                <a:solidFill>
                  <a:srgbClr val="FFFFFF"/>
                </a:solidFill>
                <a:latin typeface="+mn-lt"/>
                <a:cs typeface="+mn-cs"/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3148013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150" dirty="0">
                <a:solidFill>
                  <a:srgbClr val="FFFFFF"/>
                </a:solidFill>
                <a:latin typeface="+mn-lt"/>
                <a:cs typeface="+mn-cs"/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3755A-A24B-47BF-B24C-A4B1292F2CF2}" type="datetimeFigureOut">
              <a:rPr lang="fr-FR" smtClean="0"/>
              <a:pPr/>
              <a:t>20/09/2014</a:t>
            </a:fld>
            <a:endParaRPr lang="fr-F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225" y="4389438"/>
            <a:ext cx="1216025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757CB1EE-42AF-47E8-92E4-53B902AB97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3755A-A24B-47BF-B24C-A4B1292F2CF2}" type="datetimeFigureOut">
              <a:rPr lang="fr-FR" smtClean="0"/>
              <a:pPr/>
              <a:t>20/09/2014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CB1EE-42AF-47E8-92E4-53B902AB97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3755A-A24B-47BF-B24C-A4B1292F2CF2}" type="datetimeFigureOut">
              <a:rPr lang="fr-FR" smtClean="0"/>
              <a:pPr/>
              <a:t>20/09/2014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CB1EE-42AF-47E8-92E4-53B902AB97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3755A-A24B-47BF-B24C-A4B1292F2CF2}" type="datetimeFigureOut">
              <a:rPr lang="fr-FR" smtClean="0"/>
              <a:pPr/>
              <a:t>20/09/2014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CB1EE-42AF-47E8-92E4-53B902AB97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3755A-A24B-47BF-B24C-A4B1292F2CF2}" type="datetimeFigureOut">
              <a:rPr lang="fr-FR" smtClean="0"/>
              <a:pPr/>
              <a:t>20/09/2014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CB1EE-42AF-47E8-92E4-53B902AB97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00" y="161925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3755A-A24B-47BF-B24C-A4B1292F2CF2}" type="datetimeFigureOut">
              <a:rPr lang="fr-FR" smtClean="0"/>
              <a:pPr/>
              <a:t>20/09/2014</a:t>
            </a:fld>
            <a:endParaRPr lang="fr-F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CB1EE-42AF-47E8-92E4-53B902AB97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00" y="161925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3755A-A24B-47BF-B24C-A4B1292F2CF2}" type="datetimeFigureOut">
              <a:rPr lang="fr-FR" smtClean="0"/>
              <a:pPr/>
              <a:t>20/09/2014</a:t>
            </a:fld>
            <a:endParaRPr lang="fr-F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CB1EE-42AF-47E8-92E4-53B902AB97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013"/>
            <a:ext cx="9144000" cy="145415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8275"/>
            <a:ext cx="9144000" cy="1154113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A8A3755A-A24B-47BF-B24C-A4B1292F2CF2}" type="datetimeFigureOut">
              <a:rPr lang="fr-FR" smtClean="0"/>
              <a:pPr/>
              <a:t>20/09/2014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757CB1EE-42AF-47E8-92E4-53B902AB972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1368425"/>
            <a:ext cx="9144000" cy="1492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kern="120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48774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EB8E7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3B65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03548" y="2780928"/>
            <a:ext cx="8147248" cy="1555068"/>
            <a:chOff x="720" y="1080"/>
            <a:chExt cx="10843" cy="1742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759" y="1228"/>
              <a:ext cx="10771" cy="159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66663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8" name="REC 2"/>
            <p:cNvSpPr>
              <a:spLocks noChangeArrowheads="1"/>
            </p:cNvSpPr>
            <p:nvPr/>
          </p:nvSpPr>
          <p:spPr bwMode="auto">
            <a:xfrm>
              <a:off x="720" y="1080"/>
              <a:ext cx="10843" cy="356"/>
            </a:xfrm>
            <a:prstGeom prst="rect">
              <a:avLst/>
            </a:prstGeom>
            <a:solidFill>
              <a:srgbClr val="E1E1D7"/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973" y="1773"/>
              <a:ext cx="2421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Exemple d'utilisation du numérique.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Calibri" pitchFamily="34" charset="0"/>
                  <a:cs typeface="Arial" pitchFamily="34" charset="0"/>
                </a:rPr>
                <a:t>2nde - Section Européenne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4419" y="1620"/>
              <a:ext cx="64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zertype-Regular" pitchFamily="2" charset="0"/>
                  <a:cs typeface="Arial" pitchFamily="34" charset="0"/>
                </a:rPr>
                <a:t> 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zertype-Regular" pitchFamily="2" charset="0"/>
                  <a:cs typeface="Arial" pitchFamily="34" charset="0"/>
                </a:rPr>
                <a:t>Enseignement d’exploration: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zertype-Regular" pitchFamily="2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zertype-Regular" pitchFamily="2" charset="0"/>
                  <a:cs typeface="Arial" pitchFamily="34" charset="0"/>
                </a:rPr>
                <a:t>         </a:t>
              </a:r>
              <a:r>
                <a:rPr kumimoji="0" lang="fr-FR" sz="2400" b="0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zertype-Regular" pitchFamily="2" charset="0"/>
                  <a:cs typeface="Arial" pitchFamily="34" charset="0"/>
                </a:rPr>
                <a:t>M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é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zertype-Regular" pitchFamily="2" charset="0"/>
                  <a:cs typeface="Arial" pitchFamily="34" charset="0"/>
                </a:rPr>
                <a:t>thodes et </a:t>
              </a:r>
              <a:r>
                <a:rPr kumimoji="0" lang="fr-FR" sz="2400" b="0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zertype-Regular" pitchFamily="2" charset="0"/>
                  <a:cs typeface="Arial" pitchFamily="34" charset="0"/>
                </a:rPr>
                <a:t>P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zertype-Regular" pitchFamily="2" charset="0"/>
                  <a:cs typeface="Arial" pitchFamily="34" charset="0"/>
                </a:rPr>
                <a:t>ratiques </a:t>
              </a:r>
              <a:r>
                <a:rPr kumimoji="0" lang="fr-FR" sz="2400" b="0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zertype-Regular" pitchFamily="2" charset="0"/>
                  <a:cs typeface="Arial" pitchFamily="34" charset="0"/>
                </a:rPr>
                <a:t>S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zertype-Regular" pitchFamily="2" charset="0"/>
                  <a:cs typeface="Arial" pitchFamily="34" charset="0"/>
                </a:rPr>
                <a:t>cientifiques.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539552" y="2024844"/>
            <a:ext cx="8208912" cy="1152128"/>
            <a:chOff x="720" y="2966"/>
            <a:chExt cx="10771" cy="1114"/>
          </a:xfrm>
        </p:grpSpPr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3409" y="3248"/>
              <a:ext cx="8082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2" pitchFamily="18" charset="2"/>
                <a:buChar char="¡"/>
                <a:tabLst/>
              </a:pPr>
              <a:r>
                <a:rPr kumimoji="0" lang="fr-FR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Il s’agit d’un enseignement </a:t>
              </a:r>
              <a:r>
                <a:rPr kumimoji="0" lang="fr-FR" sz="1400" b="0" i="0" u="none" strike="noStrike" cap="none" normalizeH="0" baseline="0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Arial" pitchFamily="34" charset="0"/>
                  <a:cs typeface="Arial" pitchFamily="34" charset="0"/>
                </a:rPr>
                <a:t>sans évaluation</a:t>
              </a:r>
              <a:r>
                <a:rPr kumimoji="0" lang="fr-FR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donc à priori </a:t>
              </a:r>
              <a:r>
                <a:rPr kumimoji="0" lang="fr-FR" sz="1400" b="0" i="0" u="none" strike="noStrike" cap="none" normalizeH="0" baseline="0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Arial" pitchFamily="34" charset="0"/>
                  <a:cs typeface="Arial" pitchFamily="34" charset="0"/>
                </a:rPr>
                <a:t>peu motivant</a:t>
              </a:r>
              <a:r>
                <a:rPr kumimoji="0" lang="fr-FR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2" pitchFamily="18" charset="2"/>
                <a:buChar char="¡"/>
                <a:tabLst/>
              </a:pPr>
              <a:r>
                <a:rPr kumimoji="0" lang="fr-FR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Il faut donc motiver les élèves par l’</a:t>
              </a:r>
              <a:r>
                <a:rPr kumimoji="0" lang="fr-FR" sz="1400" b="0" i="0" u="none" strike="noStrike" cap="none" normalizeH="0" baseline="0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Arial" pitchFamily="34" charset="0"/>
                  <a:cs typeface="Arial" pitchFamily="34" charset="0"/>
                </a:rPr>
                <a:t>intérêt</a:t>
              </a:r>
              <a:r>
                <a:rPr kumimoji="0" lang="fr-FR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et l’</a:t>
              </a:r>
              <a:r>
                <a:rPr kumimoji="0" lang="fr-FR" sz="1400" b="0" i="0" u="none" strike="noStrike" cap="none" normalizeH="0" baseline="0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Arial" pitchFamily="34" charset="0"/>
                  <a:cs typeface="Arial" pitchFamily="34" charset="0"/>
                </a:rPr>
                <a:t>action</a:t>
              </a:r>
              <a:r>
                <a:rPr kumimoji="0" lang="fr-FR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720" y="2966"/>
              <a:ext cx="10771" cy="1114"/>
            </a:xfrm>
            <a:prstGeom prst="rect">
              <a:avLst/>
            </a:prstGeom>
            <a:noFill/>
            <a:ln w="25400">
              <a:solidFill>
                <a:srgbClr val="66663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981" y="3248"/>
              <a:ext cx="2340" cy="61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Problématique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611560" y="4041069"/>
            <a:ext cx="8100900" cy="1378737"/>
            <a:chOff x="720" y="4318"/>
            <a:chExt cx="10771" cy="830"/>
          </a:xfrm>
        </p:grpSpPr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3401" y="4535"/>
              <a:ext cx="756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2" pitchFamily="18" charset="2"/>
                <a:buChar char="¡"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Rendre l’élève 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Arial" pitchFamily="34" charset="0"/>
                  <a:cs typeface="Arial" pitchFamily="34" charset="0"/>
                </a:rPr>
                <a:t>acteur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et 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Arial" pitchFamily="34" charset="0"/>
                  <a:cs typeface="Arial" pitchFamily="34" charset="0"/>
                </a:rPr>
                <a:t>producteur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  <a:buFont typeface="Wingdings 2" pitchFamily="18" charset="2"/>
                <a:buChar char="¡"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Familiariser l’élève à 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Arial" pitchFamily="34" charset="0"/>
                  <a:cs typeface="Arial" pitchFamily="34" charset="0"/>
                </a:rPr>
                <a:t>l’utilisation de logiciels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qu'il utilisera plus tard.</a:t>
              </a:r>
            </a:p>
            <a:p>
              <a:pPr marL="457200" marR="0" lvl="1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2" pitchFamily="18" charset="2"/>
                <a:buChar char="¡"/>
                <a:tabLst/>
              </a:pP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720" y="4318"/>
              <a:ext cx="10771" cy="830"/>
            </a:xfrm>
            <a:prstGeom prst="rect">
              <a:avLst/>
            </a:prstGeom>
            <a:noFill/>
            <a:ln w="25400">
              <a:solidFill>
                <a:srgbClr val="66663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959" y="4448"/>
              <a:ext cx="2340" cy="58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L'apport du numérique.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07504" y="2168860"/>
            <a:ext cx="8928992" cy="2189894"/>
            <a:chOff x="720" y="5410"/>
            <a:chExt cx="10843" cy="1430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759" y="5558"/>
              <a:ext cx="10771" cy="128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66663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720" y="5410"/>
              <a:ext cx="10843" cy="356"/>
            </a:xfrm>
            <a:prstGeom prst="rect">
              <a:avLst/>
            </a:prstGeom>
            <a:solidFill>
              <a:srgbClr val="C4BC96"/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1683" y="5890"/>
              <a:ext cx="9057" cy="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zertype-Regular" pitchFamily="2" charset="0"/>
                  <a:cs typeface="Arial" pitchFamily="34" charset="0"/>
                </a:rPr>
                <a:t> </a:t>
              </a: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zertype-Regular" pitchFamily="2" charset="0"/>
                  <a:cs typeface="Arial" pitchFamily="34" charset="0"/>
                </a:rPr>
                <a:t>Exemple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zertype-Regular" pitchFamily="2" charset="0"/>
                  <a:cs typeface="Arial" pitchFamily="34" charset="0"/>
                </a:rPr>
                <a:t>.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zertype-Regular" pitchFamily="2" charset="0"/>
                  <a:cs typeface="Arial" pitchFamily="34" charset="0"/>
                </a:rPr>
                <a:t>     </a:t>
              </a:r>
              <a:r>
                <a:rPr kumimoji="0" lang="fr-FR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zertype-Regular" pitchFamily="2" charset="0"/>
                  <a:cs typeface="Arial" pitchFamily="34" charset="0"/>
                </a:rPr>
                <a:t>Theme</a:t>
              </a: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zertype-Regular" pitchFamily="2" charset="0"/>
                  <a:cs typeface="Arial" pitchFamily="34" charset="0"/>
                </a:rPr>
                <a:t> : </a:t>
              </a:r>
              <a:r>
                <a:rPr kumimoji="0" lang="fr-FR" sz="3600" b="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zertype-Regular" pitchFamily="2" charset="0"/>
                  <a:cs typeface="Arial" pitchFamily="34" charset="0"/>
                </a:rPr>
                <a:t>Sciences et </a:t>
              </a:r>
              <a:r>
                <a:rPr kumimoji="0" lang="fr-FR" sz="3600" b="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Œ</a:t>
              </a:r>
              <a:r>
                <a:rPr kumimoji="0" lang="fr-FR" sz="3600" b="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zertype-Regular" pitchFamily="2" charset="0"/>
                  <a:cs typeface="Arial" pitchFamily="34" charset="0"/>
                </a:rPr>
                <a:t>uvres d'art.</a:t>
              </a:r>
              <a:endParaRPr kumimoji="0" lang="fr-FR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287524" y="224644"/>
            <a:ext cx="8675154" cy="1008112"/>
            <a:chOff x="720" y="9188"/>
            <a:chExt cx="10771" cy="1108"/>
          </a:xfrm>
        </p:grpSpPr>
        <p:sp>
          <p:nvSpPr>
            <p:cNvPr id="4099" name="Text Box 3"/>
            <p:cNvSpPr txBox="1">
              <a:spLocks noChangeArrowheads="1"/>
            </p:cNvSpPr>
            <p:nvPr/>
          </p:nvSpPr>
          <p:spPr bwMode="auto">
            <a:xfrm>
              <a:off x="3383" y="9358"/>
              <a:ext cx="7560" cy="7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2" pitchFamily="18" charset="2"/>
                <a:buChar char="¡"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Utilisation d'un 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Arial" pitchFamily="34" charset="0"/>
                  <a:cs typeface="Arial" pitchFamily="34" charset="0"/>
                </a:rPr>
                <a:t>appareil photo numérique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.(Acquisition d'image)</a:t>
              </a: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2" pitchFamily="18" charset="2"/>
                <a:buChar char="¡"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Utilisation d'un 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Arial" pitchFamily="34" charset="0"/>
                  <a:cs typeface="Arial" pitchFamily="34" charset="0"/>
                </a:rPr>
                <a:t>tableur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après collecte des résultats.</a:t>
              </a: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  <a:buFont typeface="Wingdings 2" pitchFamily="18" charset="2"/>
                <a:buChar char="¡"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Utilisation de l'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Arial" pitchFamily="34" charset="0"/>
                  <a:cs typeface="Arial" pitchFamily="34" charset="0"/>
                </a:rPr>
                <a:t>ENT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pour un bilan collectif.    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720" y="9188"/>
              <a:ext cx="10771" cy="1108"/>
            </a:xfrm>
            <a:prstGeom prst="rect">
              <a:avLst/>
            </a:prstGeom>
            <a:noFill/>
            <a:ln w="25400">
              <a:solidFill>
                <a:srgbClr val="66663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981" y="9358"/>
              <a:ext cx="2340" cy="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Séance du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        </a:t>
              </a:r>
              <a:r>
                <a:rPr kumimoji="0" lang="fr-FR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r>
                <a:rPr kumimoji="0" lang="fr-FR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/1</a:t>
              </a:r>
              <a:r>
                <a:rPr kumimoji="0" lang="fr-FR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r>
                <a:rPr kumimoji="0" lang="fr-FR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/2013.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Image 6" descr="Séance 1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39265"/>
            <a:ext cx="9144000" cy="5194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79512" y="296652"/>
            <a:ext cx="8820980" cy="965200"/>
            <a:chOff x="759" y="7428"/>
            <a:chExt cx="10771" cy="1520"/>
          </a:xfrm>
        </p:grpSpPr>
        <p:sp>
          <p:nvSpPr>
            <p:cNvPr id="5123" name="Text Box 3"/>
            <p:cNvSpPr txBox="1">
              <a:spLocks noChangeArrowheads="1"/>
            </p:cNvSpPr>
            <p:nvPr/>
          </p:nvSpPr>
          <p:spPr bwMode="auto">
            <a:xfrm>
              <a:off x="2605" y="7541"/>
              <a:ext cx="8837" cy="13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2" pitchFamily="18" charset="2"/>
                <a:buChar char="¡"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Utilisation de l'outils 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Arial" pitchFamily="34" charset="0"/>
                  <a:cs typeface="Arial" pitchFamily="34" charset="0"/>
                </a:rPr>
                <a:t>sondage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d'</a:t>
              </a: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Itslearning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2" pitchFamily="18" charset="2"/>
                <a:buChar char="¡"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Utilisation d'un logiciel gratuit                        développé par le CRDP de l'Académie de Versailles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759" y="7428"/>
              <a:ext cx="10771" cy="1520"/>
            </a:xfrm>
            <a:prstGeom prst="rect">
              <a:avLst/>
            </a:prstGeom>
            <a:noFill/>
            <a:ln w="25400">
              <a:solidFill>
                <a:srgbClr val="66663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929" y="7655"/>
              <a:ext cx="2340" cy="1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Séance du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        3/12/2013.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Image 8" descr="http://images-actives.crdp-versailles.fr/local/cache-vignettes/L241xH80/siteon0-2fa9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8004" y="620688"/>
            <a:ext cx="952500" cy="31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Séance 3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35530"/>
            <a:ext cx="9144000" cy="5405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ctus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6652"/>
            <a:ext cx="5530545" cy="3531464"/>
          </a:xfrm>
          <a:prstGeom prst="rect">
            <a:avLst/>
          </a:prstGeom>
        </p:spPr>
      </p:pic>
      <p:pic>
        <p:nvPicPr>
          <p:cNvPr id="4" name="Image 3" descr="Dali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1940" y="2816932"/>
            <a:ext cx="5112060" cy="36191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107504" y="224643"/>
            <a:ext cx="8892988" cy="1018441"/>
            <a:chOff x="720" y="10176"/>
            <a:chExt cx="10771" cy="2064"/>
          </a:xfrm>
        </p:grpSpPr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2552" y="10368"/>
              <a:ext cx="8872" cy="17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2" pitchFamily="18" charset="2"/>
                <a:buChar char="¡"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Utilisation d'un logiciel de création de molécules. </a:t>
              </a: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Arial" pitchFamily="34" charset="0"/>
                  <a:cs typeface="Arial" pitchFamily="34" charset="0"/>
                </a:rPr>
                <a:t>ChemSketch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2" pitchFamily="18" charset="2"/>
                <a:buChar char="¡"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Utilisation d'un logiciel de modélisation de molécules en 3D. 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Arial" pitchFamily="34" charset="0"/>
                  <a:cs typeface="Arial" pitchFamily="34" charset="0"/>
                </a:rPr>
                <a:t>Rastop</a:t>
              </a: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  <a:buFont typeface="Wingdings 2" pitchFamily="18" charset="2"/>
                <a:buChar char="¡"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Utilisation de l'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Arial" pitchFamily="34" charset="0"/>
                  <a:cs typeface="Arial" pitchFamily="34" charset="0"/>
                </a:rPr>
                <a:t>ENT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pour une mise en ligne sur une page que tous les élèves ont le droit de modifier pendant la séance.  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720" y="10176"/>
              <a:ext cx="10771" cy="2064"/>
            </a:xfrm>
            <a:prstGeom prst="rect">
              <a:avLst/>
            </a:prstGeom>
            <a:noFill/>
            <a:ln w="25400">
              <a:solidFill>
                <a:srgbClr val="66663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851" y="10395"/>
              <a:ext cx="2340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Séance du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    </a:t>
              </a:r>
              <a:r>
                <a:rPr kumimoji="0" lang="fr-FR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18</a:t>
              </a:r>
              <a:r>
                <a:rPr kumimoji="0" lang="fr-FR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/</a:t>
              </a:r>
              <a:r>
                <a:rPr kumimoji="0" lang="fr-FR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03</a:t>
              </a:r>
              <a:r>
                <a:rPr kumimoji="0" lang="fr-FR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/2013.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Image 9" descr="http://www.lcdf.ac-orleans-tours.fr/php5/phy/chi/tuto-chemsketch/icone-chemsketc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8284" y="260648"/>
            <a:ext cx="346710" cy="31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svt.ac-rouen.fr/tice/logitheque/gratuicielspeda/logicielpedag/images/rasto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0332" y="440668"/>
            <a:ext cx="280226" cy="2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Séance 18-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3588" y="1520788"/>
            <a:ext cx="7308304" cy="5088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215516" y="2204863"/>
            <a:ext cx="8640960" cy="1463151"/>
            <a:chOff x="503548" y="2204864"/>
            <a:chExt cx="6838950" cy="535464"/>
          </a:xfrm>
        </p:grpSpPr>
        <p:sp>
          <p:nvSpPr>
            <p:cNvPr id="7170" name="Rectangle 2"/>
            <p:cNvSpPr>
              <a:spLocks noChangeArrowheads="1"/>
            </p:cNvSpPr>
            <p:nvPr/>
          </p:nvSpPr>
          <p:spPr bwMode="auto">
            <a:xfrm>
              <a:off x="503548" y="2204864"/>
              <a:ext cx="6838950" cy="527050"/>
            </a:xfrm>
            <a:prstGeom prst="rect">
              <a:avLst/>
            </a:prstGeom>
            <a:solidFill>
              <a:srgbClr val="DDD8C2"/>
            </a:solidFill>
            <a:ln w="25400">
              <a:solidFill>
                <a:srgbClr val="66663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873991" y="2349803"/>
              <a:ext cx="747712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 smtClean="0">
                  <a:ln>
                    <a:noFill/>
                  </a:ln>
                  <a:solidFill>
                    <a:srgbClr val="4A442A"/>
                  </a:solidFill>
                  <a:effectLst/>
                  <a:latin typeface="Calibri" pitchFamily="34" charset="0"/>
                  <a:cs typeface="Arial" pitchFamily="34" charset="0"/>
                </a:rPr>
                <a:t>Les </a:t>
              </a:r>
              <a:endPara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173" name="AutoShape 5"/>
            <p:cNvCxnSpPr>
              <a:cxnSpLocks noChangeShapeType="1"/>
            </p:cNvCxnSpPr>
            <p:nvPr/>
          </p:nvCxnSpPr>
          <p:spPr bwMode="auto">
            <a:xfrm>
              <a:off x="1422711" y="2452514"/>
              <a:ext cx="271462" cy="0"/>
            </a:xfrm>
            <a:prstGeom prst="straightConnector1">
              <a:avLst/>
            </a:prstGeom>
            <a:noFill/>
            <a:ln w="57150">
              <a:solidFill>
                <a:srgbClr val="484329"/>
              </a:solidFill>
              <a:round/>
              <a:headEnd/>
              <a:tailEnd/>
            </a:ln>
          </p:spPr>
        </p:cxnSp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1757356" y="2257569"/>
              <a:ext cx="5499655" cy="4348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2" pitchFamily="18" charset="2"/>
                <a:buChar char="¡"/>
                <a:tabLst/>
              </a:pP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Nécessité de travailler avec un </a:t>
              </a: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Arial" pitchFamily="34" charset="0"/>
                  <a:cs typeface="Arial" pitchFamily="34" charset="0"/>
                </a:rPr>
                <a:t>matériel informatique performant</a:t>
              </a: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2" pitchFamily="18" charset="2"/>
                <a:buChar char="¡"/>
                <a:tabLst/>
              </a:pP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Nécessité de travailler avec une </a:t>
              </a: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Arial" pitchFamily="34" charset="0"/>
                  <a:cs typeface="Arial" pitchFamily="34" charset="0"/>
                </a:rPr>
                <a:t>connexion haut débit voire très haut débit</a:t>
              </a: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179512" y="3825044"/>
            <a:ext cx="8640960" cy="1692188"/>
            <a:chOff x="475052" y="2916706"/>
            <a:chExt cx="6838950" cy="527050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475052" y="2916706"/>
              <a:ext cx="6838950" cy="527050"/>
            </a:xfrm>
            <a:prstGeom prst="rect">
              <a:avLst/>
            </a:prstGeom>
            <a:solidFill>
              <a:srgbClr val="DDD8C2"/>
            </a:solidFill>
            <a:ln w="25400">
              <a:solidFill>
                <a:srgbClr val="66663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760009" y="3025863"/>
              <a:ext cx="747712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 smtClean="0">
                  <a:ln>
                    <a:noFill/>
                  </a:ln>
                  <a:solidFill>
                    <a:srgbClr val="4A442A"/>
                  </a:solidFill>
                  <a:effectLst/>
                  <a:latin typeface="Calibri" pitchFamily="34" charset="0"/>
                  <a:cs typeface="Arial" pitchFamily="34" charset="0"/>
                </a:rPr>
                <a:t>Les </a:t>
              </a:r>
              <a:endPara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175" name="AutoShape 7"/>
            <p:cNvCxnSpPr>
              <a:cxnSpLocks noChangeShapeType="1"/>
            </p:cNvCxnSpPr>
            <p:nvPr/>
          </p:nvCxnSpPr>
          <p:spPr bwMode="auto">
            <a:xfrm>
              <a:off x="1487004" y="3060629"/>
              <a:ext cx="0" cy="136446"/>
            </a:xfrm>
            <a:prstGeom prst="straightConnector1">
              <a:avLst/>
            </a:prstGeom>
            <a:noFill/>
            <a:ln w="57150">
              <a:solidFill>
                <a:srgbClr val="484329"/>
              </a:solidFill>
              <a:round/>
              <a:headEnd/>
              <a:tailEnd/>
            </a:ln>
          </p:spPr>
        </p:cxnSp>
        <p:cxnSp>
          <p:nvCxnSpPr>
            <p:cNvPr id="7176" name="AutoShape 8"/>
            <p:cNvCxnSpPr>
              <a:cxnSpLocks noChangeShapeType="1"/>
            </p:cNvCxnSpPr>
            <p:nvPr/>
          </p:nvCxnSpPr>
          <p:spPr bwMode="auto">
            <a:xfrm>
              <a:off x="1358417" y="3135019"/>
              <a:ext cx="271462" cy="0"/>
            </a:xfrm>
            <a:prstGeom prst="straightConnector1">
              <a:avLst/>
            </a:prstGeom>
            <a:noFill/>
            <a:ln w="57150">
              <a:solidFill>
                <a:srgbClr val="484329"/>
              </a:solidFill>
              <a:round/>
              <a:headEnd/>
              <a:tailEnd/>
            </a:ln>
          </p:spPr>
        </p:cxnSp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1757355" y="3012218"/>
              <a:ext cx="5132387" cy="3866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2" pitchFamily="18" charset="2"/>
                <a:buChar char="¡"/>
                <a:tabLst/>
              </a:pP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L'élève est </a:t>
              </a: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Arial" pitchFamily="34" charset="0"/>
                  <a:cs typeface="Arial" pitchFamily="34" charset="0"/>
                </a:rPr>
                <a:t>actif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et </a:t>
              </a: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Arial" pitchFamily="34" charset="0"/>
                  <a:cs typeface="Arial" pitchFamily="34" charset="0"/>
                </a:rPr>
                <a:t>autonome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. Il est </a:t>
              </a: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Arial" pitchFamily="34" charset="0"/>
                  <a:cs typeface="Arial" pitchFamily="34" charset="0"/>
                </a:rPr>
                <a:t>impatient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de voir s'afficher sur la page son travail.</a:t>
              </a: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2" pitchFamily="18" charset="2"/>
                <a:buChar char="¡"/>
                <a:tabLst/>
              </a:pPr>
              <a:r>
                <a:rPr lang="fr-FR" dirty="0" smtClean="0">
                  <a:latin typeface="Arial" pitchFamily="34" charset="0"/>
                  <a:cs typeface="Arial" pitchFamily="34" charset="0"/>
                </a:rPr>
                <a:t> Le contenu de la séance est </a:t>
              </a:r>
              <a:r>
                <a:rPr lang="fr-FR" b="1" dirty="0" smtClean="0">
                  <a:solidFill>
                    <a:srgbClr val="E36C0A"/>
                  </a:solidFill>
                  <a:latin typeface="Arial" pitchFamily="34" charset="0"/>
                  <a:cs typeface="Arial" pitchFamily="34" charset="0"/>
                </a:rPr>
                <a:t>en ligne </a:t>
              </a:r>
              <a:r>
                <a:rPr lang="fr-FR" dirty="0" smtClean="0">
                  <a:latin typeface="Arial" pitchFamily="34" charset="0"/>
                  <a:cs typeface="Arial" pitchFamily="34" charset="0"/>
                </a:rPr>
                <a:t>donc disponible dès la fin de l’heure.</a:t>
              </a:r>
              <a:endPara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2" pitchFamily="18" charset="2"/>
                <a:buChar char="¡"/>
                <a:tabLst/>
              </a:pP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15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catur">
    <a:dk1>
      <a:sysClr val="windowText" lastClr="000000"/>
    </a:dk1>
    <a:lt1>
      <a:sysClr val="window" lastClr="FFFFFF"/>
    </a:lt1>
    <a:dk2>
      <a:srgbClr val="55554A"/>
    </a:dk2>
    <a:lt2>
      <a:srgbClr val="D7DAE1"/>
    </a:lt2>
    <a:accent1>
      <a:srgbClr val="F4680B"/>
    </a:accent1>
    <a:accent2>
      <a:srgbClr val="ABB19F"/>
    </a:accent2>
    <a:accent3>
      <a:srgbClr val="948774"/>
    </a:accent3>
    <a:accent4>
      <a:srgbClr val="7EB8E7"/>
    </a:accent4>
    <a:accent5>
      <a:srgbClr val="E3B651"/>
    </a:accent5>
    <a:accent6>
      <a:srgbClr val="96756C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Thème15</Template>
  <TotalTime>71</TotalTime>
  <Words>235</Words>
  <Application>Microsoft Office PowerPoint</Application>
  <PresentationFormat>Affichage à l'écran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Thème15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MNJeauc</dc:creator>
  <cp:lastModifiedBy>user</cp:lastModifiedBy>
  <cp:revision>9</cp:revision>
  <dcterms:created xsi:type="dcterms:W3CDTF">2014-09-14T09:25:15Z</dcterms:created>
  <dcterms:modified xsi:type="dcterms:W3CDTF">2014-09-20T19:12:30Z</dcterms:modified>
</cp:coreProperties>
</file>