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61" r:id="rId6"/>
    <p:sldId id="259" r:id="rId7"/>
    <p:sldId id="260" r:id="rId8"/>
    <p:sldId id="262" r:id="rId9"/>
    <p:sldId id="263" r:id="rId10"/>
    <p:sldId id="266" r:id="rId11"/>
    <p:sldId id="269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2C4C-EA19-42A7-AB38-3CC669CA2D22}" type="datetimeFigureOut">
              <a:rPr lang="fr-FR" smtClean="0"/>
              <a:pPr/>
              <a:t>01/10/2014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52094-01D7-4529-832F-9F46EC2B5D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grayscl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>
                <a:solidFill>
                  <a:schemeClr val="bg1"/>
                </a:solidFill>
                <a:latin typeface="French Script MT" pitchFamily="66" charset="0"/>
              </a:rPr>
              <a:t>I </a:t>
            </a:r>
            <a:r>
              <a:rPr lang="fr-FR" sz="8800" b="1" dirty="0" err="1" smtClean="0">
                <a:solidFill>
                  <a:schemeClr val="bg1"/>
                </a:solidFill>
                <a:latin typeface="French Script MT" pitchFamily="66" charset="0"/>
              </a:rPr>
              <a:t>strumenti</a:t>
            </a:r>
            <a:r>
              <a:rPr lang="fr-FR" sz="88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fr-FR" sz="8800" b="1" dirty="0" err="1" smtClean="0">
                <a:solidFill>
                  <a:schemeClr val="bg1"/>
                </a:solidFill>
                <a:latin typeface="French Script MT" pitchFamily="66" charset="0"/>
              </a:rPr>
              <a:t>tradiziunali</a:t>
            </a:r>
            <a:endParaRPr lang="fr-FR" sz="8800" b="1" dirty="0">
              <a:solidFill>
                <a:schemeClr val="bg1"/>
              </a:solidFill>
              <a:latin typeface="Frenc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500990" cy="15716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Conception d’un parcours </a:t>
            </a:r>
            <a:r>
              <a:rPr lang="fr-FR" sz="3600" dirty="0" err="1" smtClean="0">
                <a:solidFill>
                  <a:schemeClr val="bg1"/>
                </a:solidFill>
              </a:rPr>
              <a:t>M@gistère</a:t>
            </a:r>
            <a:r>
              <a:rPr lang="fr-FR" sz="3600" dirty="0" smtClean="0">
                <a:solidFill>
                  <a:schemeClr val="bg1"/>
                </a:solidFill>
              </a:rPr>
              <a:t> en Langue et Culture Corses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parcours </a:t>
            </a:r>
            <a:r>
              <a:rPr lang="fr-FR" dirty="0" err="1" smtClean="0"/>
              <a:t>Strumenti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Proposer un parcours d’une durée d’une heure / une heure trente en </a:t>
            </a:r>
            <a:r>
              <a:rPr lang="fr-FR" dirty="0" err="1" smtClean="0"/>
              <a:t>distanciel</a:t>
            </a:r>
            <a:r>
              <a:rPr lang="fr-FR" dirty="0" smtClean="0"/>
              <a:t> ;</a:t>
            </a:r>
          </a:p>
          <a:p>
            <a:endParaRPr lang="fr-FR" dirty="0" smtClean="0"/>
          </a:p>
          <a:p>
            <a:r>
              <a:rPr lang="fr-FR" dirty="0" smtClean="0"/>
              <a:t>Proposer un retour réflexif en </a:t>
            </a:r>
            <a:r>
              <a:rPr lang="fr-FR" dirty="0" err="1" smtClean="0"/>
              <a:t>présentiel</a:t>
            </a:r>
            <a:r>
              <a:rPr lang="fr-FR" dirty="0" smtClean="0"/>
              <a:t> afin :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 ne pas isoler l’enseignant face à sa formation et  de l’accompagner avec ces nouveaux moyens ;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de mettre en commun les expériences de chacun pour qu’elles viennent enrichir le parcours. </a:t>
            </a:r>
          </a:p>
          <a:p>
            <a:endParaRPr lang="fr-FR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 bright="24000" contrast="-1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8800" b="1" dirty="0" smtClean="0">
                <a:solidFill>
                  <a:schemeClr val="bg1"/>
                </a:solidFill>
                <a:latin typeface="French Script MT" pitchFamily="66" charset="0"/>
              </a:rPr>
              <a:t>I </a:t>
            </a:r>
            <a:r>
              <a:rPr lang="fr-FR" sz="8800" b="1" dirty="0" err="1" smtClean="0">
                <a:solidFill>
                  <a:schemeClr val="bg1"/>
                </a:solidFill>
                <a:latin typeface="French Script MT" pitchFamily="66" charset="0"/>
              </a:rPr>
              <a:t>strumenti</a:t>
            </a:r>
            <a:r>
              <a:rPr lang="fr-FR" sz="8800" b="1" dirty="0" smtClean="0">
                <a:solidFill>
                  <a:schemeClr val="bg1"/>
                </a:solidFill>
                <a:latin typeface="French Script MT" pitchFamily="66" charset="0"/>
              </a:rPr>
              <a:t> </a:t>
            </a:r>
            <a:r>
              <a:rPr lang="fr-FR" sz="8800" b="1" dirty="0" err="1" smtClean="0">
                <a:solidFill>
                  <a:schemeClr val="bg1"/>
                </a:solidFill>
                <a:latin typeface="French Script MT" pitchFamily="66" charset="0"/>
              </a:rPr>
              <a:t>tradiziunali</a:t>
            </a:r>
            <a:endParaRPr lang="fr-FR" sz="8800" b="1" dirty="0">
              <a:solidFill>
                <a:schemeClr val="bg1"/>
              </a:solidFill>
              <a:latin typeface="Frenc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57224" y="4643446"/>
            <a:ext cx="7500990" cy="1571636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bg1"/>
                </a:solidFill>
              </a:rPr>
              <a:t>Conception d’un parcours </a:t>
            </a:r>
            <a:r>
              <a:rPr lang="fr-FR" sz="3600" dirty="0" err="1" smtClean="0">
                <a:solidFill>
                  <a:schemeClr val="bg1"/>
                </a:solidFill>
              </a:rPr>
              <a:t>M@gistère</a:t>
            </a:r>
            <a:r>
              <a:rPr lang="fr-FR" sz="3600" dirty="0" smtClean="0">
                <a:solidFill>
                  <a:schemeClr val="bg1"/>
                </a:solidFill>
              </a:rPr>
              <a:t> en Langue et Culture Corses</a:t>
            </a:r>
            <a:endParaRPr lang="fr-F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dispositif </a:t>
            </a:r>
            <a:r>
              <a:rPr lang="fr-FR" dirty="0" err="1" smtClean="0"/>
              <a:t>M@gistère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Inscrit dans le dispositif pour la refondation de l’école : </a:t>
            </a:r>
            <a:r>
              <a:rPr lang="fr-FR" b="1" u="sng" dirty="0" smtClean="0">
                <a:solidFill>
                  <a:schemeClr val="bg1"/>
                </a:solidFill>
              </a:rPr>
              <a:t>« faire entrer l’école dans l’air du numérique »</a:t>
            </a:r>
            <a:r>
              <a:rPr lang="fr-FR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fr-FR" dirty="0" smtClean="0"/>
              <a:t>Objectif : </a:t>
            </a:r>
            <a:r>
              <a:rPr lang="fr-FR" b="1" u="sng" dirty="0" smtClean="0">
                <a:solidFill>
                  <a:schemeClr val="bg1"/>
                </a:solidFill>
              </a:rPr>
              <a:t>former les enseignants au et par le numérique </a:t>
            </a:r>
            <a:r>
              <a:rPr lang="fr-FR" dirty="0" smtClean="0">
                <a:solidFill>
                  <a:schemeClr val="bg1"/>
                </a:solidFill>
              </a:rPr>
              <a:t>;</a:t>
            </a:r>
          </a:p>
          <a:p>
            <a:r>
              <a:rPr lang="fr-FR" dirty="0" smtClean="0"/>
              <a:t>Le dispositif a déjà été expérimenté dans l’Académie durant l’année 2013 - 2014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M@gistère</a:t>
            </a:r>
            <a:r>
              <a:rPr lang="fr-FR" dirty="0" smtClean="0"/>
              <a:t> et la L</a:t>
            </a:r>
            <a:r>
              <a:rPr lang="fr-FR" sz="3600" dirty="0" smtClean="0"/>
              <a:t>angue</a:t>
            </a:r>
            <a:r>
              <a:rPr lang="fr-FR" dirty="0" smtClean="0"/>
              <a:t> et C</a:t>
            </a:r>
            <a:r>
              <a:rPr lang="fr-FR" sz="3600" dirty="0" smtClean="0"/>
              <a:t>ulture</a:t>
            </a:r>
            <a:r>
              <a:rPr lang="fr-FR" dirty="0" smtClean="0"/>
              <a:t> C</a:t>
            </a:r>
            <a:r>
              <a:rPr lang="fr-FR" sz="3600" dirty="0" smtClean="0"/>
              <a:t>orses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 smtClean="0"/>
              <a:t>Objectif</a:t>
            </a:r>
            <a:r>
              <a:rPr lang="fr-FR" dirty="0" smtClean="0"/>
              <a:t> : prendre en </a:t>
            </a:r>
            <a:r>
              <a:rPr lang="fr-FR" dirty="0"/>
              <a:t>compte </a:t>
            </a:r>
            <a:r>
              <a:rPr lang="fr-FR" u="sng" dirty="0"/>
              <a:t>une des priorités </a:t>
            </a:r>
            <a:r>
              <a:rPr lang="fr-FR" u="sng" dirty="0" smtClean="0"/>
              <a:t>du      </a:t>
            </a:r>
          </a:p>
          <a:p>
            <a:pPr>
              <a:buNone/>
            </a:pPr>
            <a:r>
              <a:rPr lang="fr-FR" dirty="0" smtClean="0"/>
              <a:t>                 </a:t>
            </a:r>
            <a:r>
              <a:rPr lang="fr-FR" u="sng" dirty="0" smtClean="0"/>
              <a:t>projet </a:t>
            </a:r>
            <a:r>
              <a:rPr lang="fr-FR" u="sng" dirty="0"/>
              <a:t>académique</a:t>
            </a:r>
            <a:r>
              <a:rPr lang="fr-FR" dirty="0"/>
              <a:t>, </a:t>
            </a:r>
            <a:r>
              <a:rPr lang="fr-FR" dirty="0" smtClean="0"/>
              <a:t>à savoir 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bg1"/>
                </a:solidFill>
              </a:rPr>
              <a:t>    </a:t>
            </a:r>
            <a:r>
              <a:rPr lang="fr-FR" b="1" u="sng" dirty="0" smtClean="0">
                <a:solidFill>
                  <a:schemeClr val="bg1"/>
                </a:solidFill>
              </a:rPr>
              <a:t>l’enseignement </a:t>
            </a:r>
            <a:r>
              <a:rPr lang="fr-FR" b="1" u="sng" dirty="0">
                <a:solidFill>
                  <a:schemeClr val="bg1"/>
                </a:solidFill>
              </a:rPr>
              <a:t>de et en langue corse</a:t>
            </a:r>
            <a:r>
              <a:rPr lang="fr-FR" b="1" u="sng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fr-FR" b="1" u="sng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fr-FR" dirty="0"/>
              <a:t>Il existe deux modes d’enseignement de la langue corse : </a:t>
            </a:r>
          </a:p>
          <a:p>
            <a:pPr lvl="0"/>
            <a:r>
              <a:rPr lang="fr-FR" dirty="0"/>
              <a:t>Un enseignement de 3h hebdomadaires dispensé en filière standard ;</a:t>
            </a:r>
          </a:p>
          <a:p>
            <a:pPr lvl="0"/>
            <a:r>
              <a:rPr lang="fr-FR" dirty="0"/>
              <a:t>Un enseignement à parité horaire corse – français dispensé en filière bilingue.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M@gistère</a:t>
            </a:r>
            <a:r>
              <a:rPr lang="fr-FR" dirty="0" smtClean="0"/>
              <a:t> et la L</a:t>
            </a:r>
            <a:r>
              <a:rPr lang="fr-FR" sz="3600" dirty="0" smtClean="0"/>
              <a:t>angue</a:t>
            </a:r>
            <a:r>
              <a:rPr lang="fr-FR" dirty="0" smtClean="0"/>
              <a:t> et C</a:t>
            </a:r>
            <a:r>
              <a:rPr lang="fr-FR" sz="3600" dirty="0" smtClean="0"/>
              <a:t>ulture</a:t>
            </a:r>
            <a:r>
              <a:rPr lang="fr-FR" dirty="0" smtClean="0"/>
              <a:t> C</a:t>
            </a:r>
            <a:r>
              <a:rPr lang="fr-FR" sz="3600" dirty="0" smtClean="0"/>
              <a:t>orses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/>
              <a:t>   L’outil </a:t>
            </a:r>
            <a:r>
              <a:rPr lang="fr-FR" dirty="0" err="1" smtClean="0"/>
              <a:t>M@gistère</a:t>
            </a:r>
            <a:r>
              <a:rPr lang="fr-FR" dirty="0" smtClean="0"/>
              <a:t> permet d’accéder à des formations :</a:t>
            </a:r>
          </a:p>
          <a:p>
            <a:r>
              <a:rPr lang="fr-FR" dirty="0" smtClean="0"/>
              <a:t>à l’écrit : supports et interface en corse ;</a:t>
            </a:r>
          </a:p>
          <a:p>
            <a:r>
              <a:rPr lang="fr-FR" b="1" u="sng" dirty="0" smtClean="0">
                <a:solidFill>
                  <a:schemeClr val="bg1"/>
                </a:solidFill>
              </a:rPr>
              <a:t>à l’oral </a:t>
            </a:r>
            <a:r>
              <a:rPr lang="fr-FR" dirty="0" smtClean="0"/>
              <a:t>: l’outil numérique permet l’intégration d’outils audio essentiels à la formation linguistique.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Accol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32446" cy="68723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parcours </a:t>
            </a:r>
            <a:r>
              <a:rPr lang="fr-FR" dirty="0" err="1" smtClean="0"/>
              <a:t>Strumenti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 smtClean="0"/>
              <a:t>de la réflexion à la conception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    </a:t>
            </a:r>
            <a:endParaRPr lang="fr-FR" dirty="0"/>
          </a:p>
          <a:p>
            <a:pPr>
              <a:buNone/>
            </a:pPr>
            <a:r>
              <a:rPr lang="fr-FR" dirty="0"/>
              <a:t> </a:t>
            </a:r>
          </a:p>
          <a:p>
            <a:pPr marL="514350" lvl="0" indent="-514350">
              <a:buNone/>
            </a:pPr>
            <a:r>
              <a:rPr lang="fr-FR" b="1" dirty="0"/>
              <a:t> </a:t>
            </a:r>
            <a:r>
              <a:rPr lang="fr-FR" b="1" dirty="0" smtClean="0"/>
              <a:t>     </a:t>
            </a:r>
            <a:r>
              <a:rPr lang="fr-FR" b="1" u="sng" dirty="0" smtClean="0"/>
              <a:t>L’axe </a:t>
            </a:r>
            <a:r>
              <a:rPr lang="fr-FR" b="1" u="sng" dirty="0"/>
              <a:t>pédagogique</a:t>
            </a:r>
            <a:r>
              <a:rPr lang="fr-FR" dirty="0"/>
              <a:t> : </a:t>
            </a:r>
            <a:r>
              <a:rPr lang="fr-FR" dirty="0" smtClean="0"/>
              <a:t> </a:t>
            </a:r>
            <a:r>
              <a:rPr lang="fr-FR" smtClean="0"/>
              <a:t>le parcours peut </a:t>
            </a:r>
            <a:r>
              <a:rPr lang="fr-FR" dirty="0"/>
              <a:t>être suivi tant par les enseignants de la filière bilingue que par ceux de la filière standard, le thème pouvant être adapté à tous les niveaux de l’école.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6429420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fr-FR" sz="2800" b="1" u="sng" dirty="0" smtClean="0"/>
              <a:t>L’axe matériel et institutionnel</a:t>
            </a:r>
            <a:r>
              <a:rPr lang="fr-FR" sz="2800" b="1" dirty="0"/>
              <a:t> </a:t>
            </a:r>
            <a:r>
              <a:rPr lang="fr-FR" b="1" dirty="0" smtClean="0"/>
              <a:t>: </a:t>
            </a:r>
            <a:r>
              <a:rPr lang="fr-FR" sz="2200" dirty="0" smtClean="0"/>
              <a:t>Intégrer </a:t>
            </a:r>
            <a:r>
              <a:rPr lang="fr-FR" sz="2200" dirty="0"/>
              <a:t>des ressources en </a:t>
            </a:r>
            <a:r>
              <a:rPr lang="fr-FR" sz="2200" dirty="0" smtClean="0"/>
              <a:t>ligne</a:t>
            </a:r>
            <a:r>
              <a:rPr lang="fr-FR" sz="2200" dirty="0"/>
              <a:t> </a:t>
            </a:r>
          </a:p>
          <a:p>
            <a:pPr lvl="0"/>
            <a:r>
              <a:rPr lang="fr-FR" sz="2400" dirty="0"/>
              <a:t>« </a:t>
            </a:r>
            <a:r>
              <a:rPr lang="fr-FR" sz="2400" dirty="0" err="1"/>
              <a:t>Carulina</a:t>
            </a:r>
            <a:r>
              <a:rPr lang="fr-FR" sz="2400" dirty="0"/>
              <a:t>, u </a:t>
            </a:r>
            <a:r>
              <a:rPr lang="fr-FR" sz="2400" dirty="0" err="1"/>
              <a:t>paese</a:t>
            </a:r>
            <a:r>
              <a:rPr lang="fr-FR" sz="2400" dirty="0"/>
              <a:t> </a:t>
            </a:r>
            <a:r>
              <a:rPr lang="fr-FR" sz="2400" dirty="0" smtClean="0"/>
              <a:t>di </a:t>
            </a:r>
            <a:r>
              <a:rPr lang="fr-FR" sz="2400" dirty="0"/>
              <a:t>i </a:t>
            </a:r>
            <a:r>
              <a:rPr lang="fr-FR" sz="2400" dirty="0" err="1"/>
              <a:t>strumenti</a:t>
            </a:r>
            <a:r>
              <a:rPr lang="fr-FR" sz="2400" dirty="0"/>
              <a:t> </a:t>
            </a:r>
            <a:r>
              <a:rPr lang="fr-FR" sz="2400" dirty="0" smtClean="0"/>
              <a:t>»,</a:t>
            </a:r>
            <a:endParaRPr lang="fr-FR" sz="2400" dirty="0"/>
          </a:p>
          <a:p>
            <a:pPr lvl="0"/>
            <a:r>
              <a:rPr lang="fr-FR" sz="2400" dirty="0"/>
              <a:t>Fiches à destination des élèves </a:t>
            </a:r>
            <a:r>
              <a:rPr lang="fr-FR" sz="2400" dirty="0" smtClean="0"/>
              <a:t>pour </a:t>
            </a:r>
            <a:r>
              <a:rPr lang="fr-FR" sz="2400" dirty="0"/>
              <a:t>l’utilisation du TNI </a:t>
            </a:r>
            <a:r>
              <a:rPr lang="fr-FR" sz="2400" dirty="0" smtClean="0"/>
              <a:t>;</a:t>
            </a:r>
            <a:endParaRPr lang="fr-FR" sz="2400" dirty="0"/>
          </a:p>
          <a:p>
            <a:pPr lvl="0"/>
            <a:r>
              <a:rPr lang="fr-FR" sz="2400" dirty="0"/>
              <a:t>Ressources iconographiques denses ;</a:t>
            </a:r>
          </a:p>
          <a:p>
            <a:pPr lvl="0"/>
            <a:r>
              <a:rPr lang="fr-FR" sz="2400" dirty="0"/>
              <a:t>Documents sonores de reconnaissance des instruments ;</a:t>
            </a:r>
          </a:p>
          <a:p>
            <a:pPr lvl="0"/>
            <a:r>
              <a:rPr lang="fr-FR" sz="2400" dirty="0"/>
              <a:t>Vidéos de séquences d’apprentissage avec les </a:t>
            </a:r>
            <a:r>
              <a:rPr lang="fr-FR" sz="2400" dirty="0" smtClean="0"/>
              <a:t>élèves.</a:t>
            </a:r>
            <a:endParaRPr lang="fr-FR" sz="2400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fiura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357562"/>
            <a:ext cx="4545194" cy="3168000"/>
          </a:xfrm>
          <a:prstGeom prst="rect">
            <a:avLst/>
          </a:prstGeom>
        </p:spPr>
      </p:pic>
      <p:pic>
        <p:nvPicPr>
          <p:cNvPr id="5" name="Image 4" descr="fiura 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214841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4983179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   </a:t>
            </a:r>
          </a:p>
          <a:p>
            <a:pPr>
              <a:buNone/>
            </a:pPr>
            <a:r>
              <a:rPr lang="fr-FR" dirty="0" smtClean="0"/>
              <a:t>   L’important est d’associer à l’information personnelle la formation professionnelle des enseignants : s’approprier </a:t>
            </a:r>
            <a:r>
              <a:rPr lang="fr-FR" sz="4000" b="1" u="sng" dirty="0" smtClean="0">
                <a:solidFill>
                  <a:schemeClr val="bg1"/>
                </a:solidFill>
              </a:rPr>
              <a:t>un « savoir-savant » et l’utiliser dans un « savoir-enseigner » grâce à l’outil numérique.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endParaRPr lang="fr-FR" b="1" u="sng" dirty="0" smtClean="0"/>
          </a:p>
          <a:p>
            <a:pPr lvl="0">
              <a:buNone/>
            </a:pPr>
            <a:r>
              <a:rPr lang="fr-FR" b="1" u="sng" dirty="0" smtClean="0"/>
              <a:t>L’axe transdisciplinaire</a:t>
            </a:r>
            <a:r>
              <a:rPr lang="fr-FR" dirty="0" smtClean="0"/>
              <a:t> : </a:t>
            </a:r>
          </a:p>
          <a:p>
            <a:pPr lvl="0"/>
            <a:r>
              <a:rPr lang="fr-FR" dirty="0" smtClean="0"/>
              <a:t> faire le lien avec d’autres champs disciplinaires : en sciences, en technologie, en histoire des arts … </a:t>
            </a:r>
          </a:p>
          <a:p>
            <a:pPr lvl="0"/>
            <a:r>
              <a:rPr lang="fr-FR" dirty="0" smtClean="0"/>
              <a:t>l’aspect historique et culturel demeure essentiel ;</a:t>
            </a:r>
          </a:p>
          <a:p>
            <a:pPr lvl="0">
              <a:buNone/>
            </a:pPr>
            <a:endParaRPr lang="fr-FR" dirty="0" smtClean="0"/>
          </a:p>
          <a:p>
            <a:pPr lvl="0">
              <a:buNone/>
            </a:pPr>
            <a:endParaRPr lang="fr-FR" dirty="0" smtClean="0"/>
          </a:p>
          <a:p>
            <a:pPr lvl="0">
              <a:buNone/>
            </a:pPr>
            <a:r>
              <a:rPr lang="fr-FR" b="1" u="sng" dirty="0" smtClean="0"/>
              <a:t>Prolongement : </a:t>
            </a:r>
          </a:p>
          <a:p>
            <a:r>
              <a:rPr lang="fr-FR" dirty="0" smtClean="0"/>
              <a:t>mise en réseau avec d’autres parcours existants ou à créer ;</a:t>
            </a:r>
          </a:p>
          <a:p>
            <a:r>
              <a:rPr lang="fr-FR" dirty="0" smtClean="0"/>
              <a:t>continuité avec le second degré.</a:t>
            </a:r>
          </a:p>
          <a:p>
            <a:pPr lvl="0"/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204</Words>
  <Application>Microsoft Office PowerPoint</Application>
  <PresentationFormat>Affichage à l'écran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French Script MT</vt:lpstr>
      <vt:lpstr>Thème Office</vt:lpstr>
      <vt:lpstr>I strumenti tradiziunali</vt:lpstr>
      <vt:lpstr>Le dispositif M@gistère</vt:lpstr>
      <vt:lpstr>M@gistère et la Langue et Culture Corses</vt:lpstr>
      <vt:lpstr>M@gistère et la Langue et Culture Corses</vt:lpstr>
      <vt:lpstr>Présentation PowerPoint</vt:lpstr>
      <vt:lpstr>Le parcours Strumenti de la réflexion à la conception</vt:lpstr>
      <vt:lpstr>Présentation PowerPoint</vt:lpstr>
      <vt:lpstr>Présentation PowerPoint</vt:lpstr>
      <vt:lpstr>Présentation PowerPoint</vt:lpstr>
      <vt:lpstr>Le parcours Strumenti </vt:lpstr>
      <vt:lpstr>I strumenti tradiziunali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strumenti tradiziunali</dc:title>
  <dc:creator>celine</dc:creator>
  <cp:lastModifiedBy>gilles cormi</cp:lastModifiedBy>
  <cp:revision>24</cp:revision>
  <dcterms:created xsi:type="dcterms:W3CDTF">2014-09-24T06:48:11Z</dcterms:created>
  <dcterms:modified xsi:type="dcterms:W3CDTF">2014-10-01T09:41:37Z</dcterms:modified>
</cp:coreProperties>
</file>